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5" r:id="rId1"/>
  </p:sldMasterIdLst>
  <p:notesMasterIdLst>
    <p:notesMasterId r:id="rId59"/>
  </p:notesMasterIdLst>
  <p:sldIdLst>
    <p:sldId id="384"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68" r:id="rId25"/>
    <p:sldId id="369" r:id="rId26"/>
    <p:sldId id="370" r:id="rId27"/>
    <p:sldId id="371" r:id="rId28"/>
    <p:sldId id="372" r:id="rId29"/>
    <p:sldId id="373" r:id="rId30"/>
    <p:sldId id="374" r:id="rId31"/>
    <p:sldId id="346" r:id="rId32"/>
    <p:sldId id="375" r:id="rId33"/>
    <p:sldId id="347" r:id="rId34"/>
    <p:sldId id="352" r:id="rId35"/>
    <p:sldId id="353" r:id="rId36"/>
    <p:sldId id="376" r:id="rId37"/>
    <p:sldId id="377" r:id="rId38"/>
    <p:sldId id="379" r:id="rId39"/>
    <p:sldId id="378" r:id="rId40"/>
    <p:sldId id="380" r:id="rId41"/>
    <p:sldId id="381" r:id="rId42"/>
    <p:sldId id="382"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8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69" autoAdjust="0"/>
  </p:normalViewPr>
  <p:slideViewPr>
    <p:cSldViewPr snapToGrid="0" snapToObjects="1">
      <p:cViewPr varScale="1">
        <p:scale>
          <a:sx n="73" d="100"/>
          <a:sy n="73"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1" Type="http://schemas.openxmlformats.org/officeDocument/2006/relationships/image" Target="../media/image41.emf"/><Relationship Id="rId2"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 Id="rId3"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CA088-E6E5-3F4F-BDA1-5825BD993440}" type="datetimeFigureOut">
              <a:rPr lang="en-US" smtClean="0"/>
              <a:t>6/26/20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79941-9615-9E42-AE26-9FCF6BFFC098}" type="slidenum">
              <a:rPr lang="en-US" smtClean="0"/>
              <a:t>‹#›</a:t>
            </a:fld>
            <a:endParaRPr lang="en-US"/>
          </a:p>
        </p:txBody>
      </p:sp>
    </p:spTree>
    <p:extLst>
      <p:ext uri="{BB962C8B-B14F-4D97-AF65-F5344CB8AC3E}">
        <p14:creationId xmlns:p14="http://schemas.microsoft.com/office/powerpoint/2010/main" val="6568127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FB41C-8CE6-B64B-B159-D03E9905C7E8}" type="slidenum">
              <a:rPr lang="en-US" smtClean="0"/>
              <a:t>1</a:t>
            </a:fld>
            <a:endParaRPr lang="en-US"/>
          </a:p>
        </p:txBody>
      </p:sp>
    </p:spTree>
    <p:extLst>
      <p:ext uri="{BB962C8B-B14F-4D97-AF65-F5344CB8AC3E}">
        <p14:creationId xmlns:p14="http://schemas.microsoft.com/office/powerpoint/2010/main" val="285638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7B44-00C5-D849-8F04-75444367EEBE}" type="slidenum">
              <a:rPr lang="en-US" smtClean="0"/>
              <a:t>52</a:t>
            </a:fld>
            <a:endParaRPr lang="en-US"/>
          </a:p>
        </p:txBody>
      </p:sp>
    </p:spTree>
    <p:extLst>
      <p:ext uri="{BB962C8B-B14F-4D97-AF65-F5344CB8AC3E}">
        <p14:creationId xmlns:p14="http://schemas.microsoft.com/office/powerpoint/2010/main" val="327232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7B44-00C5-D849-8F04-75444367EEBE}" type="slidenum">
              <a:rPr lang="en-US" smtClean="0"/>
              <a:t>55</a:t>
            </a:fld>
            <a:endParaRPr lang="en-US"/>
          </a:p>
        </p:txBody>
      </p:sp>
    </p:spTree>
    <p:extLst>
      <p:ext uri="{BB962C8B-B14F-4D97-AF65-F5344CB8AC3E}">
        <p14:creationId xmlns:p14="http://schemas.microsoft.com/office/powerpoint/2010/main" val="327232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0614B-AFAA-DB4A-A7D2-22FB739CED9D}"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A3D42-1CAB-0B42-90B5-104737D0B1B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A3D42-1CAB-0B42-90B5-104737D0B1B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0614B-AFAA-DB4A-A7D2-22FB739CED9D}"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A30614B-AFAA-DB4A-A7D2-22FB739CED9D}"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A30614B-AFAA-DB4A-A7D2-22FB739CED9D}" type="datetimeFigureOut">
              <a:rPr lang="en-US" smtClean="0"/>
              <a:t>6/26/20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A30614B-AFAA-DB4A-A7D2-22FB739CED9D}" type="datetimeFigureOut">
              <a:rPr lang="en-US" smtClean="0"/>
              <a:t>6/26/20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0614B-AFAA-DB4A-A7D2-22FB739CED9D}" type="datetimeFigureOut">
              <a:rPr lang="en-US" smtClean="0"/>
              <a:t>6/26/20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0614B-AFAA-DB4A-A7D2-22FB739CED9D}"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8A30614B-AFAA-DB4A-A7D2-22FB739CED9D}" type="datetimeFigureOut">
              <a:rPr lang="en-US" smtClean="0"/>
              <a:t>6/26/20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CAA3D42-1CAB-0B42-90B5-104737D0B1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emf"/><Relationship Id="rId5" Type="http://schemas.openxmlformats.org/officeDocument/2006/relationships/oleObject" Target="../embeddings/oleObject3.bin"/><Relationship Id="rId6" Type="http://schemas.openxmlformats.org/officeDocument/2006/relationships/image" Target="../media/image17.emf"/><Relationship Id="rId7" Type="http://schemas.openxmlformats.org/officeDocument/2006/relationships/oleObject" Target="../embeddings/oleObject4.bin"/><Relationship Id="rId8"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9.emf"/><Relationship Id="rId5" Type="http://schemas.openxmlformats.org/officeDocument/2006/relationships/oleObject" Target="../embeddings/oleObject6.bin"/><Relationship Id="rId6" Type="http://schemas.openxmlformats.org/officeDocument/2006/relationships/image" Target="../media/image20.emf"/><Relationship Id="rId7" Type="http://schemas.openxmlformats.org/officeDocument/2006/relationships/oleObject" Target="../embeddings/oleObject7.bin"/><Relationship Id="rId8"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2.emf"/><Relationship Id="rId5" Type="http://schemas.openxmlformats.org/officeDocument/2006/relationships/oleObject" Target="../embeddings/oleObject9.bin"/><Relationship Id="rId6" Type="http://schemas.openxmlformats.org/officeDocument/2006/relationships/image" Target="../media/image23.emf"/><Relationship Id="rId7" Type="http://schemas.openxmlformats.org/officeDocument/2006/relationships/oleObject" Target="../embeddings/oleObject10.bin"/><Relationship Id="rId8"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5.emf"/><Relationship Id="rId5" Type="http://schemas.openxmlformats.org/officeDocument/2006/relationships/oleObject" Target="../embeddings/oleObject12.bin"/><Relationship Id="rId6" Type="http://schemas.openxmlformats.org/officeDocument/2006/relationships/image" Target="../media/image26.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8.emf"/><Relationship Id="rId5" Type="http://schemas.openxmlformats.org/officeDocument/2006/relationships/oleObject" Target="../embeddings/oleObject15.bin"/><Relationship Id="rId6"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1.emf"/><Relationship Id="rId5" Type="http://schemas.openxmlformats.org/officeDocument/2006/relationships/image" Target="../media/image32.JPG"/><Relationship Id="rId6" Type="http://schemas.openxmlformats.org/officeDocument/2006/relationships/image" Target="../media/image33.JP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36.emf"/><Relationship Id="rId5" Type="http://schemas.openxmlformats.org/officeDocument/2006/relationships/image" Target="../media/image37.JPG"/><Relationship Id="rId6" Type="http://schemas.openxmlformats.org/officeDocument/2006/relationships/image" Target="../media/image38.JP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39.emf"/><Relationship Id="rId5" Type="http://schemas.openxmlformats.org/officeDocument/2006/relationships/image" Target="../media/image40.JP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1" Type="http://schemas.openxmlformats.org/officeDocument/2006/relationships/oleObject" Target="../embeddings/Microsoft_Equation7.bin"/><Relationship Id="rId12" Type="http://schemas.openxmlformats.org/officeDocument/2006/relationships/image" Target="../media/image45.emf"/><Relationship Id="rId13" Type="http://schemas.openxmlformats.org/officeDocument/2006/relationships/oleObject" Target="../embeddings/Microsoft_Equation8.bin"/><Relationship Id="rId14" Type="http://schemas.openxmlformats.org/officeDocument/2006/relationships/image" Target="../media/image46.emf"/><Relationship Id="rId15" Type="http://schemas.openxmlformats.org/officeDocument/2006/relationships/oleObject" Target="../embeddings/Microsoft_Equation9.bin"/><Relationship Id="rId16" Type="http://schemas.openxmlformats.org/officeDocument/2006/relationships/image" Target="../media/image47.emf"/><Relationship Id="rId17" Type="http://schemas.openxmlformats.org/officeDocument/2006/relationships/oleObject" Target="../embeddings/Microsoft_Equation10.bin"/><Relationship Id="rId18" Type="http://schemas.openxmlformats.org/officeDocument/2006/relationships/image" Target="../media/image48.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Microsoft_Equation3.bin"/><Relationship Id="rId4" Type="http://schemas.openxmlformats.org/officeDocument/2006/relationships/image" Target="../media/image41.emf"/><Relationship Id="rId5" Type="http://schemas.openxmlformats.org/officeDocument/2006/relationships/oleObject" Target="../embeddings/Microsoft_Equation4.bin"/><Relationship Id="rId6" Type="http://schemas.openxmlformats.org/officeDocument/2006/relationships/image" Target="../media/image42.emf"/><Relationship Id="rId7" Type="http://schemas.openxmlformats.org/officeDocument/2006/relationships/oleObject" Target="../embeddings/Microsoft_Equation5.bin"/><Relationship Id="rId8" Type="http://schemas.openxmlformats.org/officeDocument/2006/relationships/image" Target="../media/image43.emf"/><Relationship Id="rId9" Type="http://schemas.openxmlformats.org/officeDocument/2006/relationships/oleObject" Target="../embeddings/Microsoft_Equation6.bin"/><Relationship Id="rId10" Type="http://schemas.openxmlformats.org/officeDocument/2006/relationships/image" Target="../media/image4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Physics: Chapter 2</a:t>
            </a:r>
            <a:endParaRPr lang="en-US" dirty="0"/>
          </a:p>
        </p:txBody>
      </p:sp>
      <p:sp>
        <p:nvSpPr>
          <p:cNvPr id="3" name="Subtitle 2"/>
          <p:cNvSpPr>
            <a:spLocks noGrp="1"/>
          </p:cNvSpPr>
          <p:nvPr>
            <p:ph type="subTitle" idx="1"/>
          </p:nvPr>
        </p:nvSpPr>
        <p:spPr/>
        <p:txBody>
          <a:bodyPr/>
          <a:lstStyle/>
          <a:p>
            <a:r>
              <a:rPr lang="en-US" dirty="0" smtClean="0"/>
              <a:t>One-Dimensional Kinematics</a:t>
            </a:r>
            <a:endParaRPr lang="en-US" dirty="0"/>
          </a:p>
        </p:txBody>
      </p:sp>
    </p:spTree>
    <p:extLst>
      <p:ext uri="{BB962C8B-B14F-4D97-AF65-F5344CB8AC3E}">
        <p14:creationId xmlns:p14="http://schemas.microsoft.com/office/powerpoint/2010/main" val="2114920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90" y="107577"/>
            <a:ext cx="8337790" cy="1653988"/>
          </a:xfrm>
        </p:spPr>
        <p:txBody>
          <a:bodyPr/>
          <a:lstStyle/>
          <a:p>
            <a:r>
              <a:rPr lang="en-US" dirty="0" smtClean="0"/>
              <a:t>Average v. Instantaneous Speed &amp; Velocity</a:t>
            </a:r>
            <a:endParaRPr lang="en-US" dirty="0"/>
          </a:p>
        </p:txBody>
      </p:sp>
      <p:sp>
        <p:nvSpPr>
          <p:cNvPr id="3" name="Content Placeholder 2"/>
          <p:cNvSpPr>
            <a:spLocks noGrp="1"/>
          </p:cNvSpPr>
          <p:nvPr>
            <p:ph idx="1"/>
          </p:nvPr>
        </p:nvSpPr>
        <p:spPr>
          <a:xfrm>
            <a:off x="779462" y="2133262"/>
            <a:ext cx="7581901" cy="3953436"/>
          </a:xfrm>
        </p:spPr>
        <p:txBody>
          <a:bodyPr/>
          <a:lstStyle/>
          <a:p>
            <a:r>
              <a:rPr lang="en-US" u="sng" dirty="0" smtClean="0"/>
              <a:t>Average Speed</a:t>
            </a:r>
            <a:r>
              <a:rPr lang="en-US" b="0" dirty="0" smtClean="0"/>
              <a:t> is defined as total </a:t>
            </a:r>
            <a:r>
              <a:rPr lang="en-US" b="0" i="1" dirty="0" smtClean="0"/>
              <a:t>distance</a:t>
            </a:r>
            <a:r>
              <a:rPr lang="en-US" b="0" dirty="0" smtClean="0"/>
              <a:t> traveled divided by the total time:</a:t>
            </a:r>
          </a:p>
          <a:p>
            <a:pPr marL="0" indent="0">
              <a:buNone/>
            </a:pPr>
            <a:r>
              <a:rPr lang="en-US" b="0" dirty="0"/>
              <a:t>	</a:t>
            </a:r>
            <a:r>
              <a:rPr lang="en-US" sz="4000" b="0" i="1" dirty="0" err="1" smtClean="0"/>
              <a:t>v</a:t>
            </a:r>
            <a:r>
              <a:rPr lang="en-US" sz="4000" b="0" baseline="-25000" dirty="0" err="1" smtClean="0"/>
              <a:t>avg</a:t>
            </a:r>
            <a:r>
              <a:rPr lang="en-US" sz="4000" b="0" dirty="0" smtClean="0"/>
              <a:t> = </a:t>
            </a:r>
            <a:r>
              <a:rPr lang="en-US" sz="4000" b="0" i="1" baseline="30000" dirty="0"/>
              <a:t>d</a:t>
            </a:r>
            <a:r>
              <a:rPr lang="en-US" sz="4000" b="0" dirty="0" smtClean="0"/>
              <a:t>/</a:t>
            </a:r>
            <a:r>
              <a:rPr lang="en-US" sz="4000" b="0" baseline="-25000" dirty="0" err="1" smtClean="0"/>
              <a:t>Δ</a:t>
            </a:r>
            <a:r>
              <a:rPr lang="en-US" sz="4000" b="0" i="1" baseline="-25000" dirty="0" err="1" smtClean="0"/>
              <a:t>t</a:t>
            </a:r>
            <a:endParaRPr lang="en-US" sz="4000" b="0" i="1" baseline="-25000" dirty="0" smtClean="0"/>
          </a:p>
          <a:p>
            <a:r>
              <a:rPr lang="en-US" u="sng" dirty="0" smtClean="0"/>
              <a:t>Average Velocity</a:t>
            </a:r>
            <a:r>
              <a:rPr lang="en-US" b="0" dirty="0" smtClean="0"/>
              <a:t> is defined as total </a:t>
            </a:r>
            <a:r>
              <a:rPr lang="en-US" b="0" i="1" dirty="0" smtClean="0"/>
              <a:t>displacement</a:t>
            </a:r>
            <a:r>
              <a:rPr lang="en-US" b="0" dirty="0" smtClean="0"/>
              <a:t> divided by total time:</a:t>
            </a:r>
          </a:p>
          <a:p>
            <a:pPr marL="0" indent="0">
              <a:buNone/>
            </a:pPr>
            <a:r>
              <a:rPr lang="en-US" b="0" i="1" dirty="0" smtClean="0"/>
              <a:t>	</a:t>
            </a:r>
            <a:r>
              <a:rPr lang="en-US" sz="4000" i="1" dirty="0" err="1" smtClean="0"/>
              <a:t>v</a:t>
            </a:r>
            <a:r>
              <a:rPr lang="en-US" sz="4000" baseline="-25000" dirty="0" err="1" smtClean="0"/>
              <a:t>avg</a:t>
            </a:r>
            <a:r>
              <a:rPr lang="en-US" sz="4000" b="0" dirty="0" smtClean="0"/>
              <a:t> </a:t>
            </a:r>
            <a:r>
              <a:rPr lang="en-US" sz="4000" b="0" dirty="0"/>
              <a:t>= </a:t>
            </a:r>
            <a:r>
              <a:rPr lang="en-US" sz="4000" baseline="30000" dirty="0" err="1" smtClean="0"/>
              <a:t>Δ</a:t>
            </a:r>
            <a:r>
              <a:rPr lang="en-US" sz="4000" i="1" baseline="30000" dirty="0" err="1" smtClean="0"/>
              <a:t>x</a:t>
            </a:r>
            <a:r>
              <a:rPr lang="en-US" sz="4000" b="0" dirty="0" smtClean="0"/>
              <a:t>/</a:t>
            </a:r>
            <a:r>
              <a:rPr lang="en-US" sz="4000" b="0" baseline="-25000" dirty="0" err="1"/>
              <a:t>Δ</a:t>
            </a:r>
            <a:r>
              <a:rPr lang="en-US" sz="4000" b="0" i="1" baseline="-25000" dirty="0" err="1"/>
              <a:t>t</a:t>
            </a:r>
            <a:endParaRPr lang="en-US" sz="4000" b="0" i="1" baseline="-25000" dirty="0"/>
          </a:p>
          <a:p>
            <a:endParaRPr lang="en-US" b="0" dirty="0" smtClean="0"/>
          </a:p>
        </p:txBody>
      </p:sp>
    </p:spTree>
    <p:extLst>
      <p:ext uri="{BB962C8B-B14F-4D97-AF65-F5344CB8AC3E}">
        <p14:creationId xmlns:p14="http://schemas.microsoft.com/office/powerpoint/2010/main" val="28344572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90" y="107577"/>
            <a:ext cx="8337790" cy="1653988"/>
          </a:xfrm>
        </p:spPr>
        <p:txBody>
          <a:bodyPr/>
          <a:lstStyle/>
          <a:p>
            <a:r>
              <a:rPr lang="en-US" dirty="0" smtClean="0"/>
              <a:t>Average v. Instantaneous Speed &amp; Velocity</a:t>
            </a:r>
            <a:endParaRPr lang="en-US" dirty="0"/>
          </a:p>
        </p:txBody>
      </p:sp>
      <p:sp>
        <p:nvSpPr>
          <p:cNvPr id="3" name="Content Placeholder 2"/>
          <p:cNvSpPr>
            <a:spLocks noGrp="1"/>
          </p:cNvSpPr>
          <p:nvPr>
            <p:ph idx="1"/>
          </p:nvPr>
        </p:nvSpPr>
        <p:spPr>
          <a:xfrm>
            <a:off x="779462" y="2256058"/>
            <a:ext cx="7581901" cy="3830640"/>
          </a:xfrm>
        </p:spPr>
        <p:txBody>
          <a:bodyPr/>
          <a:lstStyle/>
          <a:p>
            <a:r>
              <a:rPr lang="en-US" sz="2800" u="sng" dirty="0" smtClean="0"/>
              <a:t>Instantaneous Speed</a:t>
            </a:r>
            <a:r>
              <a:rPr lang="en-US" sz="2800" b="0" dirty="0" smtClean="0"/>
              <a:t> is one’s speed at a particular instant.</a:t>
            </a:r>
          </a:p>
          <a:p>
            <a:r>
              <a:rPr lang="en-US" sz="2800" u="sng" dirty="0" smtClean="0"/>
              <a:t>Instantaneous Velocity</a:t>
            </a:r>
            <a:r>
              <a:rPr lang="en-US" sz="2800" b="0" dirty="0" smtClean="0"/>
              <a:t> is one’s velocity at a particular instant. </a:t>
            </a:r>
          </a:p>
          <a:p>
            <a:pPr marL="0" indent="0">
              <a:buNone/>
            </a:pPr>
            <a:endParaRPr lang="en-US" sz="4000" b="0" i="1" baseline="-25000" dirty="0"/>
          </a:p>
          <a:p>
            <a:endParaRPr lang="en-US" b="0" dirty="0" smtClean="0"/>
          </a:p>
        </p:txBody>
      </p:sp>
    </p:spTree>
    <p:extLst>
      <p:ext uri="{BB962C8B-B14F-4D97-AF65-F5344CB8AC3E}">
        <p14:creationId xmlns:p14="http://schemas.microsoft.com/office/powerpoint/2010/main" val="1103784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does this dashboard indicator tell a driver?</a:t>
            </a:r>
            <a:endParaRPr lang="en-US" sz="4000" dirty="0"/>
          </a:p>
        </p:txBody>
      </p:sp>
      <p:sp>
        <p:nvSpPr>
          <p:cNvPr id="3" name="Content Placeholder 2"/>
          <p:cNvSpPr>
            <a:spLocks noGrp="1"/>
          </p:cNvSpPr>
          <p:nvPr>
            <p:ph idx="1"/>
          </p:nvPr>
        </p:nvSpPr>
        <p:spPr>
          <a:xfrm>
            <a:off x="4544848" y="2272770"/>
            <a:ext cx="4301076" cy="3563254"/>
          </a:xfrm>
        </p:spPr>
        <p:txBody>
          <a:bodyPr>
            <a:normAutofit/>
          </a:bodyPr>
          <a:lstStyle/>
          <a:p>
            <a:pPr marL="0" indent="0">
              <a:buNone/>
            </a:pPr>
            <a:r>
              <a:rPr lang="en-US" sz="2800" b="0" dirty="0" smtClean="0"/>
              <a:t>a.)  average speed</a:t>
            </a:r>
          </a:p>
          <a:p>
            <a:pPr marL="0" indent="0">
              <a:buNone/>
            </a:pPr>
            <a:r>
              <a:rPr lang="en-US" sz="2800" b="0" dirty="0" smtClean="0"/>
              <a:t>b.)  average velocity</a:t>
            </a:r>
          </a:p>
          <a:p>
            <a:pPr marL="0" indent="0">
              <a:buNone/>
            </a:pPr>
            <a:r>
              <a:rPr lang="en-US" sz="2800" b="0" dirty="0" smtClean="0"/>
              <a:t>c.)  instantaneous speed</a:t>
            </a:r>
          </a:p>
          <a:p>
            <a:pPr marL="0" indent="0">
              <a:buNone/>
            </a:pPr>
            <a:r>
              <a:rPr lang="en-US" sz="2800" b="0" dirty="0" smtClean="0"/>
              <a:t>d.)  instantaneous velocity</a:t>
            </a:r>
            <a:endParaRPr lang="en-US" sz="2800" b="0" dirty="0"/>
          </a:p>
        </p:txBody>
      </p:sp>
      <p:pic>
        <p:nvPicPr>
          <p:cNvPr id="4" name="Picture 3" descr="car-auto-automobile-dash-speedometer-ac9b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36" y="2056891"/>
            <a:ext cx="3812768" cy="2978725"/>
          </a:xfrm>
          <a:prstGeom prst="rect">
            <a:avLst/>
          </a:prstGeom>
        </p:spPr>
      </p:pic>
    </p:spTree>
    <p:extLst>
      <p:ext uri="{BB962C8B-B14F-4D97-AF65-F5344CB8AC3E}">
        <p14:creationId xmlns:p14="http://schemas.microsoft.com/office/powerpoint/2010/main" val="2882909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does this dashboard indicator tell a driver?</a:t>
            </a:r>
            <a:endParaRPr lang="en-US" sz="4000" dirty="0"/>
          </a:p>
        </p:txBody>
      </p:sp>
      <p:sp>
        <p:nvSpPr>
          <p:cNvPr id="3" name="Content Placeholder 2"/>
          <p:cNvSpPr>
            <a:spLocks noGrp="1"/>
          </p:cNvSpPr>
          <p:nvPr>
            <p:ph idx="1"/>
          </p:nvPr>
        </p:nvSpPr>
        <p:spPr>
          <a:xfrm>
            <a:off x="4544848" y="2272770"/>
            <a:ext cx="4301076" cy="3563254"/>
          </a:xfrm>
        </p:spPr>
        <p:txBody>
          <a:bodyPr>
            <a:normAutofit fontScale="92500"/>
          </a:bodyPr>
          <a:lstStyle/>
          <a:p>
            <a:pPr marL="0" indent="0">
              <a:buNone/>
            </a:pPr>
            <a:r>
              <a:rPr lang="en-US" sz="2800" b="0" dirty="0" smtClean="0"/>
              <a:t>a.)  average speed</a:t>
            </a:r>
          </a:p>
          <a:p>
            <a:pPr marL="0" indent="0">
              <a:buNone/>
            </a:pPr>
            <a:r>
              <a:rPr lang="en-US" sz="2800" b="0" dirty="0" smtClean="0"/>
              <a:t>b.)  average velocity</a:t>
            </a:r>
          </a:p>
          <a:p>
            <a:pPr marL="0" indent="0">
              <a:buNone/>
            </a:pPr>
            <a:r>
              <a:rPr lang="en-US" sz="4000" b="1" dirty="0" smtClean="0">
                <a:solidFill>
                  <a:srgbClr val="5F8804"/>
                </a:solidFill>
              </a:rPr>
              <a:t>c.)  instantaneous 	speed</a:t>
            </a:r>
          </a:p>
          <a:p>
            <a:pPr marL="0" indent="0">
              <a:buNone/>
            </a:pPr>
            <a:r>
              <a:rPr lang="en-US" sz="2800" b="0" dirty="0" smtClean="0"/>
              <a:t>d.)  instantaneous velocity</a:t>
            </a:r>
            <a:endParaRPr lang="en-US" sz="2800" b="0" dirty="0"/>
          </a:p>
        </p:txBody>
      </p:sp>
      <p:pic>
        <p:nvPicPr>
          <p:cNvPr id="4" name="Picture 3" descr="car-auto-automobile-dash-speedometer-ac9b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36" y="2056891"/>
            <a:ext cx="3812768" cy="2978725"/>
          </a:xfrm>
          <a:prstGeom prst="rect">
            <a:avLst/>
          </a:prstGeom>
        </p:spPr>
      </p:pic>
    </p:spTree>
    <p:extLst>
      <p:ext uri="{BB962C8B-B14F-4D97-AF65-F5344CB8AC3E}">
        <p14:creationId xmlns:p14="http://schemas.microsoft.com/office/powerpoint/2010/main" val="1107251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6"/>
            <a:ext cx="7581901" cy="2967347"/>
          </a:xfrm>
        </p:spPr>
        <p:txBody>
          <a:bodyPr/>
          <a:lstStyle/>
          <a:p>
            <a:pPr algn="l"/>
            <a:r>
              <a:rPr lang="en-US" sz="4000" dirty="0" smtClean="0"/>
              <a:t>If you get a speeding ticket, is it because  your </a:t>
            </a:r>
            <a:r>
              <a:rPr lang="en-US" sz="4000" i="1" dirty="0" smtClean="0"/>
              <a:t>instantaneous</a:t>
            </a:r>
            <a:r>
              <a:rPr lang="en-US" sz="4000" dirty="0" smtClean="0"/>
              <a:t> speed was too fast, or your </a:t>
            </a:r>
            <a:r>
              <a:rPr lang="en-US" sz="4000" i="1" dirty="0" smtClean="0"/>
              <a:t>average</a:t>
            </a:r>
            <a:r>
              <a:rPr lang="en-US" sz="4000" dirty="0" smtClean="0"/>
              <a:t> speed was too fast?</a:t>
            </a:r>
            <a:endParaRPr lang="en-US" sz="4000" dirty="0"/>
          </a:p>
        </p:txBody>
      </p:sp>
      <p:pic>
        <p:nvPicPr>
          <p:cNvPr id="4" name="Picture 3" descr="speeding-tick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606" y="3074923"/>
            <a:ext cx="4751854" cy="3153935"/>
          </a:xfrm>
          <a:prstGeom prst="rect">
            <a:avLst/>
          </a:prstGeom>
        </p:spPr>
      </p:pic>
    </p:spTree>
    <p:extLst>
      <p:ext uri="{BB962C8B-B14F-4D97-AF65-F5344CB8AC3E}">
        <p14:creationId xmlns:p14="http://schemas.microsoft.com/office/powerpoint/2010/main" val="30293688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2175136"/>
          </a:xfrm>
        </p:spPr>
        <p:txBody>
          <a:bodyPr/>
          <a:lstStyle/>
          <a:p>
            <a:pPr algn="l"/>
            <a:r>
              <a:rPr lang="en-US" sz="4000" dirty="0" smtClean="0"/>
              <a:t>Usually, it’s because your </a:t>
            </a:r>
            <a:r>
              <a:rPr lang="en-US" sz="4000" i="1" dirty="0" smtClean="0"/>
              <a:t>instantaneous </a:t>
            </a:r>
            <a:r>
              <a:rPr lang="en-US" sz="4000" dirty="0" smtClean="0"/>
              <a:t>speed was too fast.</a:t>
            </a:r>
            <a:endParaRPr lang="en-US" sz="4000" dirty="0"/>
          </a:p>
        </p:txBody>
      </p:sp>
      <p:pic>
        <p:nvPicPr>
          <p:cNvPr id="6" name="Picture 5" descr="rockland_county_speeding_ticket_clarkst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717" y="2282712"/>
            <a:ext cx="4064000" cy="4064000"/>
          </a:xfrm>
          <a:prstGeom prst="rect">
            <a:avLst/>
          </a:prstGeom>
        </p:spPr>
      </p:pic>
    </p:spTree>
    <p:extLst>
      <p:ext uri="{BB962C8B-B14F-4D97-AF65-F5344CB8AC3E}">
        <p14:creationId xmlns:p14="http://schemas.microsoft.com/office/powerpoint/2010/main" val="8851745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8" y="107577"/>
            <a:ext cx="8144146" cy="1864385"/>
          </a:xfrm>
        </p:spPr>
        <p:txBody>
          <a:bodyPr/>
          <a:lstStyle/>
          <a:p>
            <a:pPr algn="l"/>
            <a:r>
              <a:rPr lang="en-US" sz="4000" dirty="0" smtClean="0"/>
              <a:t>But on a toll road, you can get a ticket if your </a:t>
            </a:r>
            <a:r>
              <a:rPr lang="en-US" sz="4000" i="1" dirty="0" smtClean="0"/>
              <a:t>average </a:t>
            </a:r>
            <a:r>
              <a:rPr lang="en-US" sz="4000" dirty="0" smtClean="0"/>
              <a:t>speed exceeds the legal limit!</a:t>
            </a:r>
            <a:endParaRPr lang="en-US" sz="4000" dirty="0"/>
          </a:p>
        </p:txBody>
      </p:sp>
      <p:pic>
        <p:nvPicPr>
          <p:cNvPr id="5" name="Picture 4" descr="i-080_wb_exit_002_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2205923"/>
            <a:ext cx="5324644" cy="3860367"/>
          </a:xfrm>
          <a:prstGeom prst="rect">
            <a:avLst/>
          </a:prstGeom>
        </p:spPr>
      </p:pic>
      <p:pic>
        <p:nvPicPr>
          <p:cNvPr id="6" name="Picture 5" descr="15003594752_405ce6f5a8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901" y="3552945"/>
            <a:ext cx="4076996" cy="3057747"/>
          </a:xfrm>
          <a:prstGeom prst="rect">
            <a:avLst/>
          </a:prstGeom>
        </p:spPr>
      </p:pic>
    </p:spTree>
    <p:extLst>
      <p:ext uri="{BB962C8B-B14F-4D97-AF65-F5344CB8AC3E}">
        <p14:creationId xmlns:p14="http://schemas.microsoft.com/office/powerpoint/2010/main" val="37101726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883941"/>
          </a:xfrm>
        </p:spPr>
        <p:txBody>
          <a:bodyPr/>
          <a:lstStyle/>
          <a:p>
            <a:r>
              <a:rPr lang="en-US" dirty="0" smtClean="0"/>
              <a:t>Olympic Controversy</a:t>
            </a:r>
            <a:endParaRPr lang="en-US" dirty="0"/>
          </a:p>
        </p:txBody>
      </p:sp>
      <p:sp>
        <p:nvSpPr>
          <p:cNvPr id="3" name="Content Placeholder 2"/>
          <p:cNvSpPr>
            <a:spLocks noGrp="1"/>
          </p:cNvSpPr>
          <p:nvPr>
            <p:ph idx="1"/>
          </p:nvPr>
        </p:nvSpPr>
        <p:spPr>
          <a:xfrm>
            <a:off x="150381" y="1198447"/>
            <a:ext cx="8889187" cy="2088943"/>
          </a:xfrm>
        </p:spPr>
        <p:txBody>
          <a:bodyPr>
            <a:normAutofit/>
          </a:bodyPr>
          <a:lstStyle/>
          <a:p>
            <a:pPr marL="0" indent="0">
              <a:buNone/>
            </a:pPr>
            <a:r>
              <a:rPr lang="en-US" sz="2800" b="0" dirty="0" smtClean="0"/>
              <a:t>Believe it or not, there was a controversy at the 2016 Rio Olympics that didn’t involve this </a:t>
            </a:r>
            <a:r>
              <a:rPr lang="en-US" sz="2800" b="0" dirty="0" err="1" smtClean="0"/>
              <a:t>doofus</a:t>
            </a:r>
            <a:r>
              <a:rPr lang="en-US" sz="2800" b="0" dirty="0" smtClean="0"/>
              <a:t> or uninvited algae trying to make the diving pool celebrate St. Patrick’s Day way too early</a:t>
            </a:r>
            <a:r>
              <a:rPr lang="is-IS" sz="2800" b="0" dirty="0" smtClean="0"/>
              <a:t>…</a:t>
            </a:r>
            <a:endParaRPr lang="en-US" sz="2800" b="0" dirty="0"/>
          </a:p>
        </p:txBody>
      </p:sp>
      <p:pic>
        <p:nvPicPr>
          <p:cNvPr id="5" name="Picture 4" descr="14708374374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45" y="3790077"/>
            <a:ext cx="4657686" cy="2621278"/>
          </a:xfrm>
          <a:prstGeom prst="rect">
            <a:avLst/>
          </a:prstGeom>
        </p:spPr>
      </p:pic>
      <p:pic>
        <p:nvPicPr>
          <p:cNvPr id="6" name="Picture 5" descr="Ryan-Lochte-Dumb-Intervi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8" y="2995268"/>
            <a:ext cx="4578237" cy="2405282"/>
          </a:xfrm>
          <a:prstGeom prst="rect">
            <a:avLst/>
          </a:prstGeom>
        </p:spPr>
      </p:pic>
      <p:sp>
        <p:nvSpPr>
          <p:cNvPr id="7" name="Content Placeholder 2"/>
          <p:cNvSpPr txBox="1">
            <a:spLocks/>
          </p:cNvSpPr>
          <p:nvPr/>
        </p:nvSpPr>
        <p:spPr>
          <a:xfrm>
            <a:off x="6065367" y="5400550"/>
            <a:ext cx="3078633" cy="1426023"/>
          </a:xfrm>
          <a:prstGeom prst="rect">
            <a:avLst/>
          </a:prstGeom>
        </p:spPr>
        <p:txBody>
          <a:bodyPr vert="horz" lIns="91440" tIns="45720" rIns="91440" bIns="45720" rtlCol="0">
            <a:noAutofit/>
          </a:bodyPr>
          <a:lstStyle>
            <a:lvl1pPr marL="403225" indent="-403225" algn="l" defTabSz="914400" rtl="0" eaLnBrk="1" latinLnBrk="0" hangingPunct="1">
              <a:spcBef>
                <a:spcPts val="2000"/>
              </a:spcBef>
              <a:buFontTx/>
              <a:buBlip>
                <a:blip r:embed="rId4"/>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4"/>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4"/>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4"/>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4"/>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4"/>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is-IS" sz="2800" b="0" dirty="0" smtClean="0">
                <a:effectLst/>
              </a:rPr>
              <a:t>… a controversy involving – linear motion!</a:t>
            </a:r>
            <a:endParaRPr lang="en-US" sz="2800" b="0" dirty="0">
              <a:effectLst/>
            </a:endParaRPr>
          </a:p>
        </p:txBody>
      </p:sp>
    </p:spTree>
    <p:extLst>
      <p:ext uri="{BB962C8B-B14F-4D97-AF65-F5344CB8AC3E}">
        <p14:creationId xmlns:p14="http://schemas.microsoft.com/office/powerpoint/2010/main" val="1568505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54" y="243531"/>
            <a:ext cx="8657712" cy="1653273"/>
          </a:xfrm>
        </p:spPr>
        <p:txBody>
          <a:bodyPr/>
          <a:lstStyle/>
          <a:p>
            <a:pPr algn="l"/>
            <a:r>
              <a:rPr lang="en-US" sz="2800" b="0" dirty="0" smtClean="0"/>
              <a:t>Some data suggests that  the water on one side of the Olympic pool had a very small current running through it.  The closer a swimmer was to lane 8, the stronger this current.</a:t>
            </a:r>
            <a:endParaRPr lang="en-US" sz="2800" b="0" dirty="0"/>
          </a:p>
        </p:txBody>
      </p:sp>
      <p:pic>
        <p:nvPicPr>
          <p:cNvPr id="4" name="Picture 3" descr="BN-PL345_OLYSWI_P_201608171450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74" y="2320048"/>
            <a:ext cx="4979282" cy="3317306"/>
          </a:xfrm>
          <a:prstGeom prst="rect">
            <a:avLst/>
          </a:prstGeom>
        </p:spPr>
      </p:pic>
      <p:sp>
        <p:nvSpPr>
          <p:cNvPr id="6" name="Title 1"/>
          <p:cNvSpPr txBox="1">
            <a:spLocks/>
          </p:cNvSpPr>
          <p:nvPr/>
        </p:nvSpPr>
        <p:spPr>
          <a:xfrm>
            <a:off x="5263336" y="2108542"/>
            <a:ext cx="3880663" cy="45092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l"/>
            <a:r>
              <a:rPr lang="en-US" sz="2800" b="0" dirty="0" smtClean="0">
                <a:effectLst/>
              </a:rPr>
              <a:t>According to </a:t>
            </a:r>
            <a:r>
              <a:rPr lang="en-US" sz="2800" b="0" dirty="0" err="1" smtClean="0">
                <a:effectLst/>
              </a:rPr>
              <a:t>uproxx.com</a:t>
            </a:r>
            <a:r>
              <a:rPr lang="en-US" sz="2800" b="0" dirty="0" smtClean="0">
                <a:effectLst/>
              </a:rPr>
              <a:t>, “</a:t>
            </a:r>
            <a:r>
              <a:rPr lang="en-US" sz="2800" b="0" dirty="0">
                <a:effectLst/>
              </a:rPr>
              <a:t>For most races, run in both directions, it’s probably negligible, but the 50m, which lacks both the mitigating factors of balanced direction and time, was undeniably affected</a:t>
            </a:r>
            <a:r>
              <a:rPr lang="en-US" sz="2800" b="0" dirty="0" smtClean="0">
                <a:effectLst/>
              </a:rPr>
              <a:t>.” </a:t>
            </a:r>
            <a:endParaRPr lang="en-US" sz="2800" b="0" dirty="0">
              <a:effectLst/>
            </a:endParaRPr>
          </a:p>
        </p:txBody>
      </p:sp>
    </p:spTree>
    <p:extLst>
      <p:ext uri="{BB962C8B-B14F-4D97-AF65-F5344CB8AC3E}">
        <p14:creationId xmlns:p14="http://schemas.microsoft.com/office/powerpoint/2010/main" val="30263907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29" y="107576"/>
            <a:ext cx="8437269" cy="3058323"/>
          </a:xfrm>
        </p:spPr>
        <p:txBody>
          <a:bodyPr/>
          <a:lstStyle/>
          <a:p>
            <a:pPr algn="l"/>
            <a:r>
              <a:rPr lang="en-US" sz="4000" dirty="0" smtClean="0"/>
              <a:t>For races, such as the 100-meter, where swimmers swam both directions across the pool, a small current in the pool would have been _________.</a:t>
            </a:r>
            <a:endParaRPr lang="en-US" sz="4000" dirty="0"/>
          </a:p>
        </p:txBody>
      </p:sp>
      <p:sp>
        <p:nvSpPr>
          <p:cNvPr id="3" name="Content Placeholder 2"/>
          <p:cNvSpPr>
            <a:spLocks noGrp="1"/>
          </p:cNvSpPr>
          <p:nvPr>
            <p:ph idx="1"/>
          </p:nvPr>
        </p:nvSpPr>
        <p:spPr>
          <a:xfrm>
            <a:off x="1965797" y="3444220"/>
            <a:ext cx="6395566" cy="3183296"/>
          </a:xfrm>
        </p:spPr>
        <p:txBody>
          <a:bodyPr>
            <a:normAutofit/>
          </a:bodyPr>
          <a:lstStyle/>
          <a:p>
            <a:pPr marL="0" indent="0">
              <a:buNone/>
            </a:pPr>
            <a:r>
              <a:rPr lang="en-US" sz="4000" b="0" dirty="0" smtClean="0"/>
              <a:t>a.)	an advantage</a:t>
            </a:r>
          </a:p>
          <a:p>
            <a:pPr marL="0" indent="0">
              <a:buNone/>
            </a:pPr>
            <a:r>
              <a:rPr lang="en-US" sz="4000" b="0" dirty="0" smtClean="0"/>
              <a:t>b.)	a disadvantage</a:t>
            </a:r>
          </a:p>
          <a:p>
            <a:pPr marL="0" indent="0">
              <a:buNone/>
            </a:pPr>
            <a:r>
              <a:rPr lang="en-US" sz="4000" b="0" dirty="0" smtClean="0"/>
              <a:t>c.)	neither an advantage 	nor disadvantage</a:t>
            </a:r>
            <a:endParaRPr lang="en-US" sz="4000" b="0" dirty="0"/>
          </a:p>
        </p:txBody>
      </p:sp>
    </p:spTree>
    <p:extLst>
      <p:ext uri="{BB962C8B-B14F-4D97-AF65-F5344CB8AC3E}">
        <p14:creationId xmlns:p14="http://schemas.microsoft.com/office/powerpoint/2010/main" val="3066086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Kinematics</a:t>
            </a:r>
            <a:endParaRPr lang="en-US" dirty="0"/>
          </a:p>
        </p:txBody>
      </p:sp>
      <p:sp>
        <p:nvSpPr>
          <p:cNvPr id="3" name="Content Placeholder 2"/>
          <p:cNvSpPr>
            <a:spLocks noGrp="1"/>
          </p:cNvSpPr>
          <p:nvPr>
            <p:ph idx="1"/>
          </p:nvPr>
        </p:nvSpPr>
        <p:spPr/>
        <p:txBody>
          <a:bodyPr/>
          <a:lstStyle/>
          <a:p>
            <a:r>
              <a:rPr lang="en-US" u="sng" dirty="0" smtClean="0"/>
              <a:t>Kinematics</a:t>
            </a:r>
            <a:r>
              <a:rPr lang="en-US" dirty="0" smtClean="0"/>
              <a:t> is the study of motion, unconcerned with the forces that are influencing that motion.</a:t>
            </a:r>
          </a:p>
          <a:p>
            <a:r>
              <a:rPr lang="en-US" dirty="0" smtClean="0"/>
              <a:t>Today we will begin One-Dimensional Kinematics: The study of </a:t>
            </a:r>
            <a:r>
              <a:rPr lang="en-US" u="sng" dirty="0" smtClean="0"/>
              <a:t>linear</a:t>
            </a:r>
            <a:r>
              <a:rPr lang="en-US" dirty="0" smtClean="0"/>
              <a:t> motion.</a:t>
            </a:r>
          </a:p>
          <a:p>
            <a:r>
              <a:rPr lang="en-US" dirty="0" smtClean="0"/>
              <a:t>Soon we will expand to Two-Dimensional Kinematics, i.e. </a:t>
            </a:r>
            <a:r>
              <a:rPr lang="en-US" u="sng" dirty="0" smtClean="0"/>
              <a:t>projectile</a:t>
            </a:r>
            <a:r>
              <a:rPr lang="en-US" dirty="0" smtClean="0"/>
              <a:t> motion.</a:t>
            </a:r>
            <a:endParaRPr lang="en-US" dirty="0"/>
          </a:p>
        </p:txBody>
      </p:sp>
    </p:spTree>
    <p:extLst>
      <p:ext uri="{BB962C8B-B14F-4D97-AF65-F5344CB8AC3E}">
        <p14:creationId xmlns:p14="http://schemas.microsoft.com/office/powerpoint/2010/main" val="7221406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64" y="107576"/>
            <a:ext cx="8663424" cy="3058323"/>
          </a:xfrm>
        </p:spPr>
        <p:txBody>
          <a:bodyPr/>
          <a:lstStyle/>
          <a:p>
            <a:pPr algn="l"/>
            <a:r>
              <a:rPr lang="en-US" sz="4000" dirty="0" smtClean="0"/>
              <a:t>For races, such as the 100-meter, where swimmers swam both directions across the pool, a small current in the pool would have been _________.</a:t>
            </a:r>
            <a:endParaRPr lang="en-US" sz="4000" dirty="0"/>
          </a:p>
        </p:txBody>
      </p:sp>
      <p:sp>
        <p:nvSpPr>
          <p:cNvPr id="3" name="Content Placeholder 2"/>
          <p:cNvSpPr>
            <a:spLocks noGrp="1"/>
          </p:cNvSpPr>
          <p:nvPr>
            <p:ph idx="1"/>
          </p:nvPr>
        </p:nvSpPr>
        <p:spPr>
          <a:xfrm>
            <a:off x="1965797" y="3444220"/>
            <a:ext cx="6395566" cy="3183296"/>
          </a:xfrm>
        </p:spPr>
        <p:txBody>
          <a:bodyPr>
            <a:normAutofit/>
          </a:bodyPr>
          <a:lstStyle/>
          <a:p>
            <a:pPr marL="0" indent="0">
              <a:buNone/>
            </a:pPr>
            <a:r>
              <a:rPr lang="en-US" sz="4000" b="0" dirty="0" smtClean="0"/>
              <a:t>a.)	an advantage</a:t>
            </a:r>
          </a:p>
          <a:p>
            <a:pPr marL="0" indent="0">
              <a:buNone/>
            </a:pPr>
            <a:r>
              <a:rPr lang="en-US" sz="4800" b="1" dirty="0" smtClean="0">
                <a:solidFill>
                  <a:srgbClr val="5F8804"/>
                </a:solidFill>
              </a:rPr>
              <a:t>b.)	a disadvantage</a:t>
            </a:r>
          </a:p>
          <a:p>
            <a:pPr marL="0" indent="0">
              <a:buNone/>
            </a:pPr>
            <a:r>
              <a:rPr lang="en-US" sz="4000" b="0" dirty="0" smtClean="0"/>
              <a:t>c.)	neither an advantage 	nor disadvantage</a:t>
            </a:r>
            <a:endParaRPr lang="en-US" sz="4000" b="0" dirty="0"/>
          </a:p>
        </p:txBody>
      </p:sp>
    </p:spTree>
    <p:extLst>
      <p:ext uri="{BB962C8B-B14F-4D97-AF65-F5344CB8AC3E}">
        <p14:creationId xmlns:p14="http://schemas.microsoft.com/office/powerpoint/2010/main" val="25445819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63" y="243531"/>
            <a:ext cx="8802595" cy="6314404"/>
          </a:xfrm>
        </p:spPr>
        <p:txBody>
          <a:bodyPr/>
          <a:lstStyle/>
          <a:p>
            <a:pPr algn="l"/>
            <a:r>
              <a:rPr lang="en-US" sz="4000" b="0" dirty="0" smtClean="0"/>
              <a:t>A swimmer would go fast when swimming with the current, and slower when swimming against the current.  Since the “upstream” and “downstream” distances are the same, the swimmer will spend </a:t>
            </a:r>
            <a:r>
              <a:rPr lang="en-US" sz="4000" b="0" i="1" dirty="0" smtClean="0"/>
              <a:t>more time swimming against the current than they spend swimming with it.</a:t>
            </a:r>
            <a:r>
              <a:rPr lang="en-US" sz="4000" b="0" dirty="0" smtClean="0"/>
              <a:t>  Thus the average speed will be less than if there were no current.</a:t>
            </a:r>
            <a:endParaRPr lang="en-US" sz="4000" b="0" dirty="0"/>
          </a:p>
        </p:txBody>
      </p:sp>
    </p:spTree>
    <p:extLst>
      <p:ext uri="{BB962C8B-B14F-4D97-AF65-F5344CB8AC3E}">
        <p14:creationId xmlns:p14="http://schemas.microsoft.com/office/powerpoint/2010/main" val="18919256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similar example:</a:t>
            </a:r>
            <a:endParaRPr lang="en-US" dirty="0"/>
          </a:p>
        </p:txBody>
      </p:sp>
      <p:sp>
        <p:nvSpPr>
          <p:cNvPr id="3" name="Content Placeholder 2"/>
          <p:cNvSpPr>
            <a:spLocks noGrp="1"/>
          </p:cNvSpPr>
          <p:nvPr>
            <p:ph idx="1"/>
          </p:nvPr>
        </p:nvSpPr>
        <p:spPr>
          <a:xfrm>
            <a:off x="779462" y="1882588"/>
            <a:ext cx="7327276" cy="1700793"/>
          </a:xfrm>
        </p:spPr>
        <p:txBody>
          <a:bodyPr>
            <a:normAutofit lnSpcReduction="10000"/>
          </a:bodyPr>
          <a:lstStyle/>
          <a:p>
            <a:pPr marL="0" indent="0">
              <a:buNone/>
            </a:pPr>
            <a:r>
              <a:rPr lang="en-US" sz="2800" b="0" dirty="0" smtClean="0"/>
              <a:t>The Flash runs 1200 m at 4.0 </a:t>
            </a:r>
            <a:r>
              <a:rPr lang="en-US" sz="2800" b="0" dirty="0"/>
              <a:t>× </a:t>
            </a:r>
            <a:r>
              <a:rPr lang="en-US" sz="2800" b="0" dirty="0" smtClean="0"/>
              <a:t>10</a:t>
            </a:r>
            <a:r>
              <a:rPr lang="en-US" sz="2800" b="0" baseline="30000" dirty="0" smtClean="0"/>
              <a:t>2</a:t>
            </a:r>
            <a:r>
              <a:rPr lang="en-US" sz="2800" b="0" dirty="0" smtClean="0"/>
              <a:t> m/s, then turns around and runs back to his starting point at 3.0 </a:t>
            </a:r>
            <a:r>
              <a:rPr lang="en-US" sz="2800" b="0" dirty="0"/>
              <a:t>× 10</a:t>
            </a:r>
            <a:r>
              <a:rPr lang="en-US" sz="2800" b="0" baseline="30000" dirty="0"/>
              <a:t>2</a:t>
            </a:r>
            <a:r>
              <a:rPr lang="en-US" sz="2800" b="0" dirty="0"/>
              <a:t> m/</a:t>
            </a:r>
            <a:r>
              <a:rPr lang="en-US" sz="2800" b="0" dirty="0" smtClean="0"/>
              <a:t>s.  What was his average speed?</a:t>
            </a:r>
            <a:endParaRPr lang="en-US" sz="2800" b="0" dirty="0"/>
          </a:p>
        </p:txBody>
      </p:sp>
      <p:pic>
        <p:nvPicPr>
          <p:cNvPr id="4" name="Picture 3" descr="20b5caa229d19c7061089249d6444ca7cb255980d82e9825d5e10302a0941a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976" y="3583381"/>
            <a:ext cx="5274562" cy="2637281"/>
          </a:xfrm>
          <a:prstGeom prst="rect">
            <a:avLst/>
          </a:prstGeom>
        </p:spPr>
      </p:pic>
    </p:spTree>
    <p:extLst>
      <p:ext uri="{BB962C8B-B14F-4D97-AF65-F5344CB8AC3E}">
        <p14:creationId xmlns:p14="http://schemas.microsoft.com/office/powerpoint/2010/main" val="22272376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722" y="508377"/>
            <a:ext cx="8298098" cy="6032163"/>
          </a:xfrm>
        </p:spPr>
        <p:txBody>
          <a:bodyPr>
            <a:normAutofit fontScale="92500"/>
          </a:bodyPr>
          <a:lstStyle/>
          <a:p>
            <a:r>
              <a:rPr lang="en-US" sz="2800" b="0" dirty="0" smtClean="0"/>
              <a:t>At 400 m/s, it takes 3.0 seconds to go 1200 m</a:t>
            </a:r>
          </a:p>
          <a:p>
            <a:r>
              <a:rPr lang="en-US" sz="2800" b="0" dirty="0" smtClean="0"/>
              <a:t>At 300 m/s, it takes 4.0 seconds to go 1200 m</a:t>
            </a:r>
          </a:p>
          <a:p>
            <a:r>
              <a:rPr lang="en-US" sz="2800" b="0" dirty="0" smtClean="0"/>
              <a:t>Note: Since the Flash spends more time going 300 m/s than he spends running at 400 m/s, his average speed should be closer to 300 m/s.</a:t>
            </a:r>
          </a:p>
          <a:p>
            <a:r>
              <a:rPr lang="en-US" sz="2800" b="0" dirty="0"/>
              <a:t>Recall </a:t>
            </a:r>
            <a:r>
              <a:rPr lang="en-US" sz="2800" b="0" i="1" dirty="0" err="1"/>
              <a:t>v</a:t>
            </a:r>
            <a:r>
              <a:rPr lang="en-US" sz="2800" b="0" baseline="-25000" dirty="0" err="1"/>
              <a:t>avg</a:t>
            </a:r>
            <a:r>
              <a:rPr lang="en-US" sz="2800" b="0" dirty="0"/>
              <a:t> = </a:t>
            </a:r>
            <a:r>
              <a:rPr lang="en-US" sz="2800" b="0" baseline="30000" dirty="0"/>
              <a:t>total distance</a:t>
            </a:r>
            <a:r>
              <a:rPr lang="en-US" sz="2800" b="0" dirty="0"/>
              <a:t>/</a:t>
            </a:r>
            <a:r>
              <a:rPr lang="en-US" sz="2800" b="0" baseline="-25000" dirty="0"/>
              <a:t>total time</a:t>
            </a:r>
          </a:p>
          <a:p>
            <a:r>
              <a:rPr lang="en-US" sz="2800" b="0" dirty="0" smtClean="0"/>
              <a:t>In this case, </a:t>
            </a:r>
            <a:r>
              <a:rPr lang="en-US" sz="2800" b="0" i="1" dirty="0" err="1"/>
              <a:t>v</a:t>
            </a:r>
            <a:r>
              <a:rPr lang="en-US" sz="2800" b="0" baseline="-25000" dirty="0" err="1"/>
              <a:t>avg</a:t>
            </a:r>
            <a:r>
              <a:rPr lang="en-US" sz="2800" b="0" dirty="0"/>
              <a:t> = </a:t>
            </a:r>
            <a:r>
              <a:rPr lang="en-US" sz="2800" b="0" baseline="30000" dirty="0" smtClean="0"/>
              <a:t>2400 m</a:t>
            </a:r>
            <a:r>
              <a:rPr lang="en-US" sz="2800" b="0" dirty="0" smtClean="0"/>
              <a:t>/</a:t>
            </a:r>
            <a:r>
              <a:rPr lang="en-US" sz="2800" b="0" baseline="-25000" dirty="0" smtClean="0"/>
              <a:t>7.0 s </a:t>
            </a:r>
            <a:r>
              <a:rPr lang="en-US" sz="2800" b="0" dirty="0" smtClean="0"/>
              <a:t>= approx. </a:t>
            </a:r>
            <a:r>
              <a:rPr lang="en-US" sz="2800" u="sng" dirty="0" smtClean="0"/>
              <a:t>340 m/s</a:t>
            </a:r>
          </a:p>
          <a:p>
            <a:r>
              <a:rPr lang="en-US" sz="2800" b="0" dirty="0" smtClean="0"/>
              <a:t>This was his average </a:t>
            </a:r>
            <a:r>
              <a:rPr lang="en-US" sz="2800" b="0" i="1" dirty="0" smtClean="0"/>
              <a:t>speed</a:t>
            </a:r>
            <a:r>
              <a:rPr lang="en-US" sz="2800" b="0" dirty="0" smtClean="0"/>
              <a:t>.  So what was his average </a:t>
            </a:r>
            <a:r>
              <a:rPr lang="en-US" sz="2800" b="0" i="1" dirty="0" smtClean="0"/>
              <a:t>velocity</a:t>
            </a:r>
            <a:r>
              <a:rPr lang="en-US" sz="2800" b="0" dirty="0" smtClean="0"/>
              <a:t>?</a:t>
            </a:r>
          </a:p>
          <a:p>
            <a:r>
              <a:rPr lang="en-US" sz="2800" b="0" dirty="0" smtClean="0"/>
              <a:t>Zero!  By returning to where he started, the Flash’s total </a:t>
            </a:r>
            <a:r>
              <a:rPr lang="en-US" sz="2800" b="0" i="1" dirty="0" smtClean="0"/>
              <a:t>displacement</a:t>
            </a:r>
            <a:r>
              <a:rPr lang="en-US" sz="2800" b="0" dirty="0" smtClean="0"/>
              <a:t> is 0 m!</a:t>
            </a:r>
            <a:endParaRPr lang="en-US" sz="2800" b="0" dirty="0"/>
          </a:p>
        </p:txBody>
      </p:sp>
    </p:spTree>
    <p:extLst>
      <p:ext uri="{BB962C8B-B14F-4D97-AF65-F5344CB8AC3E}">
        <p14:creationId xmlns:p14="http://schemas.microsoft.com/office/powerpoint/2010/main" val="1302069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3129801"/>
          </a:xfrm>
        </p:spPr>
        <p:txBody>
          <a:bodyPr>
            <a:normAutofit lnSpcReduction="10000"/>
          </a:bodyPr>
          <a:lstStyle/>
          <a:p>
            <a:r>
              <a:rPr lang="en-US" dirty="0" smtClean="0"/>
              <a:t>Consider a position v. time graph where the position varies linearly with time.</a:t>
            </a:r>
          </a:p>
          <a:p>
            <a:r>
              <a:rPr lang="en-US" dirty="0" smtClean="0"/>
              <a:t>What does the slope of this line represent?</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612241" y="2108058"/>
            <a:ext cx="1377263" cy="369332"/>
          </a:xfrm>
          <a:prstGeom prst="rect">
            <a:avLst/>
          </a:prstGeom>
          <a:noFill/>
        </p:spPr>
        <p:txBody>
          <a:bodyPr wrap="none" rtlCol="0">
            <a:spAutoFit/>
          </a:bodyPr>
          <a:lstStyle/>
          <a:p>
            <a:r>
              <a:rPr lang="en-US" dirty="0" smtClean="0"/>
              <a:t>Position (m)</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cxnSp>
        <p:nvCxnSpPr>
          <p:cNvPr id="13" name="Straight Connector 12"/>
          <p:cNvCxnSpPr/>
          <p:nvPr/>
        </p:nvCxnSpPr>
        <p:spPr>
          <a:xfrm flipV="1">
            <a:off x="4733850" y="1253672"/>
            <a:ext cx="3331838" cy="1847495"/>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5459597" y="2705274"/>
            <a:ext cx="2226724"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73781" y="1455637"/>
            <a:ext cx="0" cy="125358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620344" y="1404019"/>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3"/>
          <p:cNvSpPr/>
          <p:nvPr/>
        </p:nvSpPr>
        <p:spPr>
          <a:xfrm>
            <a:off x="5397584" y="2626675"/>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TextBox 15"/>
          <p:cNvSpPr txBox="1"/>
          <p:nvPr/>
        </p:nvSpPr>
        <p:spPr>
          <a:xfrm>
            <a:off x="6036890" y="2688792"/>
            <a:ext cx="996412" cy="369332"/>
          </a:xfrm>
          <a:prstGeom prst="rect">
            <a:avLst/>
          </a:prstGeom>
          <a:noFill/>
          <a:ln>
            <a:noFill/>
          </a:ln>
        </p:spPr>
        <p:txBody>
          <a:bodyPr wrap="none" rtlCol="0">
            <a:spAutoFit/>
          </a:bodyPr>
          <a:lstStyle/>
          <a:p>
            <a:r>
              <a:rPr lang="en-US" dirty="0" smtClean="0">
                <a:solidFill>
                  <a:srgbClr val="F19B9B"/>
                </a:solidFill>
              </a:rPr>
              <a:t>Run = </a:t>
            </a:r>
            <a:r>
              <a:rPr lang="en-US" dirty="0" err="1" smtClean="0">
                <a:solidFill>
                  <a:srgbClr val="F19B9B"/>
                </a:solidFill>
              </a:rPr>
              <a:t>Δt</a:t>
            </a:r>
            <a:endParaRPr lang="en-US" dirty="0">
              <a:solidFill>
                <a:srgbClr val="F19B9B"/>
              </a:solidFill>
            </a:endParaRPr>
          </a:p>
        </p:txBody>
      </p:sp>
      <p:sp>
        <p:nvSpPr>
          <p:cNvPr id="17" name="TextBox 16"/>
          <p:cNvSpPr txBox="1"/>
          <p:nvPr/>
        </p:nvSpPr>
        <p:spPr>
          <a:xfrm>
            <a:off x="7622427" y="1834967"/>
            <a:ext cx="1292955" cy="369332"/>
          </a:xfrm>
          <a:prstGeom prst="rect">
            <a:avLst/>
          </a:prstGeom>
          <a:noFill/>
        </p:spPr>
        <p:txBody>
          <a:bodyPr wrap="none" rtlCol="0">
            <a:spAutoFit/>
          </a:bodyPr>
          <a:lstStyle/>
          <a:p>
            <a:r>
              <a:rPr lang="en-US" dirty="0" smtClean="0">
                <a:solidFill>
                  <a:srgbClr val="F19B9B"/>
                </a:solidFill>
              </a:rPr>
              <a:t>Rise = </a:t>
            </a:r>
            <a:r>
              <a:rPr lang="en-US" dirty="0" err="1" smtClean="0">
                <a:solidFill>
                  <a:srgbClr val="F19B9B"/>
                </a:solidFill>
              </a:rPr>
              <a:t>Δx</a:t>
            </a:r>
            <a:endParaRPr lang="en-US" dirty="0">
              <a:solidFill>
                <a:srgbClr val="F19B9B"/>
              </a:solidFill>
            </a:endParaRPr>
          </a:p>
        </p:txBody>
      </p:sp>
      <p:sp>
        <p:nvSpPr>
          <p:cNvPr id="18" name="Content Placeholder 2"/>
          <p:cNvSpPr txBox="1">
            <a:spLocks/>
          </p:cNvSpPr>
          <p:nvPr/>
        </p:nvSpPr>
        <p:spPr>
          <a:xfrm>
            <a:off x="432805" y="3426721"/>
            <a:ext cx="3232873" cy="31298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Pick any two points along the line and then find rise and run</a:t>
            </a:r>
            <a:r>
              <a:rPr lang="mr-IN" dirty="0" smtClean="0"/>
              <a:t>…</a:t>
            </a:r>
            <a:endParaRPr lang="en-US" dirty="0" smtClean="0"/>
          </a:p>
          <a:p>
            <a:pPr marL="0" indent="0">
              <a:buNone/>
            </a:pPr>
            <a:r>
              <a:rPr lang="en-US" dirty="0" smtClean="0"/>
              <a:t> </a:t>
            </a:r>
          </a:p>
          <a:p>
            <a:endParaRPr lang="en-US" dirty="0" smtClean="0"/>
          </a:p>
          <a:p>
            <a:endParaRPr lang="en-US" dirty="0"/>
          </a:p>
        </p:txBody>
      </p:sp>
      <p:sp>
        <p:nvSpPr>
          <p:cNvPr id="19" name="Content Placeholder 2"/>
          <p:cNvSpPr txBox="1">
            <a:spLocks/>
          </p:cNvSpPr>
          <p:nvPr/>
        </p:nvSpPr>
        <p:spPr>
          <a:xfrm>
            <a:off x="510640" y="5839403"/>
            <a:ext cx="8456096" cy="70930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Since slope is constant in this case, so is speed.</a:t>
            </a:r>
          </a:p>
          <a:p>
            <a:pPr marL="0" indent="0">
              <a:buNone/>
            </a:pPr>
            <a:endParaRPr lang="en-US" dirty="0" smtClean="0"/>
          </a:p>
          <a:p>
            <a:endParaRPr lang="en-US" dirty="0" smtClean="0"/>
          </a:p>
          <a:p>
            <a:endParaRPr lang="en-US" dirty="0"/>
          </a:p>
        </p:txBody>
      </p:sp>
      <p:sp>
        <p:nvSpPr>
          <p:cNvPr id="2" name="TextBox 1"/>
          <p:cNvSpPr txBox="1"/>
          <p:nvPr/>
        </p:nvSpPr>
        <p:spPr>
          <a:xfrm>
            <a:off x="4116205" y="5018395"/>
            <a:ext cx="4442839" cy="461665"/>
          </a:xfrm>
          <a:prstGeom prst="rect">
            <a:avLst/>
          </a:prstGeom>
          <a:noFill/>
        </p:spPr>
        <p:txBody>
          <a:bodyPr wrap="square" rtlCol="0">
            <a:spAutoFit/>
          </a:bodyPr>
          <a:lstStyle/>
          <a:p>
            <a:r>
              <a:rPr lang="en-US" sz="2400" dirty="0" smtClean="0"/>
              <a:t>m = </a:t>
            </a:r>
            <a:r>
              <a:rPr lang="en-US" sz="2400" baseline="30000" dirty="0" smtClean="0"/>
              <a:t>Rise</a:t>
            </a:r>
            <a:r>
              <a:rPr lang="en-US" sz="2400" dirty="0" smtClean="0"/>
              <a:t>/</a:t>
            </a:r>
            <a:r>
              <a:rPr lang="en-US" sz="2400" baseline="-25000" dirty="0" smtClean="0"/>
              <a:t>Run</a:t>
            </a:r>
            <a:r>
              <a:rPr lang="en-US" sz="2400" dirty="0" smtClean="0"/>
              <a:t> = </a:t>
            </a:r>
            <a:r>
              <a:rPr lang="en-US" sz="2400" baseline="30000" dirty="0" err="1" smtClean="0"/>
              <a:t>Δx</a:t>
            </a:r>
            <a:r>
              <a:rPr lang="en-US" sz="2400" dirty="0" smtClean="0"/>
              <a:t>/</a:t>
            </a:r>
            <a:r>
              <a:rPr lang="en-US" sz="2400" baseline="-25000" dirty="0" err="1" smtClean="0"/>
              <a:t>Δt</a:t>
            </a:r>
            <a:r>
              <a:rPr lang="en-US" sz="2400" dirty="0" smtClean="0"/>
              <a:t> = </a:t>
            </a:r>
            <a:r>
              <a:rPr lang="en-US" sz="2400" i="1" dirty="0" smtClean="0"/>
              <a:t>velocity</a:t>
            </a:r>
            <a:r>
              <a:rPr lang="en-US" sz="2400" dirty="0" smtClean="0"/>
              <a:t> </a:t>
            </a:r>
            <a:endParaRPr lang="en-US" sz="2400" dirty="0"/>
          </a:p>
        </p:txBody>
      </p:sp>
    </p:spTree>
    <p:extLst>
      <p:ext uri="{BB962C8B-B14F-4D97-AF65-F5344CB8AC3E}">
        <p14:creationId xmlns:p14="http://schemas.microsoft.com/office/powerpoint/2010/main" val="1291569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3129801"/>
          </a:xfrm>
        </p:spPr>
        <p:txBody>
          <a:bodyPr>
            <a:normAutofit lnSpcReduction="10000"/>
          </a:bodyPr>
          <a:lstStyle/>
          <a:p>
            <a:r>
              <a:rPr lang="en-US" dirty="0" smtClean="0"/>
              <a:t>What if position doesn’t vary linearly with time?</a:t>
            </a:r>
          </a:p>
          <a:p>
            <a:r>
              <a:rPr lang="en-US" dirty="0" smtClean="0"/>
              <a:t>If the slope of position v. time isn’t constant, then neither is speed.</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612241" y="2108058"/>
            <a:ext cx="1377263" cy="369332"/>
          </a:xfrm>
          <a:prstGeom prst="rect">
            <a:avLst/>
          </a:prstGeom>
          <a:noFill/>
        </p:spPr>
        <p:txBody>
          <a:bodyPr wrap="none" rtlCol="0">
            <a:spAutoFit/>
          </a:bodyPr>
          <a:lstStyle/>
          <a:p>
            <a:r>
              <a:rPr lang="en-US" dirty="0" smtClean="0"/>
              <a:t>Position (m)</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sp>
        <p:nvSpPr>
          <p:cNvPr id="27" name="Arc 26"/>
          <p:cNvSpPr/>
          <p:nvPr/>
        </p:nvSpPr>
        <p:spPr>
          <a:xfrm>
            <a:off x="1055632" y="-280415"/>
            <a:ext cx="7207987" cy="2981356"/>
          </a:xfrm>
          <a:prstGeom prst="arc">
            <a:avLst>
              <a:gd name="adj1" fmla="val 85342"/>
              <a:gd name="adj2" fmla="val 5225365"/>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58043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3129801"/>
          </a:xfrm>
        </p:spPr>
        <p:txBody>
          <a:bodyPr>
            <a:normAutofit lnSpcReduction="10000"/>
          </a:bodyPr>
          <a:lstStyle/>
          <a:p>
            <a:r>
              <a:rPr lang="en-US" dirty="0" smtClean="0"/>
              <a:t>What if position doesn’t vary linearly with time?</a:t>
            </a:r>
          </a:p>
          <a:p>
            <a:r>
              <a:rPr lang="en-US" dirty="0" smtClean="0"/>
              <a:t>If the slope of position v. time isn’t constant, then neither is speed.</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612241" y="2108058"/>
            <a:ext cx="1377263" cy="369332"/>
          </a:xfrm>
          <a:prstGeom prst="rect">
            <a:avLst/>
          </a:prstGeom>
          <a:noFill/>
        </p:spPr>
        <p:txBody>
          <a:bodyPr wrap="none" rtlCol="0">
            <a:spAutoFit/>
          </a:bodyPr>
          <a:lstStyle/>
          <a:p>
            <a:r>
              <a:rPr lang="en-US" dirty="0" smtClean="0"/>
              <a:t>Position (m)</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sp>
        <p:nvSpPr>
          <p:cNvPr id="27" name="Arc 26"/>
          <p:cNvSpPr/>
          <p:nvPr/>
        </p:nvSpPr>
        <p:spPr>
          <a:xfrm>
            <a:off x="1055632" y="-280415"/>
            <a:ext cx="7207987" cy="2981356"/>
          </a:xfrm>
          <a:prstGeom prst="arc">
            <a:avLst>
              <a:gd name="adj1" fmla="val 85342"/>
              <a:gd name="adj2" fmla="val 5225365"/>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7046984" y="2247290"/>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9" name="Straight Connector 8"/>
          <p:cNvCxnSpPr/>
          <p:nvPr/>
        </p:nvCxnSpPr>
        <p:spPr>
          <a:xfrm flipV="1">
            <a:off x="5525573" y="1781522"/>
            <a:ext cx="3001953" cy="1138205"/>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399817" y="3480151"/>
            <a:ext cx="3938171" cy="31298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If we want to know the instantaneous speed at a particular moment, we need to know the slope of the line tangent to the curve at that point.</a:t>
            </a:r>
          </a:p>
          <a:p>
            <a:endParaRPr lang="en-US" dirty="0" smtClean="0"/>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098016481"/>
              </p:ext>
            </p:extLst>
          </p:nvPr>
        </p:nvGraphicFramePr>
        <p:xfrm>
          <a:off x="5023014" y="5347996"/>
          <a:ext cx="3083156" cy="1027719"/>
        </p:xfrm>
        <a:graphic>
          <a:graphicData uri="http://schemas.openxmlformats.org/presentationml/2006/ole">
            <mc:AlternateContent xmlns:mc="http://schemas.openxmlformats.org/markup-compatibility/2006">
              <mc:Choice xmlns:v="urn:schemas-microsoft-com:vml" Requires="v">
                <p:oleObj spid="_x0000_s1041" name="Equation" r:id="rId3" imgW="1219200" imgH="406400" progId="Equation.3">
                  <p:embed/>
                </p:oleObj>
              </mc:Choice>
              <mc:Fallback>
                <p:oleObj name="Equation" r:id="rId3" imgW="1219200" imgH="406400" progId="Equation.3">
                  <p:embed/>
                  <p:pic>
                    <p:nvPicPr>
                      <p:cNvPr id="0" name=""/>
                      <p:cNvPicPr/>
                      <p:nvPr/>
                    </p:nvPicPr>
                    <p:blipFill>
                      <a:blip r:embed="rId4"/>
                      <a:stretch>
                        <a:fillRect/>
                      </a:stretch>
                    </p:blipFill>
                    <p:spPr>
                      <a:xfrm>
                        <a:off x="5023014" y="5347996"/>
                        <a:ext cx="3083156" cy="1027719"/>
                      </a:xfrm>
                      <a:prstGeom prst="rect">
                        <a:avLst/>
                      </a:prstGeom>
                    </p:spPr>
                  </p:pic>
                </p:oleObj>
              </mc:Fallback>
            </mc:AlternateContent>
          </a:graphicData>
        </a:graphic>
      </p:graphicFrame>
      <p:sp>
        <p:nvSpPr>
          <p:cNvPr id="14" name="Content Placeholder 2"/>
          <p:cNvSpPr txBox="1">
            <a:spLocks/>
          </p:cNvSpPr>
          <p:nvPr/>
        </p:nvSpPr>
        <p:spPr>
          <a:xfrm>
            <a:off x="4398560" y="4575698"/>
            <a:ext cx="4725306" cy="114727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Instantaneous velocity as a function of time is given by:</a:t>
            </a:r>
          </a:p>
          <a:p>
            <a:endParaRPr lang="en-US" dirty="0" smtClean="0"/>
          </a:p>
          <a:p>
            <a:endParaRPr lang="en-US" dirty="0"/>
          </a:p>
        </p:txBody>
      </p:sp>
    </p:spTree>
    <p:extLst>
      <p:ext uri="{BB962C8B-B14F-4D97-AF65-F5344CB8AC3E}">
        <p14:creationId xmlns:p14="http://schemas.microsoft.com/office/powerpoint/2010/main" val="67252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36" y="417482"/>
            <a:ext cx="8454666" cy="991518"/>
          </a:xfrm>
        </p:spPr>
        <p:txBody>
          <a:bodyPr/>
          <a:lstStyle/>
          <a:p>
            <a:pPr marL="0" indent="0">
              <a:buNone/>
            </a:pPr>
            <a:r>
              <a:rPr lang="en-US" dirty="0" smtClean="0"/>
              <a:t>Ex) A particle moves along the x-axis such that </a:t>
            </a:r>
            <a:r>
              <a:rPr lang="en-US" i="1" dirty="0" smtClean="0"/>
              <a:t>x </a:t>
            </a:r>
            <a:r>
              <a:rPr lang="en-US" dirty="0" smtClean="0"/>
              <a:t>= -4</a:t>
            </a:r>
            <a:r>
              <a:rPr lang="en-US" i="1" dirty="0" smtClean="0"/>
              <a:t>t + </a:t>
            </a:r>
            <a:r>
              <a:rPr lang="en-US" dirty="0" smtClean="0"/>
              <a:t>2</a:t>
            </a:r>
            <a:r>
              <a:rPr lang="en-US" i="1" dirty="0" smtClean="0"/>
              <a:t>t</a:t>
            </a:r>
            <a:r>
              <a:rPr lang="en-US" baseline="30000" dirty="0" smtClean="0"/>
              <a:t>2</a:t>
            </a:r>
            <a:r>
              <a:rPr lang="en-US" dirty="0" smtClean="0"/>
              <a:t>, as shown in the position-time graph below:</a:t>
            </a:r>
            <a:endParaRPr lang="en-US" dirty="0"/>
          </a:p>
        </p:txBody>
      </p:sp>
      <p:pic>
        <p:nvPicPr>
          <p:cNvPr id="4" name="Picture 3" descr="Screen Shot 2020-06-26 at 2.27.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57" y="1628838"/>
            <a:ext cx="3132728" cy="3430095"/>
          </a:xfrm>
          <a:prstGeom prst="rect">
            <a:avLst/>
          </a:prstGeom>
        </p:spPr>
      </p:pic>
      <p:sp>
        <p:nvSpPr>
          <p:cNvPr id="5" name="TextBox 4"/>
          <p:cNvSpPr txBox="1"/>
          <p:nvPr/>
        </p:nvSpPr>
        <p:spPr>
          <a:xfrm>
            <a:off x="135197" y="2119936"/>
            <a:ext cx="788460" cy="369332"/>
          </a:xfrm>
          <a:prstGeom prst="rect">
            <a:avLst/>
          </a:prstGeom>
          <a:noFill/>
        </p:spPr>
        <p:txBody>
          <a:bodyPr wrap="none" rtlCol="0">
            <a:spAutoFit/>
          </a:bodyPr>
          <a:lstStyle/>
          <a:p>
            <a:r>
              <a:rPr lang="en-US" i="1" dirty="0" smtClean="0"/>
              <a:t>x</a:t>
            </a:r>
            <a:r>
              <a:rPr lang="en-US" dirty="0" smtClean="0"/>
              <a:t> (m)</a:t>
            </a:r>
            <a:endParaRPr lang="en-US" dirty="0"/>
          </a:p>
        </p:txBody>
      </p:sp>
      <p:sp>
        <p:nvSpPr>
          <p:cNvPr id="6" name="TextBox 5"/>
          <p:cNvSpPr txBox="1"/>
          <p:nvPr/>
        </p:nvSpPr>
        <p:spPr>
          <a:xfrm>
            <a:off x="3148754" y="3681455"/>
            <a:ext cx="613062" cy="369332"/>
          </a:xfrm>
          <a:prstGeom prst="rect">
            <a:avLst/>
          </a:prstGeom>
          <a:noFill/>
        </p:spPr>
        <p:txBody>
          <a:bodyPr wrap="none" rtlCol="0">
            <a:spAutoFit/>
          </a:bodyPr>
          <a:lstStyle/>
          <a:p>
            <a:r>
              <a:rPr lang="en-US" i="1" dirty="0" smtClean="0"/>
              <a:t>t </a:t>
            </a:r>
            <a:r>
              <a:rPr lang="en-US" dirty="0" smtClean="0"/>
              <a:t>(s)</a:t>
            </a:r>
            <a:endParaRPr lang="en-US" dirty="0"/>
          </a:p>
        </p:txBody>
      </p:sp>
      <p:sp>
        <p:nvSpPr>
          <p:cNvPr id="7" name="Content Placeholder 2"/>
          <p:cNvSpPr txBox="1">
            <a:spLocks/>
          </p:cNvSpPr>
          <p:nvPr/>
        </p:nvSpPr>
        <p:spPr>
          <a:xfrm>
            <a:off x="4192540" y="1409000"/>
            <a:ext cx="4697037" cy="520111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sz="1800" dirty="0" smtClean="0"/>
              <a:t>Determine the following:</a:t>
            </a:r>
          </a:p>
          <a:p>
            <a:pPr marL="342900" indent="-342900">
              <a:buFont typeface="Wingdings 2" pitchFamily="18" charset="2"/>
              <a:buAutoNum type="alphaLcParenR"/>
            </a:pPr>
            <a:r>
              <a:rPr lang="en-US" sz="1800" dirty="0" smtClean="0"/>
              <a:t>The displacement from </a:t>
            </a:r>
            <a:r>
              <a:rPr lang="en-US" sz="1800" i="1" dirty="0" smtClean="0"/>
              <a:t>t</a:t>
            </a:r>
            <a:r>
              <a:rPr lang="en-US" sz="1800" dirty="0" smtClean="0"/>
              <a:t> = 0 to </a:t>
            </a:r>
            <a:r>
              <a:rPr lang="en-US" sz="1800" i="1" dirty="0" smtClean="0"/>
              <a:t>t</a:t>
            </a:r>
            <a:r>
              <a:rPr lang="en-US" sz="1800" dirty="0" smtClean="0"/>
              <a:t> = 1s.</a:t>
            </a:r>
          </a:p>
          <a:p>
            <a:pPr marL="342900" indent="-342900">
              <a:buFont typeface="Wingdings 2" pitchFamily="18" charset="2"/>
              <a:buAutoNum type="alphaLcParenR"/>
            </a:pPr>
            <a:r>
              <a:rPr lang="en-US" sz="1800" dirty="0"/>
              <a:t>The displacement from </a:t>
            </a:r>
            <a:r>
              <a:rPr lang="en-US" sz="1800" i="1" dirty="0"/>
              <a:t>t</a:t>
            </a:r>
            <a:r>
              <a:rPr lang="en-US" sz="1800" dirty="0"/>
              <a:t> = 0 to </a:t>
            </a:r>
            <a:r>
              <a:rPr lang="en-US" sz="1800" i="1" dirty="0"/>
              <a:t>t</a:t>
            </a:r>
            <a:r>
              <a:rPr lang="en-US" sz="1800" dirty="0"/>
              <a:t> = </a:t>
            </a:r>
            <a:r>
              <a:rPr lang="en-US" sz="1800" dirty="0" smtClean="0"/>
              <a:t>2s</a:t>
            </a:r>
            <a:r>
              <a:rPr lang="en-US" sz="1800" dirty="0"/>
              <a:t>.</a:t>
            </a:r>
          </a:p>
          <a:p>
            <a:pPr marL="342900" indent="-342900">
              <a:buFont typeface="Wingdings 2" pitchFamily="18" charset="2"/>
              <a:buAutoNum type="alphaLcParenR"/>
            </a:pPr>
            <a:r>
              <a:rPr lang="en-US" sz="1800" dirty="0"/>
              <a:t>The displacement from </a:t>
            </a:r>
            <a:r>
              <a:rPr lang="en-US" sz="1800" i="1" dirty="0"/>
              <a:t>t</a:t>
            </a:r>
            <a:r>
              <a:rPr lang="en-US" sz="1800" dirty="0"/>
              <a:t> = 0 to </a:t>
            </a:r>
            <a:r>
              <a:rPr lang="en-US" sz="1800" i="1" dirty="0"/>
              <a:t>t</a:t>
            </a:r>
            <a:r>
              <a:rPr lang="en-US" sz="1800" dirty="0"/>
              <a:t> = </a:t>
            </a:r>
            <a:r>
              <a:rPr lang="en-US" sz="1800" dirty="0" smtClean="0"/>
              <a:t>3s</a:t>
            </a:r>
            <a:r>
              <a:rPr lang="en-US" sz="1800" dirty="0"/>
              <a:t>.</a:t>
            </a:r>
          </a:p>
          <a:p>
            <a:pPr marL="342900" indent="-342900">
              <a:buFont typeface="Wingdings 2" pitchFamily="18" charset="2"/>
              <a:buAutoNum type="alphaLcParenR"/>
            </a:pPr>
            <a:r>
              <a:rPr lang="en-US" sz="1800" dirty="0"/>
              <a:t>The </a:t>
            </a:r>
            <a:r>
              <a:rPr lang="en-US" sz="1800" dirty="0" smtClean="0"/>
              <a:t>avg. velocity </a:t>
            </a:r>
            <a:r>
              <a:rPr lang="en-US" sz="1800" dirty="0"/>
              <a:t>from </a:t>
            </a:r>
            <a:r>
              <a:rPr lang="en-US" sz="1800" i="1" dirty="0"/>
              <a:t>t</a:t>
            </a:r>
            <a:r>
              <a:rPr lang="en-US" sz="1800" dirty="0"/>
              <a:t> = 0 to </a:t>
            </a:r>
            <a:r>
              <a:rPr lang="en-US" sz="1800" i="1" dirty="0"/>
              <a:t>t</a:t>
            </a:r>
            <a:r>
              <a:rPr lang="en-US" sz="1800" dirty="0"/>
              <a:t> = 1s.</a:t>
            </a:r>
          </a:p>
          <a:p>
            <a:pPr marL="342900" indent="-342900">
              <a:buFont typeface="Wingdings 2" pitchFamily="18" charset="2"/>
              <a:buAutoNum type="alphaLcParenR"/>
            </a:pPr>
            <a:r>
              <a:rPr lang="en-US" sz="1800" dirty="0" smtClean="0"/>
              <a:t> The avg. velocity from </a:t>
            </a:r>
            <a:r>
              <a:rPr lang="en-US" sz="1800" i="1" dirty="0"/>
              <a:t>t</a:t>
            </a:r>
            <a:r>
              <a:rPr lang="en-US" sz="1800" dirty="0"/>
              <a:t> = 0</a:t>
            </a:r>
            <a:r>
              <a:rPr lang="en-US" sz="1800" dirty="0" smtClean="0"/>
              <a:t> </a:t>
            </a:r>
            <a:r>
              <a:rPr lang="en-US" sz="1800" dirty="0"/>
              <a:t>to </a:t>
            </a:r>
            <a:r>
              <a:rPr lang="en-US" sz="1800" i="1" dirty="0"/>
              <a:t>t</a:t>
            </a:r>
            <a:r>
              <a:rPr lang="en-US" sz="1800" dirty="0"/>
              <a:t> = </a:t>
            </a:r>
            <a:r>
              <a:rPr lang="en-US" sz="1800" dirty="0" smtClean="0"/>
              <a:t>2s</a:t>
            </a:r>
            <a:r>
              <a:rPr lang="en-US" sz="1800" dirty="0"/>
              <a:t>.</a:t>
            </a:r>
          </a:p>
          <a:p>
            <a:pPr marL="342900" indent="-342900">
              <a:buFont typeface="Wingdings 2" pitchFamily="18" charset="2"/>
              <a:buAutoNum type="alphaLcParenR"/>
            </a:pPr>
            <a:r>
              <a:rPr lang="en-US" sz="1800" dirty="0"/>
              <a:t>The </a:t>
            </a:r>
            <a:r>
              <a:rPr lang="en-US" sz="1800" dirty="0" smtClean="0"/>
              <a:t>avg. velocity from  </a:t>
            </a:r>
            <a:r>
              <a:rPr lang="en-US" sz="1800" i="1" dirty="0"/>
              <a:t>t</a:t>
            </a:r>
            <a:r>
              <a:rPr lang="en-US" sz="1800" dirty="0"/>
              <a:t> = 0 to </a:t>
            </a:r>
            <a:r>
              <a:rPr lang="en-US" sz="1800" i="1" dirty="0"/>
              <a:t>t</a:t>
            </a:r>
            <a:r>
              <a:rPr lang="en-US" sz="1800" dirty="0"/>
              <a:t> = </a:t>
            </a:r>
            <a:r>
              <a:rPr lang="en-US" sz="1800" dirty="0" smtClean="0"/>
              <a:t>3s</a:t>
            </a:r>
            <a:r>
              <a:rPr lang="en-US" sz="1800" dirty="0"/>
              <a:t>.</a:t>
            </a:r>
          </a:p>
          <a:p>
            <a:pPr marL="342900" indent="-342900">
              <a:buFont typeface="Wingdings 2" pitchFamily="18" charset="2"/>
              <a:buAutoNum type="alphaLcParenR"/>
            </a:pPr>
            <a:r>
              <a:rPr lang="en-US" sz="1800" dirty="0"/>
              <a:t>The </a:t>
            </a:r>
            <a:r>
              <a:rPr lang="en-US" sz="1800" dirty="0" smtClean="0"/>
              <a:t>instantaneous velocity at </a:t>
            </a:r>
            <a:r>
              <a:rPr lang="en-US" sz="1800" i="1" dirty="0"/>
              <a:t>t</a:t>
            </a:r>
            <a:r>
              <a:rPr lang="en-US" sz="1800" dirty="0"/>
              <a:t> = 1s.</a:t>
            </a:r>
          </a:p>
          <a:p>
            <a:pPr marL="342900" indent="-342900">
              <a:buFont typeface="Wingdings 2" pitchFamily="18" charset="2"/>
              <a:buAutoNum type="alphaLcParenR"/>
            </a:pPr>
            <a:r>
              <a:rPr lang="en-US" sz="1800" dirty="0"/>
              <a:t>The </a:t>
            </a:r>
            <a:r>
              <a:rPr lang="en-US" sz="1800" dirty="0" smtClean="0"/>
              <a:t>instantaneous velocity at </a:t>
            </a:r>
            <a:r>
              <a:rPr lang="en-US" sz="1800" i="1" dirty="0"/>
              <a:t>t</a:t>
            </a:r>
            <a:r>
              <a:rPr lang="en-US" sz="1800" dirty="0"/>
              <a:t> = </a:t>
            </a:r>
            <a:r>
              <a:rPr lang="en-US" sz="1800" dirty="0" smtClean="0"/>
              <a:t>2s</a:t>
            </a:r>
            <a:r>
              <a:rPr lang="en-US" sz="1800" dirty="0"/>
              <a:t>.</a:t>
            </a:r>
          </a:p>
          <a:p>
            <a:pPr marL="342900" indent="-342900">
              <a:buFont typeface="Wingdings 2" pitchFamily="18" charset="2"/>
              <a:buAutoNum type="alphaLcParenR"/>
            </a:pPr>
            <a:r>
              <a:rPr lang="en-US" sz="1800" dirty="0"/>
              <a:t>The instantaneous velocity at </a:t>
            </a:r>
            <a:r>
              <a:rPr lang="en-US" sz="1800" i="1" dirty="0"/>
              <a:t>t</a:t>
            </a:r>
            <a:r>
              <a:rPr lang="en-US" sz="1800" dirty="0"/>
              <a:t> = </a:t>
            </a:r>
            <a:r>
              <a:rPr lang="en-US" sz="1800" dirty="0" smtClean="0"/>
              <a:t>3s.</a:t>
            </a:r>
            <a:endParaRPr lang="en-US" sz="1800" dirty="0"/>
          </a:p>
        </p:txBody>
      </p:sp>
    </p:spTree>
    <p:extLst>
      <p:ext uri="{BB962C8B-B14F-4D97-AF65-F5344CB8AC3E}">
        <p14:creationId xmlns:p14="http://schemas.microsoft.com/office/powerpoint/2010/main" val="28283550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56569" y="260927"/>
            <a:ext cx="8663422" cy="626221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sz="1800" dirty="0" smtClean="0"/>
              <a:t>Solutions:</a:t>
            </a:r>
          </a:p>
          <a:p>
            <a:pPr marL="342900" indent="-342900">
              <a:buFont typeface="Wingdings 2" pitchFamily="18" charset="2"/>
              <a:buAutoNum type="alphaLcParenR"/>
            </a:pPr>
            <a:r>
              <a:rPr lang="en-US" sz="1800" dirty="0" smtClean="0"/>
              <a:t>The displacement from </a:t>
            </a:r>
            <a:r>
              <a:rPr lang="en-US" sz="1800" i="1" dirty="0" smtClean="0"/>
              <a:t>t</a:t>
            </a:r>
            <a:r>
              <a:rPr lang="en-US" sz="1800" dirty="0" smtClean="0"/>
              <a:t> = 0 to </a:t>
            </a:r>
            <a:r>
              <a:rPr lang="en-US" sz="1800" i="1" dirty="0" smtClean="0"/>
              <a:t>t</a:t>
            </a:r>
            <a:r>
              <a:rPr lang="en-US" sz="1800" dirty="0" smtClean="0"/>
              <a:t> = 1s.</a:t>
            </a:r>
          </a:p>
          <a:p>
            <a:pPr marL="342900" indent="-342900">
              <a:buFont typeface="Wingdings 2" pitchFamily="18" charset="2"/>
              <a:buAutoNum type="alphaLcParenR"/>
            </a:pPr>
            <a:endParaRPr lang="en-US" sz="1800" dirty="0"/>
          </a:p>
          <a:p>
            <a:pPr marL="342900" indent="-342900">
              <a:buFont typeface="Wingdings 2" pitchFamily="18" charset="2"/>
              <a:buAutoNum type="alphaLcParenR"/>
            </a:pPr>
            <a:endParaRPr lang="en-US" sz="1800" dirty="0" smtClean="0"/>
          </a:p>
          <a:p>
            <a:pPr marL="342900" indent="-342900">
              <a:buFont typeface="Wingdings 2" pitchFamily="18" charset="2"/>
              <a:buAutoNum type="alphaLcParenR"/>
            </a:pPr>
            <a:r>
              <a:rPr lang="en-US" sz="1800" dirty="0"/>
              <a:t>The displacement from </a:t>
            </a:r>
            <a:r>
              <a:rPr lang="en-US" sz="1800" i="1" dirty="0"/>
              <a:t>t</a:t>
            </a:r>
            <a:r>
              <a:rPr lang="en-US" sz="1800" dirty="0"/>
              <a:t> = 0 to </a:t>
            </a:r>
            <a:r>
              <a:rPr lang="en-US" sz="1800" i="1" dirty="0"/>
              <a:t>t</a:t>
            </a:r>
            <a:r>
              <a:rPr lang="en-US" sz="1800" dirty="0"/>
              <a:t> = </a:t>
            </a:r>
            <a:r>
              <a:rPr lang="en-US" sz="1800" dirty="0" smtClean="0"/>
              <a:t>2s</a:t>
            </a:r>
            <a:r>
              <a:rPr lang="en-US" sz="1800" dirty="0"/>
              <a:t>.</a:t>
            </a:r>
          </a:p>
          <a:p>
            <a:pPr marL="342900" indent="-342900">
              <a:buFont typeface="Wingdings 2" pitchFamily="18" charset="2"/>
              <a:buAutoNum type="alphaLcParenR"/>
            </a:pPr>
            <a:endParaRPr lang="en-US" sz="1800" dirty="0" smtClean="0"/>
          </a:p>
          <a:p>
            <a:pPr marL="342900" indent="-342900">
              <a:buFont typeface="Wingdings 2" pitchFamily="18" charset="2"/>
              <a:buAutoNum type="alphaLcParenR"/>
            </a:pPr>
            <a:endParaRPr lang="en-US" sz="1800" dirty="0"/>
          </a:p>
          <a:p>
            <a:pPr marL="342900" indent="-342900">
              <a:buFont typeface="Wingdings 2" pitchFamily="18" charset="2"/>
              <a:buAutoNum type="alphaLcParenR"/>
            </a:pPr>
            <a:r>
              <a:rPr lang="en-US" sz="1800" dirty="0" smtClean="0"/>
              <a:t>The </a:t>
            </a:r>
            <a:r>
              <a:rPr lang="en-US" sz="1800" dirty="0"/>
              <a:t>displacement from </a:t>
            </a:r>
            <a:r>
              <a:rPr lang="en-US" sz="1800" i="1" dirty="0"/>
              <a:t>t</a:t>
            </a:r>
            <a:r>
              <a:rPr lang="en-US" sz="1800" dirty="0"/>
              <a:t> = 0 to </a:t>
            </a:r>
            <a:r>
              <a:rPr lang="en-US" sz="1800" i="1" dirty="0"/>
              <a:t>t</a:t>
            </a:r>
            <a:r>
              <a:rPr lang="en-US" sz="1800" dirty="0"/>
              <a:t> = </a:t>
            </a:r>
            <a:r>
              <a:rPr lang="en-US" sz="1800" dirty="0" smtClean="0"/>
              <a:t>3s.</a:t>
            </a:r>
            <a:endParaRPr lang="en-US" sz="1800" dirty="0"/>
          </a:p>
        </p:txBody>
      </p:sp>
      <p:graphicFrame>
        <p:nvGraphicFramePr>
          <p:cNvPr id="8" name="Object 7"/>
          <p:cNvGraphicFramePr>
            <a:graphicFrameLocks noChangeAspect="1"/>
          </p:cNvGraphicFramePr>
          <p:nvPr>
            <p:extLst>
              <p:ext uri="{D42A27DB-BD31-4B8C-83A1-F6EECF244321}">
                <p14:modId xmlns:p14="http://schemas.microsoft.com/office/powerpoint/2010/main" val="2570597343"/>
              </p:ext>
            </p:extLst>
          </p:nvPr>
        </p:nvGraphicFramePr>
        <p:xfrm>
          <a:off x="414338" y="1360488"/>
          <a:ext cx="8477250" cy="604837"/>
        </p:xfrm>
        <a:graphic>
          <a:graphicData uri="http://schemas.openxmlformats.org/presentationml/2006/ole">
            <mc:AlternateContent xmlns:mc="http://schemas.openxmlformats.org/markup-compatibility/2006">
              <mc:Choice xmlns:v="urn:schemas-microsoft-com:vml" Requires="v">
                <p:oleObj spid="_x0000_s54316" name="Equation" r:id="rId3" imgW="3378200" imgH="241300" progId="Equation.3">
                  <p:embed/>
                </p:oleObj>
              </mc:Choice>
              <mc:Fallback>
                <p:oleObj name="Equation" r:id="rId3" imgW="3378200" imgH="241300" progId="Equation.3">
                  <p:embed/>
                  <p:pic>
                    <p:nvPicPr>
                      <p:cNvPr id="0" name=""/>
                      <p:cNvPicPr/>
                      <p:nvPr/>
                    </p:nvPicPr>
                    <p:blipFill>
                      <a:blip r:embed="rId4"/>
                      <a:stretch>
                        <a:fillRect/>
                      </a:stretch>
                    </p:blipFill>
                    <p:spPr>
                      <a:xfrm>
                        <a:off x="414338" y="1360488"/>
                        <a:ext cx="8477250" cy="6048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04699296"/>
              </p:ext>
            </p:extLst>
          </p:nvPr>
        </p:nvGraphicFramePr>
        <p:xfrm>
          <a:off x="461963" y="4767263"/>
          <a:ext cx="8380412" cy="606425"/>
        </p:xfrm>
        <a:graphic>
          <a:graphicData uri="http://schemas.openxmlformats.org/presentationml/2006/ole">
            <mc:AlternateContent xmlns:mc="http://schemas.openxmlformats.org/markup-compatibility/2006">
              <mc:Choice xmlns:v="urn:schemas-microsoft-com:vml" Requires="v">
                <p:oleObj spid="_x0000_s54317" name="Equation" r:id="rId5" imgW="3340100" imgH="241300" progId="Equation.3">
                  <p:embed/>
                </p:oleObj>
              </mc:Choice>
              <mc:Fallback>
                <p:oleObj name="Equation" r:id="rId5" imgW="3340100" imgH="241300" progId="Equation.3">
                  <p:embed/>
                  <p:pic>
                    <p:nvPicPr>
                      <p:cNvPr id="0" name=""/>
                      <p:cNvPicPr/>
                      <p:nvPr/>
                    </p:nvPicPr>
                    <p:blipFill>
                      <a:blip r:embed="rId6"/>
                      <a:stretch>
                        <a:fillRect/>
                      </a:stretch>
                    </p:blipFill>
                    <p:spPr>
                      <a:xfrm>
                        <a:off x="461963" y="4767263"/>
                        <a:ext cx="8380412" cy="606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16241526"/>
              </p:ext>
            </p:extLst>
          </p:nvPr>
        </p:nvGraphicFramePr>
        <p:xfrm>
          <a:off x="501650" y="2952750"/>
          <a:ext cx="8447088" cy="604838"/>
        </p:xfrm>
        <a:graphic>
          <a:graphicData uri="http://schemas.openxmlformats.org/presentationml/2006/ole">
            <mc:AlternateContent xmlns:mc="http://schemas.openxmlformats.org/markup-compatibility/2006">
              <mc:Choice xmlns:v="urn:schemas-microsoft-com:vml" Requires="v">
                <p:oleObj spid="_x0000_s54318" name="Equation" r:id="rId7" imgW="3365500" imgH="241300" progId="Equation.3">
                  <p:embed/>
                </p:oleObj>
              </mc:Choice>
              <mc:Fallback>
                <p:oleObj name="Equation" r:id="rId7" imgW="3365500" imgH="241300" progId="Equation.3">
                  <p:embed/>
                  <p:pic>
                    <p:nvPicPr>
                      <p:cNvPr id="0" name=""/>
                      <p:cNvPicPr/>
                      <p:nvPr/>
                    </p:nvPicPr>
                    <p:blipFill>
                      <a:blip r:embed="rId8"/>
                      <a:stretch>
                        <a:fillRect/>
                      </a:stretch>
                    </p:blipFill>
                    <p:spPr>
                      <a:xfrm>
                        <a:off x="501650" y="2952750"/>
                        <a:ext cx="8447088" cy="604838"/>
                      </a:xfrm>
                      <a:prstGeom prst="rect">
                        <a:avLst/>
                      </a:prstGeom>
                    </p:spPr>
                  </p:pic>
                </p:oleObj>
              </mc:Fallback>
            </mc:AlternateContent>
          </a:graphicData>
        </a:graphic>
      </p:graphicFrame>
    </p:spTree>
    <p:extLst>
      <p:ext uri="{BB962C8B-B14F-4D97-AF65-F5344CB8AC3E}">
        <p14:creationId xmlns:p14="http://schemas.microsoft.com/office/powerpoint/2010/main" val="24411412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60946" y="295716"/>
            <a:ext cx="8628631" cy="6314403"/>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sz="1800" dirty="0" smtClean="0"/>
              <a:t>Solutions:</a:t>
            </a:r>
          </a:p>
          <a:p>
            <a:pPr marL="342900" indent="-342900">
              <a:buAutoNum type="alphaLcParenR" startAt="4"/>
            </a:pPr>
            <a:r>
              <a:rPr lang="en-US" sz="1800" dirty="0" smtClean="0"/>
              <a:t>The avg. velocity </a:t>
            </a:r>
            <a:r>
              <a:rPr lang="en-US" sz="1800" dirty="0"/>
              <a:t>from </a:t>
            </a:r>
            <a:r>
              <a:rPr lang="en-US" sz="1800" i="1" dirty="0"/>
              <a:t>t</a:t>
            </a:r>
            <a:r>
              <a:rPr lang="en-US" sz="1800" dirty="0"/>
              <a:t> = 0 to </a:t>
            </a:r>
            <a:r>
              <a:rPr lang="en-US" sz="1800" i="1" dirty="0"/>
              <a:t>t</a:t>
            </a:r>
            <a:r>
              <a:rPr lang="en-US" sz="1800" dirty="0"/>
              <a:t> = 1s</a:t>
            </a:r>
            <a:r>
              <a:rPr lang="en-US" sz="1800" dirty="0" smtClean="0"/>
              <a:t>.</a:t>
            </a:r>
          </a:p>
          <a:p>
            <a:pPr marL="342900" indent="-342900">
              <a:buAutoNum type="alphaLcParenR" startAt="4"/>
            </a:pPr>
            <a:endParaRPr lang="en-US" sz="1800" dirty="0"/>
          </a:p>
          <a:p>
            <a:pPr marL="342900" indent="-342900">
              <a:buAutoNum type="alphaLcParenR" startAt="4"/>
            </a:pPr>
            <a:endParaRPr lang="en-US" sz="1800" dirty="0"/>
          </a:p>
          <a:p>
            <a:pPr marL="342900" indent="-342900">
              <a:buFont typeface="Wingdings 2" pitchFamily="18" charset="2"/>
              <a:buAutoNum type="alphaLcParenR" startAt="4"/>
            </a:pPr>
            <a:r>
              <a:rPr lang="en-US" sz="1800" dirty="0" smtClean="0"/>
              <a:t>The avg. velocity from </a:t>
            </a:r>
            <a:r>
              <a:rPr lang="en-US" sz="1800" i="1" dirty="0"/>
              <a:t>t</a:t>
            </a:r>
            <a:r>
              <a:rPr lang="en-US" sz="1800" dirty="0"/>
              <a:t> = 0</a:t>
            </a:r>
            <a:r>
              <a:rPr lang="en-US" sz="1800" dirty="0" smtClean="0"/>
              <a:t> </a:t>
            </a:r>
            <a:r>
              <a:rPr lang="en-US" sz="1800" dirty="0"/>
              <a:t>to </a:t>
            </a:r>
            <a:r>
              <a:rPr lang="en-US" sz="1800" i="1" dirty="0"/>
              <a:t>t</a:t>
            </a:r>
            <a:r>
              <a:rPr lang="en-US" sz="1800" dirty="0"/>
              <a:t> = </a:t>
            </a:r>
            <a:r>
              <a:rPr lang="en-US" sz="1800" dirty="0" smtClean="0"/>
              <a:t>2s.</a:t>
            </a:r>
          </a:p>
          <a:p>
            <a:pPr marL="342900" indent="-342900">
              <a:buFont typeface="Wingdings 2" pitchFamily="18" charset="2"/>
              <a:buAutoNum type="alphaLcParenR" startAt="4"/>
            </a:pPr>
            <a:endParaRPr lang="en-US" sz="1800" dirty="0" smtClean="0"/>
          </a:p>
          <a:p>
            <a:pPr marL="342900" indent="-342900">
              <a:buFont typeface="Wingdings 2" pitchFamily="18" charset="2"/>
              <a:buAutoNum type="alphaLcParenR" startAt="4"/>
            </a:pPr>
            <a:endParaRPr lang="en-US" sz="1800" dirty="0"/>
          </a:p>
          <a:p>
            <a:pPr marL="342900" indent="-342900">
              <a:buFont typeface="Wingdings 2" pitchFamily="18" charset="2"/>
              <a:buAutoNum type="alphaLcParenR" startAt="4"/>
            </a:pPr>
            <a:r>
              <a:rPr lang="en-US" sz="1800" dirty="0" smtClean="0"/>
              <a:t>The avg. velocity from  </a:t>
            </a:r>
            <a:r>
              <a:rPr lang="en-US" sz="1800" i="1" dirty="0"/>
              <a:t>t</a:t>
            </a:r>
            <a:r>
              <a:rPr lang="en-US" sz="1800" dirty="0"/>
              <a:t> = 0 to </a:t>
            </a:r>
            <a:r>
              <a:rPr lang="en-US" sz="1800" i="1" dirty="0"/>
              <a:t>t</a:t>
            </a:r>
            <a:r>
              <a:rPr lang="en-US" sz="1800" dirty="0"/>
              <a:t> = </a:t>
            </a:r>
            <a:r>
              <a:rPr lang="en-US" sz="1800" dirty="0" smtClean="0"/>
              <a:t>3s.</a:t>
            </a:r>
            <a:endParaRPr lang="en-US" sz="1800" dirty="0"/>
          </a:p>
        </p:txBody>
      </p:sp>
      <p:graphicFrame>
        <p:nvGraphicFramePr>
          <p:cNvPr id="6" name="Object 5"/>
          <p:cNvGraphicFramePr>
            <a:graphicFrameLocks noChangeAspect="1"/>
          </p:cNvGraphicFramePr>
          <p:nvPr>
            <p:extLst>
              <p:ext uri="{D42A27DB-BD31-4B8C-83A1-F6EECF244321}">
                <p14:modId xmlns:p14="http://schemas.microsoft.com/office/powerpoint/2010/main" val="1013993995"/>
              </p:ext>
            </p:extLst>
          </p:nvPr>
        </p:nvGraphicFramePr>
        <p:xfrm>
          <a:off x="2189535" y="1225369"/>
          <a:ext cx="3787831" cy="1035988"/>
        </p:xfrm>
        <a:graphic>
          <a:graphicData uri="http://schemas.openxmlformats.org/presentationml/2006/ole">
            <mc:AlternateContent xmlns:mc="http://schemas.openxmlformats.org/markup-compatibility/2006">
              <mc:Choice xmlns:v="urn:schemas-microsoft-com:vml" Requires="v">
                <p:oleObj spid="_x0000_s55334" name="Equation" r:id="rId3" imgW="1485900" imgH="406400" progId="Equation.3">
                  <p:embed/>
                </p:oleObj>
              </mc:Choice>
              <mc:Fallback>
                <p:oleObj name="Equation" r:id="rId3" imgW="1485900" imgH="406400" progId="Equation.3">
                  <p:embed/>
                  <p:pic>
                    <p:nvPicPr>
                      <p:cNvPr id="0" name=""/>
                      <p:cNvPicPr/>
                      <p:nvPr/>
                    </p:nvPicPr>
                    <p:blipFill>
                      <a:blip r:embed="rId4"/>
                      <a:stretch>
                        <a:fillRect/>
                      </a:stretch>
                    </p:blipFill>
                    <p:spPr>
                      <a:xfrm>
                        <a:off x="2189535" y="1225369"/>
                        <a:ext cx="3787831" cy="10359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40383839"/>
              </p:ext>
            </p:extLst>
          </p:nvPr>
        </p:nvGraphicFramePr>
        <p:xfrm>
          <a:off x="2318806" y="4474588"/>
          <a:ext cx="3981450" cy="1035050"/>
        </p:xfrm>
        <a:graphic>
          <a:graphicData uri="http://schemas.openxmlformats.org/presentationml/2006/ole">
            <mc:AlternateContent xmlns:mc="http://schemas.openxmlformats.org/markup-compatibility/2006">
              <mc:Choice xmlns:v="urn:schemas-microsoft-com:vml" Requires="v">
                <p:oleObj spid="_x0000_s55335" name="Equation" r:id="rId5" imgW="1562100" imgH="406400" progId="Equation.3">
                  <p:embed/>
                </p:oleObj>
              </mc:Choice>
              <mc:Fallback>
                <p:oleObj name="Equation" r:id="rId5" imgW="1562100" imgH="406400" progId="Equation.3">
                  <p:embed/>
                  <p:pic>
                    <p:nvPicPr>
                      <p:cNvPr id="0" name=""/>
                      <p:cNvPicPr/>
                      <p:nvPr/>
                    </p:nvPicPr>
                    <p:blipFill>
                      <a:blip r:embed="rId6"/>
                      <a:stretch>
                        <a:fillRect/>
                      </a:stretch>
                    </p:blipFill>
                    <p:spPr>
                      <a:xfrm>
                        <a:off x="2318806" y="4474588"/>
                        <a:ext cx="3981450" cy="10350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13056221"/>
              </p:ext>
            </p:extLst>
          </p:nvPr>
        </p:nvGraphicFramePr>
        <p:xfrm>
          <a:off x="2294403" y="2781840"/>
          <a:ext cx="3333750" cy="1036638"/>
        </p:xfrm>
        <a:graphic>
          <a:graphicData uri="http://schemas.openxmlformats.org/presentationml/2006/ole">
            <mc:AlternateContent xmlns:mc="http://schemas.openxmlformats.org/markup-compatibility/2006">
              <mc:Choice xmlns:v="urn:schemas-microsoft-com:vml" Requires="v">
                <p:oleObj spid="_x0000_s55336" name="Equation" r:id="rId7" imgW="1308100" imgH="406400" progId="Equation.3">
                  <p:embed/>
                </p:oleObj>
              </mc:Choice>
              <mc:Fallback>
                <p:oleObj name="Equation" r:id="rId7" imgW="1308100" imgH="406400" progId="Equation.3">
                  <p:embed/>
                  <p:pic>
                    <p:nvPicPr>
                      <p:cNvPr id="0" name=""/>
                      <p:cNvPicPr/>
                      <p:nvPr/>
                    </p:nvPicPr>
                    <p:blipFill>
                      <a:blip r:embed="rId8"/>
                      <a:stretch>
                        <a:fillRect/>
                      </a:stretch>
                    </p:blipFill>
                    <p:spPr>
                      <a:xfrm>
                        <a:off x="2294403" y="2781840"/>
                        <a:ext cx="3333750" cy="1036638"/>
                      </a:xfrm>
                      <a:prstGeom prst="rect">
                        <a:avLst/>
                      </a:prstGeom>
                    </p:spPr>
                  </p:pic>
                </p:oleObj>
              </mc:Fallback>
            </mc:AlternateContent>
          </a:graphicData>
        </a:graphic>
      </p:graphicFrame>
    </p:spTree>
    <p:extLst>
      <p:ext uri="{BB962C8B-B14F-4D97-AF65-F5344CB8AC3E}">
        <p14:creationId xmlns:p14="http://schemas.microsoft.com/office/powerpoint/2010/main" val="2781085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a:t>
            </a:r>
            <a:br>
              <a:rPr lang="en-US" dirty="0" smtClean="0"/>
            </a:br>
            <a:r>
              <a:rPr lang="en-US" sz="4800" dirty="0" smtClean="0"/>
              <a:t>Distance v. Displacement</a:t>
            </a:r>
            <a:endParaRPr lang="en-US" sz="4800" dirty="0"/>
          </a:p>
        </p:txBody>
      </p:sp>
      <p:sp>
        <p:nvSpPr>
          <p:cNvPr id="3" name="Content Placeholder 2"/>
          <p:cNvSpPr>
            <a:spLocks noGrp="1"/>
          </p:cNvSpPr>
          <p:nvPr>
            <p:ph idx="1"/>
          </p:nvPr>
        </p:nvSpPr>
        <p:spPr>
          <a:xfrm>
            <a:off x="247415" y="2067657"/>
            <a:ext cx="4502775" cy="2092029"/>
          </a:xfrm>
        </p:spPr>
        <p:txBody>
          <a:bodyPr>
            <a:noAutofit/>
          </a:bodyPr>
          <a:lstStyle/>
          <a:p>
            <a:r>
              <a:rPr lang="en-US" sz="2800" u="sng" dirty="0" smtClean="0"/>
              <a:t>Distance</a:t>
            </a:r>
            <a:r>
              <a:rPr lang="en-US" sz="2800" b="0" dirty="0" smtClean="0"/>
              <a:t> = </a:t>
            </a:r>
            <a:r>
              <a:rPr lang="en-US" sz="2800" b="0" i="1" dirty="0" smtClean="0"/>
              <a:t>scalar</a:t>
            </a:r>
            <a:r>
              <a:rPr lang="en-US" sz="2800" b="0" dirty="0" smtClean="0"/>
              <a:t> quantity indicating length of a path traveled.  (“As the wolf runs.”)</a:t>
            </a:r>
          </a:p>
        </p:txBody>
      </p:sp>
      <p:pic>
        <p:nvPicPr>
          <p:cNvPr id="4" name="Picture 3" descr="cliff-mountain-climbing-identity-purpose-inspired-m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130" y="2094927"/>
            <a:ext cx="3611173" cy="2256983"/>
          </a:xfrm>
          <a:prstGeom prst="rect">
            <a:avLst/>
          </a:prstGeom>
        </p:spPr>
      </p:pic>
      <p:sp>
        <p:nvSpPr>
          <p:cNvPr id="5" name="Content Placeholder 2"/>
          <p:cNvSpPr txBox="1">
            <a:spLocks/>
          </p:cNvSpPr>
          <p:nvPr/>
        </p:nvSpPr>
        <p:spPr>
          <a:xfrm>
            <a:off x="4519425" y="4486773"/>
            <a:ext cx="4624575" cy="2214335"/>
          </a:xfrm>
          <a:prstGeom prst="rect">
            <a:avLst/>
          </a:prstGeom>
        </p:spPr>
        <p:txBody>
          <a:bodyPr vert="horz" lIns="91440" tIns="45720" rIns="91440" bIns="45720" rtlCol="0">
            <a:normAutofit fontScale="925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sz="2800" u="sng" dirty="0" smtClean="0">
                <a:effectLst/>
              </a:rPr>
              <a:t>Displacement</a:t>
            </a:r>
            <a:r>
              <a:rPr lang="en-US" sz="2800" b="0" dirty="0" smtClean="0">
                <a:effectLst/>
              </a:rPr>
              <a:t> = </a:t>
            </a:r>
            <a:r>
              <a:rPr lang="en-US" sz="2800" b="0" i="1" dirty="0" smtClean="0">
                <a:effectLst/>
              </a:rPr>
              <a:t>vector</a:t>
            </a:r>
            <a:r>
              <a:rPr lang="en-US" sz="2800" b="0" dirty="0" smtClean="0">
                <a:effectLst/>
              </a:rPr>
              <a:t> quantity indicating location (both magnitude and direction) relative to some reference point.</a:t>
            </a:r>
            <a:endParaRPr lang="en-US" sz="2800" b="0" dirty="0">
              <a:effectLst/>
            </a:endParaRPr>
          </a:p>
        </p:txBody>
      </p:sp>
      <p:pic>
        <p:nvPicPr>
          <p:cNvPr id="6" name="Picture 5" descr="gru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86" y="4351910"/>
            <a:ext cx="3757425" cy="2254455"/>
          </a:xfrm>
          <a:prstGeom prst="rect">
            <a:avLst/>
          </a:prstGeom>
        </p:spPr>
      </p:pic>
    </p:spTree>
    <p:extLst>
      <p:ext uri="{BB962C8B-B14F-4D97-AF65-F5344CB8AC3E}">
        <p14:creationId xmlns:p14="http://schemas.microsoft.com/office/powerpoint/2010/main" val="15449006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7100" y="347902"/>
            <a:ext cx="7950170" cy="6175243"/>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sz="1800" dirty="0" smtClean="0"/>
              <a:t>Solutions:</a:t>
            </a:r>
          </a:p>
          <a:p>
            <a:pPr marL="0" indent="0">
              <a:buNone/>
            </a:pPr>
            <a:r>
              <a:rPr lang="en-US" sz="1800" dirty="0" smtClean="0"/>
              <a:t>Note: </a:t>
            </a:r>
            <a:r>
              <a:rPr lang="en-US" sz="1800" i="1" dirty="0" smtClean="0"/>
              <a:t>v</a:t>
            </a:r>
            <a:r>
              <a:rPr lang="en-US" sz="1800" dirty="0" smtClean="0"/>
              <a:t>(</a:t>
            </a:r>
            <a:r>
              <a:rPr lang="en-US" sz="1800" i="1" dirty="0" smtClean="0"/>
              <a:t>t</a:t>
            </a:r>
            <a:r>
              <a:rPr lang="en-US" sz="1800" dirty="0" smtClean="0"/>
              <a:t>) = </a:t>
            </a:r>
            <a:r>
              <a:rPr lang="en-US" sz="1800" baseline="30000" dirty="0" smtClean="0"/>
              <a:t>dx</a:t>
            </a:r>
            <a:r>
              <a:rPr lang="en-US" sz="1800" dirty="0" smtClean="0"/>
              <a:t>/</a:t>
            </a:r>
            <a:r>
              <a:rPr lang="en-US" sz="1800" baseline="-25000" dirty="0" err="1" smtClean="0"/>
              <a:t>dt</a:t>
            </a:r>
            <a:r>
              <a:rPr lang="en-US" sz="1800" dirty="0" smtClean="0"/>
              <a:t> = </a:t>
            </a:r>
            <a:r>
              <a:rPr lang="en-US" sz="1800" baseline="30000" dirty="0" smtClean="0"/>
              <a:t>d</a:t>
            </a:r>
            <a:r>
              <a:rPr lang="en-US" sz="1800" dirty="0" smtClean="0"/>
              <a:t>/</a:t>
            </a:r>
            <a:r>
              <a:rPr lang="en-US" sz="1800" baseline="-25000" dirty="0" err="1"/>
              <a:t>dt</a:t>
            </a:r>
            <a:r>
              <a:rPr lang="en-US" sz="1800" baseline="-25000" dirty="0"/>
              <a:t> </a:t>
            </a:r>
            <a:r>
              <a:rPr lang="en-US" sz="1800" dirty="0" smtClean="0"/>
              <a:t>[-4</a:t>
            </a:r>
            <a:r>
              <a:rPr lang="en-US" sz="1800" i="1" dirty="0" smtClean="0"/>
              <a:t>t</a:t>
            </a:r>
            <a:r>
              <a:rPr lang="en-US" sz="1800" dirty="0" smtClean="0"/>
              <a:t> + 2</a:t>
            </a:r>
            <a:r>
              <a:rPr lang="en-US" sz="1800" i="1" dirty="0" smtClean="0"/>
              <a:t>t</a:t>
            </a:r>
            <a:r>
              <a:rPr lang="en-US" sz="1800" baseline="30000" dirty="0" smtClean="0"/>
              <a:t>2</a:t>
            </a:r>
            <a:r>
              <a:rPr lang="en-US" sz="1800" dirty="0" smtClean="0"/>
              <a:t>] = -4 + 4</a:t>
            </a:r>
            <a:r>
              <a:rPr lang="en-US" sz="1800" i="1" dirty="0" smtClean="0"/>
              <a:t>t</a:t>
            </a:r>
            <a:endParaRPr lang="en-US" sz="1800" dirty="0" smtClean="0"/>
          </a:p>
          <a:p>
            <a:pPr marL="342900" indent="-342900">
              <a:buAutoNum type="alphaLcParenR" startAt="7"/>
            </a:pPr>
            <a:r>
              <a:rPr lang="en-US" sz="1800" dirty="0" smtClean="0"/>
              <a:t>The instantaneous velocity at </a:t>
            </a:r>
            <a:r>
              <a:rPr lang="en-US" sz="1800" i="1" dirty="0"/>
              <a:t>t</a:t>
            </a:r>
            <a:r>
              <a:rPr lang="en-US" sz="1800" dirty="0"/>
              <a:t> = </a:t>
            </a:r>
            <a:r>
              <a:rPr lang="en-US" sz="1800" dirty="0" smtClean="0"/>
              <a:t>1s.</a:t>
            </a:r>
          </a:p>
          <a:p>
            <a:pPr marL="342900" indent="-342900">
              <a:buAutoNum type="alphaLcParenR" startAt="7"/>
            </a:pPr>
            <a:endParaRPr lang="en-US" sz="1800" dirty="0" smtClean="0"/>
          </a:p>
          <a:p>
            <a:pPr marL="342900" indent="-342900">
              <a:buAutoNum type="alphaLcParenR" startAt="7"/>
            </a:pPr>
            <a:endParaRPr lang="en-US" sz="1800" dirty="0" smtClean="0"/>
          </a:p>
          <a:p>
            <a:pPr marL="342900" indent="-342900">
              <a:buAutoNum type="alphaLcParenR" startAt="7"/>
            </a:pPr>
            <a:r>
              <a:rPr lang="en-US" sz="1800" dirty="0" smtClean="0"/>
              <a:t>The instantaneous velocity at </a:t>
            </a:r>
            <a:r>
              <a:rPr lang="en-US" sz="1800" i="1" dirty="0"/>
              <a:t>t</a:t>
            </a:r>
            <a:r>
              <a:rPr lang="en-US" sz="1800" dirty="0"/>
              <a:t> = </a:t>
            </a:r>
            <a:r>
              <a:rPr lang="en-US" sz="1800" dirty="0" smtClean="0"/>
              <a:t>2s.</a:t>
            </a:r>
          </a:p>
          <a:p>
            <a:pPr marL="342900" indent="-342900">
              <a:buAutoNum type="alphaLcParenR" startAt="7"/>
            </a:pPr>
            <a:endParaRPr lang="en-US" sz="1800" dirty="0"/>
          </a:p>
          <a:p>
            <a:pPr marL="342900" indent="-342900">
              <a:buAutoNum type="alphaLcParenR" startAt="7"/>
            </a:pPr>
            <a:endParaRPr lang="en-US" sz="1800" dirty="0" smtClean="0"/>
          </a:p>
          <a:p>
            <a:pPr marL="342900" indent="-342900">
              <a:buAutoNum type="alphaLcParenR" startAt="7"/>
            </a:pPr>
            <a:r>
              <a:rPr lang="en-US" sz="1800" dirty="0" smtClean="0"/>
              <a:t>The </a:t>
            </a:r>
            <a:r>
              <a:rPr lang="en-US" sz="1800" dirty="0"/>
              <a:t>instantaneous velocity at </a:t>
            </a:r>
            <a:r>
              <a:rPr lang="en-US" sz="1800" i="1" dirty="0"/>
              <a:t>t</a:t>
            </a:r>
            <a:r>
              <a:rPr lang="en-US" sz="1800" dirty="0"/>
              <a:t> = </a:t>
            </a:r>
            <a:r>
              <a:rPr lang="en-US" sz="1800" dirty="0" smtClean="0"/>
              <a:t>3s.</a:t>
            </a:r>
            <a:endParaRPr 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3313751143"/>
              </p:ext>
            </p:extLst>
          </p:nvPr>
        </p:nvGraphicFramePr>
        <p:xfrm>
          <a:off x="2697753" y="1785050"/>
          <a:ext cx="4076581" cy="1085133"/>
        </p:xfrm>
        <a:graphic>
          <a:graphicData uri="http://schemas.openxmlformats.org/presentationml/2006/ole">
            <mc:AlternateContent xmlns:mc="http://schemas.openxmlformats.org/markup-compatibility/2006">
              <mc:Choice xmlns:v="urn:schemas-microsoft-com:vml" Requires="v">
                <p:oleObj spid="_x0000_s56359" name="Equation" r:id="rId3" imgW="1765300" imgH="469900" progId="Equation.3">
                  <p:embed/>
                </p:oleObj>
              </mc:Choice>
              <mc:Fallback>
                <p:oleObj name="Equation" r:id="rId3" imgW="1765300" imgH="469900" progId="Equation.3">
                  <p:embed/>
                  <p:pic>
                    <p:nvPicPr>
                      <p:cNvPr id="0" name=""/>
                      <p:cNvPicPr/>
                      <p:nvPr/>
                    </p:nvPicPr>
                    <p:blipFill>
                      <a:blip r:embed="rId4"/>
                      <a:stretch>
                        <a:fillRect/>
                      </a:stretch>
                    </p:blipFill>
                    <p:spPr>
                      <a:xfrm>
                        <a:off x="2697753" y="1785050"/>
                        <a:ext cx="4076581" cy="108513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2981321"/>
              </p:ext>
            </p:extLst>
          </p:nvPr>
        </p:nvGraphicFramePr>
        <p:xfrm>
          <a:off x="2609850" y="3398635"/>
          <a:ext cx="4252913" cy="1085850"/>
        </p:xfrm>
        <a:graphic>
          <a:graphicData uri="http://schemas.openxmlformats.org/presentationml/2006/ole">
            <mc:AlternateContent xmlns:mc="http://schemas.openxmlformats.org/markup-compatibility/2006">
              <mc:Choice xmlns:v="urn:schemas-microsoft-com:vml" Requires="v">
                <p:oleObj spid="_x0000_s56360" name="Equation" r:id="rId5" imgW="1841500" imgH="469900" progId="Equation.3">
                  <p:embed/>
                </p:oleObj>
              </mc:Choice>
              <mc:Fallback>
                <p:oleObj name="Equation" r:id="rId5" imgW="1841500" imgH="469900" progId="Equation.3">
                  <p:embed/>
                  <p:pic>
                    <p:nvPicPr>
                      <p:cNvPr id="0" name=""/>
                      <p:cNvPicPr/>
                      <p:nvPr/>
                    </p:nvPicPr>
                    <p:blipFill>
                      <a:blip r:embed="rId6"/>
                      <a:stretch>
                        <a:fillRect/>
                      </a:stretch>
                    </p:blipFill>
                    <p:spPr>
                      <a:xfrm>
                        <a:off x="2609850" y="3398635"/>
                        <a:ext cx="4252913" cy="10858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96077339"/>
              </p:ext>
            </p:extLst>
          </p:nvPr>
        </p:nvGraphicFramePr>
        <p:xfrm>
          <a:off x="2654300" y="5011940"/>
          <a:ext cx="4164013" cy="1085850"/>
        </p:xfrm>
        <a:graphic>
          <a:graphicData uri="http://schemas.openxmlformats.org/presentationml/2006/ole">
            <mc:AlternateContent xmlns:mc="http://schemas.openxmlformats.org/markup-compatibility/2006">
              <mc:Choice xmlns:v="urn:schemas-microsoft-com:vml" Requires="v">
                <p:oleObj spid="_x0000_s56361" name="Equation" r:id="rId7" imgW="1803400" imgH="469900" progId="Equation.3">
                  <p:embed/>
                </p:oleObj>
              </mc:Choice>
              <mc:Fallback>
                <p:oleObj name="Equation" r:id="rId7" imgW="1803400" imgH="469900" progId="Equation.3">
                  <p:embed/>
                  <p:pic>
                    <p:nvPicPr>
                      <p:cNvPr id="0" name=""/>
                      <p:cNvPicPr/>
                      <p:nvPr/>
                    </p:nvPicPr>
                    <p:blipFill>
                      <a:blip r:embed="rId8"/>
                      <a:stretch>
                        <a:fillRect/>
                      </a:stretch>
                    </p:blipFill>
                    <p:spPr>
                      <a:xfrm>
                        <a:off x="2654300" y="5011940"/>
                        <a:ext cx="4164013" cy="1085850"/>
                      </a:xfrm>
                      <a:prstGeom prst="rect">
                        <a:avLst/>
                      </a:prstGeom>
                    </p:spPr>
                  </p:pic>
                </p:oleObj>
              </mc:Fallback>
            </mc:AlternateContent>
          </a:graphicData>
        </a:graphic>
      </p:graphicFrame>
    </p:spTree>
    <p:extLst>
      <p:ext uri="{BB962C8B-B14F-4D97-AF65-F5344CB8AC3E}">
        <p14:creationId xmlns:p14="http://schemas.microsoft.com/office/powerpoint/2010/main" val="5003546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8" y="107578"/>
            <a:ext cx="8560514" cy="640409"/>
          </a:xfrm>
        </p:spPr>
        <p:txBody>
          <a:bodyPr/>
          <a:lstStyle/>
          <a:p>
            <a:r>
              <a:rPr lang="en-US" sz="3600" dirty="0" smtClean="0"/>
              <a:t>Uniform v. Accelerated Motion</a:t>
            </a:r>
            <a:endParaRPr lang="en-US" sz="3600" dirty="0"/>
          </a:p>
        </p:txBody>
      </p:sp>
      <p:sp>
        <p:nvSpPr>
          <p:cNvPr id="3" name="Content Placeholder 2"/>
          <p:cNvSpPr>
            <a:spLocks noGrp="1"/>
          </p:cNvSpPr>
          <p:nvPr>
            <p:ph idx="1"/>
          </p:nvPr>
        </p:nvSpPr>
        <p:spPr>
          <a:xfrm>
            <a:off x="156568" y="939332"/>
            <a:ext cx="8700844" cy="5688183"/>
          </a:xfrm>
        </p:spPr>
        <p:txBody>
          <a:bodyPr>
            <a:normAutofit fontScale="92500" lnSpcReduction="20000"/>
          </a:bodyPr>
          <a:lstStyle/>
          <a:p>
            <a:r>
              <a:rPr lang="en-US" dirty="0" smtClean="0"/>
              <a:t>If an object is moving at constant velocity, we say it is experiencing </a:t>
            </a:r>
            <a:r>
              <a:rPr lang="en-US" u="sng" dirty="0" smtClean="0"/>
              <a:t>uniform motion</a:t>
            </a:r>
            <a:r>
              <a:rPr lang="en-US" dirty="0" smtClean="0"/>
              <a:t> (i.e. constant speed in a straight line)</a:t>
            </a:r>
          </a:p>
          <a:p>
            <a:r>
              <a:rPr lang="en-US" dirty="0" smtClean="0"/>
              <a:t>If you’re moving, but not in uniform motion, you must be </a:t>
            </a:r>
            <a:r>
              <a:rPr lang="en-US" u="sng" dirty="0" smtClean="0"/>
              <a:t>accelerating</a:t>
            </a:r>
          </a:p>
          <a:p>
            <a:r>
              <a:rPr lang="en-US" u="sng" dirty="0" smtClean="0"/>
              <a:t>Acceleration</a:t>
            </a:r>
            <a:r>
              <a:rPr lang="en-US" dirty="0"/>
              <a:t> </a:t>
            </a:r>
            <a:r>
              <a:rPr lang="en-US" dirty="0" smtClean="0"/>
              <a:t>is defined as the rate at which velocity changes:</a:t>
            </a:r>
          </a:p>
          <a:p>
            <a:pPr marL="0" indent="0">
              <a:buNone/>
            </a:pPr>
            <a:r>
              <a:rPr lang="en-US" i="1" dirty="0" smtClean="0"/>
              <a:t>			</a:t>
            </a:r>
            <a:r>
              <a:rPr lang="en-US" sz="3200" i="1" dirty="0" err="1" smtClean="0"/>
              <a:t>a</a:t>
            </a:r>
            <a:r>
              <a:rPr lang="en-US" sz="3200" baseline="-25000" dirty="0" err="1" smtClean="0"/>
              <a:t>avg</a:t>
            </a:r>
            <a:r>
              <a:rPr lang="en-US" sz="3200" b="0" dirty="0" smtClean="0"/>
              <a:t> </a:t>
            </a:r>
            <a:r>
              <a:rPr lang="en-US" sz="3200" b="0" dirty="0"/>
              <a:t>= </a:t>
            </a:r>
            <a:r>
              <a:rPr lang="en-US" sz="3200" baseline="30000" dirty="0" err="1" smtClean="0"/>
              <a:t>Δ</a:t>
            </a:r>
            <a:r>
              <a:rPr lang="en-US" sz="3200" i="1" baseline="30000" dirty="0" err="1" smtClean="0"/>
              <a:t>v</a:t>
            </a:r>
            <a:r>
              <a:rPr lang="en-US" sz="3200" b="0" dirty="0" smtClean="0"/>
              <a:t>/</a:t>
            </a:r>
            <a:r>
              <a:rPr lang="en-US" sz="3200" b="0" baseline="-25000" dirty="0" err="1"/>
              <a:t>Δ</a:t>
            </a:r>
            <a:r>
              <a:rPr lang="en-US" sz="3200" b="0" i="1" baseline="-25000" dirty="0" err="1"/>
              <a:t>t</a:t>
            </a:r>
            <a:endParaRPr lang="en-US" sz="3200" b="0" i="1" baseline="-25000" dirty="0"/>
          </a:p>
          <a:p>
            <a:r>
              <a:rPr lang="en-US" dirty="0" smtClean="0"/>
              <a:t>If acceleration is constant, we don’t need the “</a:t>
            </a:r>
            <a:r>
              <a:rPr lang="en-US" dirty="0" err="1" smtClean="0"/>
              <a:t>avg</a:t>
            </a:r>
            <a:r>
              <a:rPr lang="en-US" dirty="0" smtClean="0"/>
              <a:t>” subscript, and we can simply write</a:t>
            </a:r>
          </a:p>
          <a:p>
            <a:pPr marL="0" indent="0">
              <a:buNone/>
            </a:pPr>
            <a:r>
              <a:rPr lang="en-US" sz="3200" i="1" dirty="0" smtClean="0"/>
              <a:t>			a</a:t>
            </a:r>
            <a:r>
              <a:rPr lang="en-US" sz="3200" b="0" dirty="0" smtClean="0"/>
              <a:t> </a:t>
            </a:r>
            <a:r>
              <a:rPr lang="en-US" sz="3200" b="0" dirty="0"/>
              <a:t>= </a:t>
            </a:r>
            <a:r>
              <a:rPr lang="en-US" sz="3200" baseline="30000" dirty="0" err="1" smtClean="0"/>
              <a:t>Δ</a:t>
            </a:r>
            <a:r>
              <a:rPr lang="en-US" sz="3200" i="1" baseline="30000" dirty="0" err="1" smtClean="0"/>
              <a:t>v</a:t>
            </a:r>
            <a:r>
              <a:rPr lang="en-US" sz="3200" b="0" dirty="0" smtClean="0"/>
              <a:t>/</a:t>
            </a:r>
            <a:r>
              <a:rPr lang="en-US" sz="3200" b="0" baseline="-25000" dirty="0" err="1" smtClean="0"/>
              <a:t>Δ</a:t>
            </a:r>
            <a:r>
              <a:rPr lang="en-US" sz="3200" b="0" i="1" baseline="-25000" dirty="0" err="1" smtClean="0"/>
              <a:t>t</a:t>
            </a:r>
            <a:endParaRPr lang="en-US" sz="3200" b="0" i="1" baseline="-25000" dirty="0" smtClean="0"/>
          </a:p>
          <a:p>
            <a:r>
              <a:rPr lang="en-US" dirty="0" smtClean="0"/>
              <a:t>Note: </a:t>
            </a:r>
            <a:r>
              <a:rPr lang="en-US" i="1" u="sng" dirty="0" smtClean="0"/>
              <a:t>Any</a:t>
            </a:r>
            <a:r>
              <a:rPr lang="en-US" dirty="0"/>
              <a:t> </a:t>
            </a:r>
            <a:r>
              <a:rPr lang="en-US" dirty="0" smtClean="0"/>
              <a:t>change in velocity indicates an acceleration.  This means that speeding up, slowing down, and changing direction are all indicators of acceleration!</a:t>
            </a:r>
          </a:p>
          <a:p>
            <a:pPr marL="0" indent="0">
              <a:buNone/>
            </a:pPr>
            <a:endParaRPr lang="en-US" dirty="0"/>
          </a:p>
        </p:txBody>
      </p:sp>
    </p:spTree>
    <p:extLst>
      <p:ext uri="{BB962C8B-B14F-4D97-AF65-F5344CB8AC3E}">
        <p14:creationId xmlns:p14="http://schemas.microsoft.com/office/powerpoint/2010/main" val="18823053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05707"/>
          </a:xfrm>
        </p:spPr>
        <p:txBody>
          <a:bodyPr/>
          <a:lstStyle/>
          <a:p>
            <a:r>
              <a:rPr lang="en-US" dirty="0" smtClean="0"/>
              <a:t>Instantaneous Acceleration</a:t>
            </a:r>
            <a:endParaRPr lang="en-US" dirty="0"/>
          </a:p>
        </p:txBody>
      </p:sp>
      <p:sp>
        <p:nvSpPr>
          <p:cNvPr id="3" name="Content Placeholder 2"/>
          <p:cNvSpPr>
            <a:spLocks noGrp="1"/>
          </p:cNvSpPr>
          <p:nvPr>
            <p:ph idx="1"/>
          </p:nvPr>
        </p:nvSpPr>
        <p:spPr>
          <a:xfrm>
            <a:off x="549275" y="1600200"/>
            <a:ext cx="8042276" cy="5009919"/>
          </a:xfrm>
        </p:spPr>
        <p:txBody>
          <a:bodyPr>
            <a:normAutofit/>
          </a:bodyPr>
          <a:lstStyle/>
          <a:p>
            <a:r>
              <a:rPr lang="en-US" dirty="0" smtClean="0"/>
              <a:t>Instantaneous acceleration is given by:</a:t>
            </a:r>
          </a:p>
          <a:p>
            <a:endParaRPr lang="en-US" dirty="0" smtClean="0"/>
          </a:p>
          <a:p>
            <a:pPr marL="0" indent="0">
              <a:buNone/>
            </a:pPr>
            <a:endParaRPr lang="en-US" dirty="0" smtClean="0"/>
          </a:p>
          <a:p>
            <a:r>
              <a:rPr lang="en-US" dirty="0" smtClean="0"/>
              <a:t>Since velocity itself is the derivative of position, we can also say</a:t>
            </a:r>
          </a:p>
          <a:p>
            <a:endParaRPr lang="en-US" dirty="0" smtClean="0"/>
          </a:p>
          <a:p>
            <a:pPr marL="0" indent="0">
              <a:buNone/>
            </a:pPr>
            <a:endParaRPr lang="en-US" dirty="0"/>
          </a:p>
          <a:p>
            <a:r>
              <a:rPr lang="en-US" dirty="0" smtClean="0"/>
              <a:t>Or, perhaps more simply, </a:t>
            </a:r>
            <a:r>
              <a:rPr lang="en-US" i="1" dirty="0" smtClean="0"/>
              <a:t>a</a:t>
            </a:r>
            <a:r>
              <a:rPr lang="en-US" dirty="0" smtClean="0"/>
              <a:t>(</a:t>
            </a:r>
            <a:r>
              <a:rPr lang="en-US" i="1" dirty="0" smtClean="0"/>
              <a:t>t</a:t>
            </a:r>
            <a:r>
              <a:rPr lang="en-US" dirty="0" smtClean="0"/>
              <a:t>) = </a:t>
            </a:r>
            <a:r>
              <a:rPr lang="en-US" i="1" dirty="0" smtClean="0"/>
              <a:t>v</a:t>
            </a:r>
            <a:r>
              <a:rPr lang="en-US" dirty="0" smtClean="0"/>
              <a:t>’(</a:t>
            </a:r>
            <a:r>
              <a:rPr lang="en-US" i="1" dirty="0" smtClean="0"/>
              <a:t>t</a:t>
            </a:r>
            <a:r>
              <a:rPr lang="en-US" dirty="0" smtClean="0"/>
              <a:t>) = </a:t>
            </a:r>
            <a:r>
              <a:rPr lang="en-US" i="1" dirty="0" smtClean="0"/>
              <a:t>x</a:t>
            </a:r>
            <a:r>
              <a:rPr lang="en-US" dirty="0" smtClean="0"/>
              <a:t>’’(</a:t>
            </a:r>
            <a:r>
              <a:rPr lang="en-US" i="1" dirty="0" smtClean="0"/>
              <a:t>t</a:t>
            </a:r>
            <a:r>
              <a:rPr lang="en-US" dirty="0" smtClean="0"/>
              <a:t>)</a:t>
            </a: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9877171"/>
              </p:ext>
            </p:extLst>
          </p:nvPr>
        </p:nvGraphicFramePr>
        <p:xfrm>
          <a:off x="2831063" y="2251677"/>
          <a:ext cx="3083156" cy="1027719"/>
        </p:xfrm>
        <a:graphic>
          <a:graphicData uri="http://schemas.openxmlformats.org/presentationml/2006/ole">
            <mc:AlternateContent xmlns:mc="http://schemas.openxmlformats.org/markup-compatibility/2006">
              <mc:Choice xmlns:v="urn:schemas-microsoft-com:vml" Requires="v">
                <p:oleObj spid="_x0000_s58394" name="Equation" r:id="rId3" imgW="1219200" imgH="406400" progId="Equation.3">
                  <p:embed/>
                </p:oleObj>
              </mc:Choice>
              <mc:Fallback>
                <p:oleObj name="Equation" r:id="rId3" imgW="1219200" imgH="406400" progId="Equation.3">
                  <p:embed/>
                  <p:pic>
                    <p:nvPicPr>
                      <p:cNvPr id="0" name=""/>
                      <p:cNvPicPr/>
                      <p:nvPr/>
                    </p:nvPicPr>
                    <p:blipFill>
                      <a:blip r:embed="rId4"/>
                      <a:stretch>
                        <a:fillRect/>
                      </a:stretch>
                    </p:blipFill>
                    <p:spPr>
                      <a:xfrm>
                        <a:off x="2831063" y="2251677"/>
                        <a:ext cx="3083156" cy="102771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06362097"/>
              </p:ext>
            </p:extLst>
          </p:nvPr>
        </p:nvGraphicFramePr>
        <p:xfrm>
          <a:off x="1714500" y="4271963"/>
          <a:ext cx="5619750" cy="1189037"/>
        </p:xfrm>
        <a:graphic>
          <a:graphicData uri="http://schemas.openxmlformats.org/presentationml/2006/ole">
            <mc:AlternateContent xmlns:mc="http://schemas.openxmlformats.org/markup-compatibility/2006">
              <mc:Choice xmlns:v="urn:schemas-microsoft-com:vml" Requires="v">
                <p:oleObj spid="_x0000_s58395" name="Equation" r:id="rId5" imgW="2222500" imgH="469900" progId="Equation.3">
                  <p:embed/>
                </p:oleObj>
              </mc:Choice>
              <mc:Fallback>
                <p:oleObj name="Equation" r:id="rId5" imgW="2222500" imgH="469900" progId="Equation.3">
                  <p:embed/>
                  <p:pic>
                    <p:nvPicPr>
                      <p:cNvPr id="0" name=""/>
                      <p:cNvPicPr/>
                      <p:nvPr/>
                    </p:nvPicPr>
                    <p:blipFill>
                      <a:blip r:embed="rId6"/>
                      <a:stretch>
                        <a:fillRect/>
                      </a:stretch>
                    </p:blipFill>
                    <p:spPr>
                      <a:xfrm>
                        <a:off x="1714500" y="4271963"/>
                        <a:ext cx="5619750" cy="1189037"/>
                      </a:xfrm>
                      <a:prstGeom prst="rect">
                        <a:avLst/>
                      </a:prstGeom>
                    </p:spPr>
                  </p:pic>
                </p:oleObj>
              </mc:Fallback>
            </mc:AlternateContent>
          </a:graphicData>
        </a:graphic>
      </p:graphicFrame>
    </p:spTree>
    <p:extLst>
      <p:ext uri="{BB962C8B-B14F-4D97-AF65-F5344CB8AC3E}">
        <p14:creationId xmlns:p14="http://schemas.microsoft.com/office/powerpoint/2010/main" val="1761269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6" y="107577"/>
            <a:ext cx="8379078" cy="1653988"/>
          </a:xfrm>
        </p:spPr>
        <p:txBody>
          <a:bodyPr/>
          <a:lstStyle/>
          <a:p>
            <a:r>
              <a:rPr lang="en-US" dirty="0" smtClean="0"/>
              <a:t>Examples of Acceleration</a:t>
            </a:r>
            <a:endParaRPr lang="en-US" dirty="0"/>
          </a:p>
        </p:txBody>
      </p:sp>
      <p:sp>
        <p:nvSpPr>
          <p:cNvPr id="3" name="Content Placeholder 2"/>
          <p:cNvSpPr>
            <a:spLocks noGrp="1"/>
          </p:cNvSpPr>
          <p:nvPr>
            <p:ph idx="1"/>
          </p:nvPr>
        </p:nvSpPr>
        <p:spPr>
          <a:xfrm>
            <a:off x="577300" y="1882587"/>
            <a:ext cx="7784064" cy="4550653"/>
          </a:xfrm>
        </p:spPr>
        <p:txBody>
          <a:bodyPr>
            <a:normAutofit fontScale="85000" lnSpcReduction="10000"/>
          </a:bodyPr>
          <a:lstStyle/>
          <a:p>
            <a:r>
              <a:rPr lang="en-US" dirty="0" smtClean="0"/>
              <a:t>Suppose a stoplight turns turns green and you press on the gas pedal.  If you speed up by 5 km/h for every second your foot is on the gas, then your acceleration is 5 (km/h)/s</a:t>
            </a:r>
          </a:p>
          <a:p>
            <a:r>
              <a:rPr lang="en-US" dirty="0" smtClean="0"/>
              <a:t>If an object is falling near the surface of the Earth (and we’re neglecting any air resistance) then Earth’s gravity causes that object to speed up by 9.8 m/s every second that it’s falling.  So acceleration due to gravity is 9.8 (m/s)/s, which is usually written 9.8 m/s</a:t>
            </a:r>
            <a:r>
              <a:rPr lang="en-US" baseline="30000" dirty="0" smtClean="0"/>
              <a:t>2</a:t>
            </a:r>
            <a:r>
              <a:rPr lang="en-US" dirty="0" smtClean="0"/>
              <a:t>.</a:t>
            </a:r>
          </a:p>
          <a:p>
            <a:r>
              <a:rPr lang="en-US" dirty="0" smtClean="0"/>
              <a:t>Since acceleration is a vector, direction is important.  In many problems we will use the convention that “up” is the positive direction and “down” is therefore negative.  Since gravity points down, we often say </a:t>
            </a:r>
            <a:r>
              <a:rPr lang="en-US" i="1" dirty="0" err="1" smtClean="0"/>
              <a:t>a</a:t>
            </a:r>
            <a:r>
              <a:rPr lang="en-US" i="1" baseline="-25000" dirty="0" err="1" smtClean="0"/>
              <a:t>grav</a:t>
            </a:r>
            <a:r>
              <a:rPr lang="en-US" dirty="0" smtClean="0"/>
              <a:t> = -9.8 m/s</a:t>
            </a:r>
            <a:r>
              <a:rPr lang="en-US" baseline="30000" dirty="0" smtClean="0"/>
              <a:t>2</a:t>
            </a:r>
            <a:r>
              <a:rPr lang="en-US" dirty="0" smtClean="0"/>
              <a:t>.</a:t>
            </a:r>
            <a:endParaRPr lang="en-US" dirty="0"/>
          </a:p>
        </p:txBody>
      </p:sp>
    </p:spTree>
    <p:extLst>
      <p:ext uri="{BB962C8B-B14F-4D97-AF65-F5344CB8AC3E}">
        <p14:creationId xmlns:p14="http://schemas.microsoft.com/office/powerpoint/2010/main" val="1726350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232873" cy="3129801"/>
          </a:xfrm>
        </p:spPr>
        <p:txBody>
          <a:bodyPr>
            <a:normAutofit lnSpcReduction="10000"/>
          </a:bodyPr>
          <a:lstStyle/>
          <a:p>
            <a:r>
              <a:rPr lang="en-US" dirty="0" smtClean="0"/>
              <a:t>Now consider a </a:t>
            </a:r>
            <a:r>
              <a:rPr lang="en-US" i="1" dirty="0" smtClean="0"/>
              <a:t>velocity</a:t>
            </a:r>
            <a:r>
              <a:rPr lang="en-US" dirty="0" smtClean="0"/>
              <a:t> v. time graph where the velocity varies linearly with time.</a:t>
            </a:r>
          </a:p>
          <a:p>
            <a:r>
              <a:rPr lang="en-US" dirty="0" smtClean="0"/>
              <a:t>What does the slope of </a:t>
            </a:r>
            <a:r>
              <a:rPr lang="en-US" i="1" dirty="0" smtClean="0"/>
              <a:t>this</a:t>
            </a:r>
            <a:r>
              <a:rPr lang="en-US" dirty="0" smtClean="0"/>
              <a:t> line represent?</a:t>
            </a:r>
          </a:p>
          <a:p>
            <a:endParaRPr lang="en-US" dirty="0" smtClean="0"/>
          </a:p>
          <a:p>
            <a:endParaRPr lang="en-US" dirty="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545290" y="2108058"/>
            <a:ext cx="1511163" cy="369332"/>
          </a:xfrm>
          <a:prstGeom prst="rect">
            <a:avLst/>
          </a:prstGeom>
          <a:noFill/>
        </p:spPr>
        <p:txBody>
          <a:bodyPr wrap="none" rtlCol="0">
            <a:spAutoFit/>
          </a:bodyPr>
          <a:lstStyle/>
          <a:p>
            <a:r>
              <a:rPr lang="en-US" dirty="0" smtClean="0"/>
              <a:t>Velocity (m/s)</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cxnSp>
        <p:nvCxnSpPr>
          <p:cNvPr id="13" name="Straight Connector 12"/>
          <p:cNvCxnSpPr/>
          <p:nvPr/>
        </p:nvCxnSpPr>
        <p:spPr>
          <a:xfrm flipV="1">
            <a:off x="4733850" y="1253672"/>
            <a:ext cx="3331838" cy="1847495"/>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5459597" y="2705274"/>
            <a:ext cx="2226724"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73781" y="1455637"/>
            <a:ext cx="0" cy="125358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620344" y="1404019"/>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3"/>
          <p:cNvSpPr/>
          <p:nvPr/>
        </p:nvSpPr>
        <p:spPr>
          <a:xfrm>
            <a:off x="5397584" y="2626675"/>
            <a:ext cx="115460" cy="134093"/>
          </a:xfrm>
          <a:prstGeom prst="ellipse">
            <a:avLst/>
          </a:prstGeom>
          <a:solidFill>
            <a:srgbClr val="FF0000"/>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TextBox 15"/>
          <p:cNvSpPr txBox="1"/>
          <p:nvPr/>
        </p:nvSpPr>
        <p:spPr>
          <a:xfrm>
            <a:off x="6036890" y="2688792"/>
            <a:ext cx="996412" cy="369332"/>
          </a:xfrm>
          <a:prstGeom prst="rect">
            <a:avLst/>
          </a:prstGeom>
          <a:noFill/>
          <a:ln>
            <a:noFill/>
          </a:ln>
        </p:spPr>
        <p:txBody>
          <a:bodyPr wrap="none" rtlCol="0">
            <a:spAutoFit/>
          </a:bodyPr>
          <a:lstStyle/>
          <a:p>
            <a:r>
              <a:rPr lang="en-US" dirty="0" smtClean="0">
                <a:solidFill>
                  <a:srgbClr val="F19B9B"/>
                </a:solidFill>
              </a:rPr>
              <a:t>Run = </a:t>
            </a:r>
            <a:r>
              <a:rPr lang="en-US" dirty="0" err="1" smtClean="0">
                <a:solidFill>
                  <a:srgbClr val="F19B9B"/>
                </a:solidFill>
              </a:rPr>
              <a:t>Δt</a:t>
            </a:r>
            <a:endParaRPr lang="en-US" dirty="0">
              <a:solidFill>
                <a:srgbClr val="F19B9B"/>
              </a:solidFill>
            </a:endParaRPr>
          </a:p>
        </p:txBody>
      </p:sp>
      <p:sp>
        <p:nvSpPr>
          <p:cNvPr id="17" name="TextBox 16"/>
          <p:cNvSpPr txBox="1"/>
          <p:nvPr/>
        </p:nvSpPr>
        <p:spPr>
          <a:xfrm>
            <a:off x="7673781" y="1834967"/>
            <a:ext cx="1043876" cy="369332"/>
          </a:xfrm>
          <a:prstGeom prst="rect">
            <a:avLst/>
          </a:prstGeom>
          <a:noFill/>
        </p:spPr>
        <p:txBody>
          <a:bodyPr wrap="none" rtlCol="0">
            <a:spAutoFit/>
          </a:bodyPr>
          <a:lstStyle/>
          <a:p>
            <a:r>
              <a:rPr lang="en-US" dirty="0" smtClean="0">
                <a:solidFill>
                  <a:srgbClr val="F19B9B"/>
                </a:solidFill>
              </a:rPr>
              <a:t>Rise = </a:t>
            </a:r>
            <a:r>
              <a:rPr lang="en-US" dirty="0" err="1" smtClean="0">
                <a:solidFill>
                  <a:srgbClr val="F19B9B"/>
                </a:solidFill>
              </a:rPr>
              <a:t>Δv</a:t>
            </a:r>
            <a:endParaRPr lang="en-US" dirty="0">
              <a:solidFill>
                <a:srgbClr val="F19B9B"/>
              </a:solidFill>
            </a:endParaRPr>
          </a:p>
        </p:txBody>
      </p:sp>
      <p:sp>
        <p:nvSpPr>
          <p:cNvPr id="18" name="Content Placeholder 2"/>
          <p:cNvSpPr txBox="1">
            <a:spLocks/>
          </p:cNvSpPr>
          <p:nvPr/>
        </p:nvSpPr>
        <p:spPr>
          <a:xfrm>
            <a:off x="432805" y="3426721"/>
            <a:ext cx="3232873" cy="31298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Pick any two points along the line and then find rise and run</a:t>
            </a:r>
            <a:r>
              <a:rPr lang="mr-IN" dirty="0" smtClean="0"/>
              <a:t>…</a:t>
            </a:r>
            <a:endParaRPr lang="en-US" dirty="0" smtClean="0"/>
          </a:p>
          <a:p>
            <a:pPr marL="0" indent="0">
              <a:buNone/>
            </a:pPr>
            <a:r>
              <a:rPr lang="en-US" dirty="0" smtClean="0"/>
              <a:t> </a:t>
            </a:r>
          </a:p>
          <a:p>
            <a:endParaRPr lang="en-US" dirty="0" smtClean="0"/>
          </a:p>
          <a:p>
            <a:endParaRPr lang="en-US" dirty="0"/>
          </a:p>
        </p:txBody>
      </p:sp>
      <p:sp>
        <p:nvSpPr>
          <p:cNvPr id="19" name="Content Placeholder 2"/>
          <p:cNvSpPr txBox="1">
            <a:spLocks/>
          </p:cNvSpPr>
          <p:nvPr/>
        </p:nvSpPr>
        <p:spPr>
          <a:xfrm>
            <a:off x="510640" y="5839403"/>
            <a:ext cx="8456096" cy="70930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Since slope is constant in this case, so is acceleration.</a:t>
            </a:r>
          </a:p>
          <a:p>
            <a:pPr marL="0" indent="0">
              <a:buNone/>
            </a:pPr>
            <a:endParaRPr lang="en-US" dirty="0" smtClean="0"/>
          </a:p>
          <a:p>
            <a:endParaRPr lang="en-US" dirty="0" smtClean="0"/>
          </a:p>
          <a:p>
            <a:endParaRPr lang="en-US" dirty="0"/>
          </a:p>
        </p:txBody>
      </p:sp>
      <p:sp>
        <p:nvSpPr>
          <p:cNvPr id="2" name="TextBox 1"/>
          <p:cNvSpPr txBox="1"/>
          <p:nvPr/>
        </p:nvSpPr>
        <p:spPr>
          <a:xfrm>
            <a:off x="3665678" y="5018395"/>
            <a:ext cx="5301057" cy="461665"/>
          </a:xfrm>
          <a:prstGeom prst="rect">
            <a:avLst/>
          </a:prstGeom>
          <a:noFill/>
        </p:spPr>
        <p:txBody>
          <a:bodyPr wrap="square" rtlCol="0">
            <a:spAutoFit/>
          </a:bodyPr>
          <a:lstStyle/>
          <a:p>
            <a:r>
              <a:rPr lang="en-US" sz="2400" dirty="0" smtClean="0"/>
              <a:t>m = </a:t>
            </a:r>
            <a:r>
              <a:rPr lang="en-US" sz="2400" baseline="30000" dirty="0" smtClean="0"/>
              <a:t>Rise</a:t>
            </a:r>
            <a:r>
              <a:rPr lang="en-US" sz="2400" dirty="0" smtClean="0"/>
              <a:t>/</a:t>
            </a:r>
            <a:r>
              <a:rPr lang="en-US" sz="2400" baseline="-25000" dirty="0" smtClean="0"/>
              <a:t>Run</a:t>
            </a:r>
            <a:r>
              <a:rPr lang="en-US" sz="2400" dirty="0" smtClean="0"/>
              <a:t> = </a:t>
            </a:r>
            <a:r>
              <a:rPr lang="en-US" sz="2400" baseline="30000" dirty="0" err="1" smtClean="0"/>
              <a:t>Δv</a:t>
            </a:r>
            <a:r>
              <a:rPr lang="en-US" sz="2400" dirty="0" smtClean="0"/>
              <a:t>/</a:t>
            </a:r>
            <a:r>
              <a:rPr lang="en-US" sz="2400" baseline="-25000" dirty="0" err="1" smtClean="0"/>
              <a:t>Δt</a:t>
            </a:r>
            <a:r>
              <a:rPr lang="en-US" sz="2400" dirty="0" smtClean="0"/>
              <a:t> = </a:t>
            </a:r>
            <a:r>
              <a:rPr lang="en-US" sz="2400" i="1" dirty="0" smtClean="0"/>
              <a:t>acceleration</a:t>
            </a:r>
            <a:r>
              <a:rPr lang="en-US" sz="2400" dirty="0" smtClean="0"/>
              <a:t> </a:t>
            </a:r>
            <a:endParaRPr lang="en-US" sz="2400" dirty="0"/>
          </a:p>
        </p:txBody>
      </p:sp>
    </p:spTree>
    <p:extLst>
      <p:ext uri="{BB962C8B-B14F-4D97-AF65-F5344CB8AC3E}">
        <p14:creationId xmlns:p14="http://schemas.microsoft.com/office/powerpoint/2010/main" val="1686043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51" y="346405"/>
            <a:ext cx="3562758" cy="6152818"/>
          </a:xfrm>
        </p:spPr>
        <p:txBody>
          <a:bodyPr>
            <a:normAutofit fontScale="92500"/>
          </a:bodyPr>
          <a:lstStyle/>
          <a:p>
            <a:r>
              <a:rPr lang="en-US" dirty="0" smtClean="0"/>
              <a:t>Now consider a </a:t>
            </a:r>
            <a:r>
              <a:rPr lang="en-US" i="1" dirty="0" smtClean="0"/>
              <a:t>velocity</a:t>
            </a:r>
            <a:r>
              <a:rPr lang="en-US" dirty="0" smtClean="0"/>
              <a:t> v. time graph where the velocity varies linearly with time.</a:t>
            </a:r>
          </a:p>
          <a:p>
            <a:r>
              <a:rPr lang="en-US" dirty="0" smtClean="0"/>
              <a:t>What does area under this curve represent?</a:t>
            </a:r>
          </a:p>
          <a:p>
            <a:r>
              <a:rPr lang="en-US" dirty="0" smtClean="0"/>
              <a:t>Let’s do a unit analysis:</a:t>
            </a:r>
          </a:p>
          <a:p>
            <a:r>
              <a:rPr lang="en-US" dirty="0" smtClean="0"/>
              <a:t>The units of area would be (m/s) × (s) which = meters</a:t>
            </a:r>
          </a:p>
          <a:p>
            <a:r>
              <a:rPr lang="en-US" dirty="0" smtClean="0"/>
              <a:t>Area beneath a velocity </a:t>
            </a:r>
            <a:r>
              <a:rPr lang="en-US" dirty="0" err="1" smtClean="0"/>
              <a:t>vs</a:t>
            </a:r>
            <a:r>
              <a:rPr lang="en-US" dirty="0" smtClean="0"/>
              <a:t> time curve = </a:t>
            </a:r>
            <a:r>
              <a:rPr lang="en-US" u="sng" dirty="0" smtClean="0"/>
              <a:t>displacement</a:t>
            </a:r>
            <a:endParaRPr lang="en-US" dirty="0" smtClean="0"/>
          </a:p>
        </p:txBody>
      </p:sp>
      <p:cxnSp>
        <p:nvCxnSpPr>
          <p:cNvPr id="5" name="Straight Connector 4"/>
          <p:cNvCxnSpPr/>
          <p:nvPr/>
        </p:nvCxnSpPr>
        <p:spPr>
          <a:xfrm>
            <a:off x="4717356" y="497008"/>
            <a:ext cx="16494" cy="35279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717357" y="4008446"/>
            <a:ext cx="354626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3545290" y="2108058"/>
            <a:ext cx="1511163" cy="369332"/>
          </a:xfrm>
          <a:prstGeom prst="rect">
            <a:avLst/>
          </a:prstGeom>
          <a:noFill/>
        </p:spPr>
        <p:txBody>
          <a:bodyPr wrap="none" rtlCol="0">
            <a:spAutoFit/>
          </a:bodyPr>
          <a:lstStyle/>
          <a:p>
            <a:r>
              <a:rPr lang="en-US" dirty="0" smtClean="0"/>
              <a:t>Velocity (m/s)</a:t>
            </a:r>
            <a:endParaRPr lang="en-US" dirty="0"/>
          </a:p>
        </p:txBody>
      </p:sp>
      <p:sp>
        <p:nvSpPr>
          <p:cNvPr id="11" name="TextBox 10"/>
          <p:cNvSpPr txBox="1"/>
          <p:nvPr/>
        </p:nvSpPr>
        <p:spPr>
          <a:xfrm>
            <a:off x="6053390" y="4206365"/>
            <a:ext cx="969699" cy="369332"/>
          </a:xfrm>
          <a:prstGeom prst="rect">
            <a:avLst/>
          </a:prstGeom>
          <a:noFill/>
        </p:spPr>
        <p:txBody>
          <a:bodyPr wrap="none" rtlCol="0">
            <a:spAutoFit/>
          </a:bodyPr>
          <a:lstStyle/>
          <a:p>
            <a:r>
              <a:rPr lang="en-US" dirty="0" smtClean="0"/>
              <a:t>Time (s)</a:t>
            </a:r>
            <a:endParaRPr lang="en-US" dirty="0"/>
          </a:p>
        </p:txBody>
      </p:sp>
      <p:cxnSp>
        <p:nvCxnSpPr>
          <p:cNvPr id="13" name="Straight Connector 12"/>
          <p:cNvCxnSpPr/>
          <p:nvPr/>
        </p:nvCxnSpPr>
        <p:spPr>
          <a:xfrm flipV="1">
            <a:off x="4733850" y="1204188"/>
            <a:ext cx="3331838" cy="1897879"/>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rot="10800000">
            <a:off x="4766838" y="3084672"/>
            <a:ext cx="2952471" cy="907279"/>
          </a:xfrm>
          <a:prstGeom prst="rect">
            <a:avLst/>
          </a:prstGeom>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Right Triangle 14"/>
          <p:cNvSpPr/>
          <p:nvPr/>
        </p:nvSpPr>
        <p:spPr>
          <a:xfrm flipH="1">
            <a:off x="4766833" y="1436007"/>
            <a:ext cx="2952475" cy="1666060"/>
          </a:xfrm>
          <a:prstGeom prst="rtTriangle">
            <a:avLst/>
          </a:prstGeom>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03320689"/>
              </p:ext>
            </p:extLst>
          </p:nvPr>
        </p:nvGraphicFramePr>
        <p:xfrm>
          <a:off x="6697020" y="5365143"/>
          <a:ext cx="2084255" cy="1134080"/>
        </p:xfrm>
        <a:graphic>
          <a:graphicData uri="http://schemas.openxmlformats.org/presentationml/2006/ole">
            <mc:AlternateContent xmlns:mc="http://schemas.openxmlformats.org/markup-compatibility/2006">
              <mc:Choice xmlns:v="urn:schemas-microsoft-com:vml" Requires="v">
                <p:oleObj spid="_x0000_s59406" name="Equation" r:id="rId3" imgW="863600" imgH="469900" progId="Equation.3">
                  <p:embed/>
                </p:oleObj>
              </mc:Choice>
              <mc:Fallback>
                <p:oleObj name="Equation" r:id="rId3" imgW="863600" imgH="469900" progId="Equation.3">
                  <p:embed/>
                  <p:pic>
                    <p:nvPicPr>
                      <p:cNvPr id="0" name=""/>
                      <p:cNvPicPr/>
                      <p:nvPr/>
                    </p:nvPicPr>
                    <p:blipFill>
                      <a:blip r:embed="rId4"/>
                      <a:stretch>
                        <a:fillRect/>
                      </a:stretch>
                    </p:blipFill>
                    <p:spPr>
                      <a:xfrm>
                        <a:off x="6697020" y="5365143"/>
                        <a:ext cx="2084255" cy="1134080"/>
                      </a:xfrm>
                      <a:prstGeom prst="rect">
                        <a:avLst/>
                      </a:prstGeom>
                    </p:spPr>
                  </p:pic>
                </p:oleObj>
              </mc:Fallback>
            </mc:AlternateContent>
          </a:graphicData>
        </a:graphic>
      </p:graphicFrame>
      <p:sp>
        <p:nvSpPr>
          <p:cNvPr id="7" name="TextBox 6"/>
          <p:cNvSpPr txBox="1"/>
          <p:nvPr/>
        </p:nvSpPr>
        <p:spPr>
          <a:xfrm>
            <a:off x="4485538" y="4888009"/>
            <a:ext cx="3951732" cy="646331"/>
          </a:xfrm>
          <a:prstGeom prst="rect">
            <a:avLst/>
          </a:prstGeom>
          <a:noFill/>
        </p:spPr>
        <p:txBody>
          <a:bodyPr wrap="square" rtlCol="0">
            <a:spAutoFit/>
          </a:bodyPr>
          <a:lstStyle/>
          <a:p>
            <a:r>
              <a:rPr lang="en-US" dirty="0" smtClean="0"/>
              <a:t>The displacement from time </a:t>
            </a:r>
            <a:r>
              <a:rPr lang="en-US" i="1" dirty="0" smtClean="0"/>
              <a:t>t</a:t>
            </a:r>
            <a:r>
              <a:rPr lang="en-US" dirty="0" smtClean="0"/>
              <a:t> = </a:t>
            </a:r>
            <a:r>
              <a:rPr lang="en-US" i="1" dirty="0" smtClean="0"/>
              <a:t>a</a:t>
            </a:r>
            <a:r>
              <a:rPr lang="en-US" dirty="0" smtClean="0"/>
              <a:t> to </a:t>
            </a:r>
            <a:r>
              <a:rPr lang="en-US" i="1" dirty="0" smtClean="0"/>
              <a:t>t</a:t>
            </a:r>
            <a:r>
              <a:rPr lang="en-US" dirty="0" smtClean="0"/>
              <a:t> = </a:t>
            </a:r>
            <a:r>
              <a:rPr lang="en-US" i="1" dirty="0" smtClean="0"/>
              <a:t>b</a:t>
            </a:r>
            <a:r>
              <a:rPr lang="en-US" dirty="0" smtClean="0"/>
              <a:t> is given by :</a:t>
            </a:r>
            <a:endParaRPr lang="en-US" dirty="0"/>
          </a:p>
        </p:txBody>
      </p:sp>
    </p:spTree>
    <p:extLst>
      <p:ext uri="{BB962C8B-B14F-4D97-AF65-F5344CB8AC3E}">
        <p14:creationId xmlns:p14="http://schemas.microsoft.com/office/powerpoint/2010/main" val="94598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722" y="382691"/>
            <a:ext cx="8506855" cy="5247799"/>
          </a:xfrm>
        </p:spPr>
        <p:txBody>
          <a:bodyPr/>
          <a:lstStyle/>
          <a:p>
            <a:pPr marL="0" indent="0">
              <a:buNone/>
            </a:pPr>
            <a:r>
              <a:rPr lang="en-US" dirty="0" smtClean="0"/>
              <a:t>Ex)  A particle is moving along the </a:t>
            </a:r>
            <a:r>
              <a:rPr lang="en-US" i="1" dirty="0" smtClean="0"/>
              <a:t>x</a:t>
            </a:r>
            <a:r>
              <a:rPr lang="en-US" dirty="0" smtClean="0"/>
              <a:t>-axis such that its velocity as a function of time is given by </a:t>
            </a:r>
          </a:p>
          <a:p>
            <a:pPr marL="0" indent="0">
              <a:buNone/>
            </a:pPr>
            <a:r>
              <a:rPr lang="en-US" i="1" dirty="0"/>
              <a:t>	</a:t>
            </a:r>
            <a:r>
              <a:rPr lang="en-US" i="1" dirty="0" smtClean="0"/>
              <a:t>		</a:t>
            </a:r>
            <a:r>
              <a:rPr lang="en-US" i="1" dirty="0" err="1" smtClean="0"/>
              <a:t>v</a:t>
            </a:r>
            <a:r>
              <a:rPr lang="en-US" i="1" baseline="-25000" dirty="0" err="1" smtClean="0"/>
              <a:t>x</a:t>
            </a:r>
            <a:r>
              <a:rPr lang="en-US" dirty="0" smtClean="0"/>
              <a:t>(</a:t>
            </a:r>
            <a:r>
              <a:rPr lang="en-US" i="1" dirty="0" smtClean="0"/>
              <a:t>t</a:t>
            </a:r>
            <a:r>
              <a:rPr lang="en-US" dirty="0" smtClean="0"/>
              <a:t>) = (40 </a:t>
            </a:r>
            <a:r>
              <a:rPr lang="mr-IN" dirty="0" smtClean="0"/>
              <a:t>–</a:t>
            </a:r>
            <a:r>
              <a:rPr lang="en-US" dirty="0" smtClean="0"/>
              <a:t> 5</a:t>
            </a:r>
            <a:r>
              <a:rPr lang="en-US" i="1" dirty="0" smtClean="0"/>
              <a:t>t</a:t>
            </a:r>
            <a:r>
              <a:rPr lang="en-US" baseline="30000" dirty="0" smtClean="0"/>
              <a:t>2</a:t>
            </a:r>
            <a:r>
              <a:rPr lang="en-US" dirty="0" smtClean="0"/>
              <a:t>)</a:t>
            </a:r>
            <a:r>
              <a:rPr lang="en-US" baseline="30000" dirty="0" smtClean="0"/>
              <a:t>m</a:t>
            </a:r>
            <a:r>
              <a:rPr lang="en-US" dirty="0" smtClean="0"/>
              <a:t>/</a:t>
            </a:r>
            <a:r>
              <a:rPr lang="en-US" baseline="-25000" dirty="0" smtClean="0"/>
              <a:t>s</a:t>
            </a:r>
            <a:r>
              <a:rPr lang="en-US" dirty="0" smtClean="0"/>
              <a:t>.</a:t>
            </a:r>
          </a:p>
          <a:p>
            <a:pPr marL="457200" indent="-457200">
              <a:buAutoNum type="alphaUcParenR"/>
            </a:pPr>
            <a:r>
              <a:rPr lang="en-US" dirty="0" smtClean="0"/>
              <a:t>Find the average acceleration for the interval from         	</a:t>
            </a:r>
            <a:r>
              <a:rPr lang="en-US" i="1" dirty="0" smtClean="0"/>
              <a:t>t</a:t>
            </a:r>
            <a:r>
              <a:rPr lang="en-US" dirty="0" smtClean="0"/>
              <a:t> = 0 s to </a:t>
            </a:r>
            <a:r>
              <a:rPr lang="en-US" i="1" dirty="0" smtClean="0"/>
              <a:t>t</a:t>
            </a:r>
            <a:r>
              <a:rPr lang="en-US" dirty="0" smtClean="0"/>
              <a:t> = 2 s.</a:t>
            </a:r>
          </a:p>
          <a:p>
            <a:pPr marL="457200" indent="-457200">
              <a:buAutoNum type="alphaUcParenR"/>
            </a:pPr>
            <a:endParaRPr lang="en-US" dirty="0"/>
          </a:p>
          <a:p>
            <a:pPr marL="457200" indent="-457200">
              <a:buAutoNum type="alphaUcParenR"/>
            </a:pPr>
            <a:endParaRPr lang="en-US" dirty="0" smtClean="0"/>
          </a:p>
          <a:p>
            <a:pPr marL="457200" indent="-457200">
              <a:buAutoNum type="alphaUcParenR"/>
            </a:pPr>
            <a:r>
              <a:rPr lang="en-US" dirty="0" smtClean="0"/>
              <a:t>Find the instantaneous acceleration when t = 2s.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57525074"/>
              </p:ext>
            </p:extLst>
          </p:nvPr>
        </p:nvGraphicFramePr>
        <p:xfrm>
          <a:off x="1496951" y="2747859"/>
          <a:ext cx="6137572" cy="1287794"/>
        </p:xfrm>
        <a:graphic>
          <a:graphicData uri="http://schemas.openxmlformats.org/presentationml/2006/ole">
            <mc:AlternateContent xmlns:mc="http://schemas.openxmlformats.org/markup-compatibility/2006">
              <mc:Choice xmlns:v="urn:schemas-microsoft-com:vml" Requires="v">
                <p:oleObj spid="_x0000_s61464" name="Equation" r:id="rId3" imgW="2844800" imgH="596900" progId="Equation.3">
                  <p:embed/>
                </p:oleObj>
              </mc:Choice>
              <mc:Fallback>
                <p:oleObj name="Equation" r:id="rId3" imgW="2844800" imgH="596900" progId="Equation.3">
                  <p:embed/>
                  <p:pic>
                    <p:nvPicPr>
                      <p:cNvPr id="0" name=""/>
                      <p:cNvPicPr/>
                      <p:nvPr/>
                    </p:nvPicPr>
                    <p:blipFill>
                      <a:blip r:embed="rId4"/>
                      <a:stretch>
                        <a:fillRect/>
                      </a:stretch>
                    </p:blipFill>
                    <p:spPr>
                      <a:xfrm>
                        <a:off x="1496951" y="2747859"/>
                        <a:ext cx="6137572" cy="128779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97384033"/>
              </p:ext>
            </p:extLst>
          </p:nvPr>
        </p:nvGraphicFramePr>
        <p:xfrm>
          <a:off x="2910345" y="4857356"/>
          <a:ext cx="3056631" cy="1349323"/>
        </p:xfrm>
        <a:graphic>
          <a:graphicData uri="http://schemas.openxmlformats.org/presentationml/2006/ole">
            <mc:AlternateContent xmlns:mc="http://schemas.openxmlformats.org/markup-compatibility/2006">
              <mc:Choice xmlns:v="urn:schemas-microsoft-com:vml" Requires="v">
                <p:oleObj spid="_x0000_s61465" name="Equation" r:id="rId5" imgW="1409700" imgH="622300" progId="Equation.3">
                  <p:embed/>
                </p:oleObj>
              </mc:Choice>
              <mc:Fallback>
                <p:oleObj name="Equation" r:id="rId5" imgW="1409700" imgH="622300" progId="Equation.3">
                  <p:embed/>
                  <p:pic>
                    <p:nvPicPr>
                      <p:cNvPr id="0" name=""/>
                      <p:cNvPicPr/>
                      <p:nvPr/>
                    </p:nvPicPr>
                    <p:blipFill>
                      <a:blip r:embed="rId6"/>
                      <a:stretch>
                        <a:fillRect/>
                      </a:stretch>
                    </p:blipFill>
                    <p:spPr>
                      <a:xfrm>
                        <a:off x="2910345" y="4857356"/>
                        <a:ext cx="3056631" cy="1349323"/>
                      </a:xfrm>
                      <a:prstGeom prst="rect">
                        <a:avLst/>
                      </a:prstGeom>
                    </p:spPr>
                  </p:pic>
                </p:oleObj>
              </mc:Fallback>
            </mc:AlternateContent>
          </a:graphicData>
        </a:graphic>
      </p:graphicFrame>
      <p:sp>
        <p:nvSpPr>
          <p:cNvPr id="6" name="TextBox 5"/>
          <p:cNvSpPr txBox="1"/>
          <p:nvPr/>
        </p:nvSpPr>
        <p:spPr>
          <a:xfrm>
            <a:off x="382722" y="6321084"/>
            <a:ext cx="8312266" cy="369332"/>
          </a:xfrm>
          <a:prstGeom prst="rect">
            <a:avLst/>
          </a:prstGeom>
          <a:noFill/>
        </p:spPr>
        <p:txBody>
          <a:bodyPr wrap="none" rtlCol="0">
            <a:spAutoFit/>
          </a:bodyPr>
          <a:lstStyle/>
          <a:p>
            <a:r>
              <a:rPr lang="en-US" dirty="0" smtClean="0"/>
              <a:t>Note: it wasn’t too much work to do the calculus by hand in this example</a:t>
            </a:r>
            <a:r>
              <a:rPr lang="mr-IN" dirty="0" smtClean="0"/>
              <a:t>…</a:t>
            </a:r>
            <a:endParaRPr lang="en-US" dirty="0"/>
          </a:p>
        </p:txBody>
      </p:sp>
    </p:spTree>
    <p:extLst>
      <p:ext uri="{BB962C8B-B14F-4D97-AF65-F5344CB8AC3E}">
        <p14:creationId xmlns:p14="http://schemas.microsoft.com/office/powerpoint/2010/main" val="2972557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38" y="1304629"/>
            <a:ext cx="8601249" cy="5288096"/>
          </a:xfrm>
        </p:spPr>
        <p:txBody>
          <a:bodyPr>
            <a:normAutofit fontScale="92500" lnSpcReduction="10000"/>
          </a:bodyPr>
          <a:lstStyle/>
          <a:p>
            <a:pPr marL="0" indent="0">
              <a:buNone/>
            </a:pPr>
            <a:r>
              <a:rPr lang="en-US" dirty="0" smtClean="0"/>
              <a:t>Ex) A particle moves along the </a:t>
            </a:r>
            <a:r>
              <a:rPr lang="en-US" i="1" dirty="0" smtClean="0"/>
              <a:t>x</a:t>
            </a:r>
            <a:r>
              <a:rPr lang="en-US" dirty="0" smtClean="0"/>
              <a:t>-axis such that</a:t>
            </a:r>
          </a:p>
          <a:p>
            <a:pPr marL="0" indent="0">
              <a:buNone/>
            </a:pPr>
            <a:endParaRPr lang="en-US" dirty="0" smtClean="0"/>
          </a:p>
          <a:p>
            <a:pPr marL="0" indent="0">
              <a:buNone/>
            </a:pPr>
            <a:endParaRPr lang="en-US" dirty="0"/>
          </a:p>
          <a:p>
            <a:pPr marL="0" indent="0">
              <a:buNone/>
            </a:pPr>
            <a:r>
              <a:rPr lang="en-US" dirty="0" smtClean="0"/>
              <a:t>At t = 0 s, the particle is at position </a:t>
            </a:r>
            <a:r>
              <a:rPr lang="en-US" i="1" dirty="0" smtClean="0"/>
              <a:t>x = </a:t>
            </a:r>
            <a:r>
              <a:rPr lang="en-US" dirty="0" smtClean="0"/>
              <a:t>1 m.</a:t>
            </a:r>
          </a:p>
          <a:p>
            <a:pPr marL="0" indent="0">
              <a:buNone/>
            </a:pPr>
            <a:r>
              <a:rPr lang="en-US" dirty="0" smtClean="0"/>
              <a:t>A)  Find the acceleration of the particle at </a:t>
            </a:r>
            <a:r>
              <a:rPr lang="en-US" i="1" dirty="0" smtClean="0"/>
              <a:t>t</a:t>
            </a:r>
            <a:r>
              <a:rPr lang="en-US" dirty="0" smtClean="0"/>
              <a:t> = 2 s.</a:t>
            </a:r>
          </a:p>
          <a:p>
            <a:pPr marL="0" indent="0">
              <a:buNone/>
            </a:pPr>
            <a:r>
              <a:rPr lang="en-US" dirty="0" smtClean="0"/>
              <a:t>B)  Is the particle speeding up at </a:t>
            </a:r>
            <a:r>
              <a:rPr lang="en-US" i="1" dirty="0" smtClean="0"/>
              <a:t>t</a:t>
            </a:r>
            <a:r>
              <a:rPr lang="en-US" dirty="0" smtClean="0"/>
              <a:t> = 2 s?  Explain.</a:t>
            </a:r>
          </a:p>
          <a:p>
            <a:pPr marL="0" indent="0">
              <a:buNone/>
            </a:pPr>
            <a:r>
              <a:rPr lang="en-US" dirty="0" smtClean="0"/>
              <a:t>C)  Find the time(s) </a:t>
            </a:r>
            <a:r>
              <a:rPr lang="en-US" i="1" dirty="0" smtClean="0"/>
              <a:t>t </a:t>
            </a:r>
            <a:r>
              <a:rPr lang="en-US" dirty="0" smtClean="0"/>
              <a:t>on the interval 0 s &lt; </a:t>
            </a:r>
            <a:r>
              <a:rPr lang="en-US" i="1" dirty="0" smtClean="0"/>
              <a:t>t</a:t>
            </a:r>
            <a:r>
              <a:rPr lang="en-US" dirty="0" smtClean="0"/>
              <a:t> &lt; 3 s when the 	particle changes direction.  Justify your answer.</a:t>
            </a:r>
          </a:p>
          <a:p>
            <a:pPr marL="0" indent="0">
              <a:buNone/>
            </a:pPr>
            <a:r>
              <a:rPr lang="en-US" dirty="0" smtClean="0"/>
              <a:t>D)  Find the total distance traveled from t = 0 to t = 3 s.</a:t>
            </a:r>
          </a:p>
          <a:p>
            <a:pPr marL="0" indent="0">
              <a:buNone/>
            </a:pPr>
            <a:r>
              <a:rPr lang="en-US" dirty="0" smtClean="0"/>
              <a:t>E)  Find the position of the particle at t = 3 s.</a:t>
            </a:r>
          </a:p>
          <a:p>
            <a:pPr marL="0" indent="0">
              <a:buNone/>
            </a:pPr>
            <a:endParaRPr lang="en-US" dirty="0"/>
          </a:p>
        </p:txBody>
      </p:sp>
      <p:sp>
        <p:nvSpPr>
          <p:cNvPr id="5" name="TextBox 4"/>
          <p:cNvSpPr txBox="1"/>
          <p:nvPr/>
        </p:nvSpPr>
        <p:spPr>
          <a:xfrm>
            <a:off x="236139" y="199346"/>
            <a:ext cx="8601249" cy="923330"/>
          </a:xfrm>
          <a:prstGeom prst="rect">
            <a:avLst/>
          </a:prstGeom>
          <a:noFill/>
        </p:spPr>
        <p:txBody>
          <a:bodyPr wrap="square" rtlCol="0">
            <a:spAutoFit/>
          </a:bodyPr>
          <a:lstStyle/>
          <a:p>
            <a:r>
              <a:rPr lang="mr-IN" dirty="0" smtClean="0"/>
              <a:t>…</a:t>
            </a:r>
            <a:r>
              <a:rPr lang="en-US" dirty="0" smtClean="0"/>
              <a:t> This will NOT always be the case.  Don’t hesitate to use your calculator. It is a power tool </a:t>
            </a:r>
            <a:r>
              <a:rPr lang="mr-IN" dirty="0" smtClean="0"/>
              <a:t>–</a:t>
            </a:r>
            <a:r>
              <a:rPr lang="en-US" dirty="0" smtClean="0"/>
              <a:t> it can give you a number in seconds that would take a long time to work out by hand!  Case in point</a:t>
            </a:r>
            <a:r>
              <a:rPr lang="mr-IN" dirty="0" smtClean="0"/>
              <a: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818436147"/>
              </p:ext>
            </p:extLst>
          </p:nvPr>
        </p:nvGraphicFramePr>
        <p:xfrm>
          <a:off x="2658256" y="1720164"/>
          <a:ext cx="3129113" cy="1184810"/>
        </p:xfrm>
        <a:graphic>
          <a:graphicData uri="http://schemas.openxmlformats.org/presentationml/2006/ole">
            <mc:AlternateContent xmlns:mc="http://schemas.openxmlformats.org/markup-compatibility/2006">
              <mc:Choice xmlns:v="urn:schemas-microsoft-com:vml" Requires="v">
                <p:oleObj spid="_x0000_s60432" name="Equation" r:id="rId3" imgW="1308100" imgH="495300" progId="Equation.3">
                  <p:embed/>
                </p:oleObj>
              </mc:Choice>
              <mc:Fallback>
                <p:oleObj name="Equation" r:id="rId3" imgW="1308100" imgH="495300" progId="Equation.3">
                  <p:embed/>
                  <p:pic>
                    <p:nvPicPr>
                      <p:cNvPr id="0" name=""/>
                      <p:cNvPicPr/>
                      <p:nvPr/>
                    </p:nvPicPr>
                    <p:blipFill>
                      <a:blip r:embed="rId4"/>
                      <a:stretch>
                        <a:fillRect/>
                      </a:stretch>
                    </p:blipFill>
                    <p:spPr>
                      <a:xfrm>
                        <a:off x="2658256" y="1720164"/>
                        <a:ext cx="3129113" cy="1184810"/>
                      </a:xfrm>
                      <a:prstGeom prst="rect">
                        <a:avLst/>
                      </a:prstGeom>
                    </p:spPr>
                  </p:pic>
                </p:oleObj>
              </mc:Fallback>
            </mc:AlternateContent>
          </a:graphicData>
        </a:graphic>
      </p:graphicFrame>
    </p:spTree>
    <p:extLst>
      <p:ext uri="{BB962C8B-B14F-4D97-AF65-F5344CB8AC3E}">
        <p14:creationId xmlns:p14="http://schemas.microsoft.com/office/powerpoint/2010/main" val="7745641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6138" y="330506"/>
            <a:ext cx="8479475" cy="2504888"/>
          </a:xfrm>
        </p:spPr>
        <p:txBody>
          <a:bodyPr>
            <a:normAutofit/>
          </a:bodyPr>
          <a:lstStyle/>
          <a:p>
            <a:pPr marL="0" indent="0">
              <a:buNone/>
            </a:pPr>
            <a:r>
              <a:rPr lang="en-US" dirty="0" smtClean="0"/>
              <a:t>Ex) A particle moves along the </a:t>
            </a:r>
            <a:r>
              <a:rPr lang="en-US" i="1" dirty="0" smtClean="0"/>
              <a:t>x</a:t>
            </a:r>
            <a:r>
              <a:rPr lang="en-US" dirty="0" smtClean="0"/>
              <a:t>-axis such that </a:t>
            </a:r>
          </a:p>
          <a:p>
            <a:pPr marL="0" indent="0">
              <a:buNone/>
            </a:pPr>
            <a:r>
              <a:rPr lang="en-US" i="1" dirty="0"/>
              <a:t>	</a:t>
            </a:r>
            <a:r>
              <a:rPr lang="en-US" i="1" dirty="0" smtClean="0"/>
              <a:t>v</a:t>
            </a:r>
            <a:r>
              <a:rPr lang="en-US" dirty="0" smtClean="0"/>
              <a:t>(</a:t>
            </a:r>
            <a:r>
              <a:rPr lang="en-US" i="1" dirty="0" smtClean="0"/>
              <a:t>t</a:t>
            </a:r>
            <a:r>
              <a:rPr lang="en-US" dirty="0" smtClean="0"/>
              <a:t>) = </a:t>
            </a:r>
            <a:r>
              <a:rPr lang="mr-IN" dirty="0" smtClean="0"/>
              <a:t>–</a:t>
            </a:r>
            <a:r>
              <a:rPr lang="en-US" dirty="0" smtClean="0"/>
              <a:t>(</a:t>
            </a:r>
            <a:r>
              <a:rPr lang="en-US" i="1" dirty="0" smtClean="0"/>
              <a:t>t</a:t>
            </a:r>
            <a:r>
              <a:rPr lang="en-US" dirty="0" smtClean="0"/>
              <a:t>+1)sin(</a:t>
            </a:r>
            <a:r>
              <a:rPr lang="en-US" i="1" dirty="0" smtClean="0"/>
              <a:t>t</a:t>
            </a:r>
            <a:r>
              <a:rPr lang="en-US" baseline="30000" dirty="0" smtClean="0"/>
              <a:t>2</a:t>
            </a:r>
            <a:r>
              <a:rPr lang="en-US" dirty="0" smtClean="0"/>
              <a:t>/2) </a:t>
            </a:r>
            <a:endParaRPr lang="en-US" dirty="0"/>
          </a:p>
          <a:p>
            <a:pPr marL="0" indent="0">
              <a:buNone/>
            </a:pPr>
            <a:r>
              <a:rPr lang="en-US" dirty="0" smtClean="0"/>
              <a:t>At t = 0 s, the particle is at position </a:t>
            </a:r>
            <a:r>
              <a:rPr lang="en-US" i="1" dirty="0" smtClean="0"/>
              <a:t>x = </a:t>
            </a:r>
            <a:r>
              <a:rPr lang="en-US" dirty="0" smtClean="0"/>
              <a:t>1 m.</a:t>
            </a:r>
          </a:p>
          <a:p>
            <a:pPr marL="457200" indent="-457200">
              <a:buAutoNum type="alphaUcParenR"/>
            </a:pPr>
            <a:r>
              <a:rPr lang="en-US" dirty="0" smtClean="0"/>
              <a:t>Find the acceleration of the particle at </a:t>
            </a:r>
            <a:r>
              <a:rPr lang="en-US" i="1" dirty="0" smtClean="0"/>
              <a:t>t</a:t>
            </a:r>
            <a:r>
              <a:rPr lang="en-US" dirty="0" smtClean="0"/>
              <a:t> = 2 s.</a:t>
            </a:r>
          </a:p>
          <a:p>
            <a:pPr marL="457200" indent="-457200">
              <a:buAutoNum type="alphaUcParenR"/>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36746788"/>
              </p:ext>
            </p:extLst>
          </p:nvPr>
        </p:nvGraphicFramePr>
        <p:xfrm>
          <a:off x="777875" y="2909073"/>
          <a:ext cx="3198813" cy="966788"/>
        </p:xfrm>
        <a:graphic>
          <a:graphicData uri="http://schemas.openxmlformats.org/presentationml/2006/ole">
            <mc:AlternateContent xmlns:mc="http://schemas.openxmlformats.org/markup-compatibility/2006">
              <mc:Choice xmlns:v="urn:schemas-microsoft-com:vml" Requires="v">
                <p:oleObj spid="_x0000_s63502" name="Equation" r:id="rId3" imgW="1384300" imgH="419100" progId="Equation.3">
                  <p:embed/>
                </p:oleObj>
              </mc:Choice>
              <mc:Fallback>
                <p:oleObj name="Equation" r:id="rId3" imgW="1384300" imgH="419100" progId="Equation.3">
                  <p:embed/>
                  <p:pic>
                    <p:nvPicPr>
                      <p:cNvPr id="0" name=""/>
                      <p:cNvPicPr/>
                      <p:nvPr/>
                    </p:nvPicPr>
                    <p:blipFill>
                      <a:blip r:embed="rId4"/>
                      <a:stretch>
                        <a:fillRect/>
                      </a:stretch>
                    </p:blipFill>
                    <p:spPr>
                      <a:xfrm>
                        <a:off x="777875" y="2909073"/>
                        <a:ext cx="3198813" cy="966788"/>
                      </a:xfrm>
                      <a:prstGeom prst="rect">
                        <a:avLst/>
                      </a:prstGeom>
                    </p:spPr>
                  </p:pic>
                </p:oleObj>
              </mc:Fallback>
            </mc:AlternateContent>
          </a:graphicData>
        </a:graphic>
      </p:graphicFrame>
      <p:sp>
        <p:nvSpPr>
          <p:cNvPr id="7" name="TextBox 6"/>
          <p:cNvSpPr txBox="1"/>
          <p:nvPr/>
        </p:nvSpPr>
        <p:spPr>
          <a:xfrm>
            <a:off x="236138" y="4059654"/>
            <a:ext cx="4540469" cy="1477328"/>
          </a:xfrm>
          <a:prstGeom prst="rect">
            <a:avLst/>
          </a:prstGeom>
          <a:noFill/>
        </p:spPr>
        <p:txBody>
          <a:bodyPr wrap="square" rtlCol="0">
            <a:spAutoFit/>
          </a:bodyPr>
          <a:lstStyle/>
          <a:p>
            <a:r>
              <a:rPr lang="en-US" dirty="0" smtClean="0"/>
              <a:t>How did I get this without showing any work?  I plugged the formula for v(t) into Y1 in my calculator.  Then I used the </a:t>
            </a:r>
            <a:r>
              <a:rPr lang="en-US" dirty="0" err="1" smtClean="0"/>
              <a:t>nDeriv</a:t>
            </a:r>
            <a:r>
              <a:rPr lang="en-US" dirty="0" smtClean="0"/>
              <a:t>( function under the “math” menu</a:t>
            </a:r>
            <a:endParaRPr lang="en-US" dirty="0"/>
          </a:p>
        </p:txBody>
      </p:sp>
      <p:pic>
        <p:nvPicPr>
          <p:cNvPr id="2" name="Picture 1" descr="TI-0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628" y="2933075"/>
            <a:ext cx="2982202" cy="2236652"/>
          </a:xfrm>
          <a:prstGeom prst="rect">
            <a:avLst/>
          </a:prstGeom>
        </p:spPr>
      </p:pic>
      <p:pic>
        <p:nvPicPr>
          <p:cNvPr id="3" name="Picture 2" descr="TI-1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1207" y="3985337"/>
            <a:ext cx="3158371" cy="2368779"/>
          </a:xfrm>
          <a:prstGeom prst="rect">
            <a:avLst/>
          </a:prstGeom>
        </p:spPr>
      </p:pic>
    </p:spTree>
    <p:extLst>
      <p:ext uri="{BB962C8B-B14F-4D97-AF65-F5344CB8AC3E}">
        <p14:creationId xmlns:p14="http://schemas.microsoft.com/office/powerpoint/2010/main" val="4176322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6138" y="330506"/>
            <a:ext cx="8427286" cy="2995344"/>
          </a:xfrm>
        </p:spPr>
        <p:txBody>
          <a:bodyPr>
            <a:normAutofit/>
          </a:bodyPr>
          <a:lstStyle/>
          <a:p>
            <a:pPr marL="0" indent="0">
              <a:buNone/>
            </a:pPr>
            <a:r>
              <a:rPr lang="en-US" dirty="0" smtClean="0"/>
              <a:t>Ex) A particle moves along the </a:t>
            </a:r>
            <a:r>
              <a:rPr lang="en-US" i="1" dirty="0" smtClean="0"/>
              <a:t>x</a:t>
            </a:r>
            <a:r>
              <a:rPr lang="en-US" dirty="0" smtClean="0"/>
              <a:t>-axis such that </a:t>
            </a:r>
          </a:p>
          <a:p>
            <a:pPr marL="0" indent="0">
              <a:buNone/>
            </a:pPr>
            <a:r>
              <a:rPr lang="en-US" i="1" dirty="0"/>
              <a:t>	</a:t>
            </a:r>
            <a:r>
              <a:rPr lang="en-US" i="1" dirty="0" smtClean="0"/>
              <a:t>v</a:t>
            </a:r>
            <a:r>
              <a:rPr lang="en-US" dirty="0" smtClean="0"/>
              <a:t>(</a:t>
            </a:r>
            <a:r>
              <a:rPr lang="en-US" i="1" dirty="0" smtClean="0"/>
              <a:t>t</a:t>
            </a:r>
            <a:r>
              <a:rPr lang="en-US" dirty="0" smtClean="0"/>
              <a:t>) = </a:t>
            </a:r>
            <a:r>
              <a:rPr lang="mr-IN" dirty="0" smtClean="0"/>
              <a:t>–</a:t>
            </a:r>
            <a:r>
              <a:rPr lang="en-US" dirty="0" smtClean="0"/>
              <a:t>(</a:t>
            </a:r>
            <a:r>
              <a:rPr lang="en-US" i="1" dirty="0" smtClean="0"/>
              <a:t>t</a:t>
            </a:r>
            <a:r>
              <a:rPr lang="en-US" dirty="0" smtClean="0"/>
              <a:t>+1)sin(</a:t>
            </a:r>
            <a:r>
              <a:rPr lang="en-US" i="1" dirty="0" smtClean="0"/>
              <a:t>t</a:t>
            </a:r>
            <a:r>
              <a:rPr lang="en-US" baseline="30000" dirty="0" smtClean="0"/>
              <a:t>2</a:t>
            </a:r>
            <a:r>
              <a:rPr lang="en-US" dirty="0" smtClean="0"/>
              <a:t>/2) </a:t>
            </a:r>
            <a:endParaRPr lang="en-US" dirty="0"/>
          </a:p>
          <a:p>
            <a:pPr marL="0" indent="0">
              <a:buNone/>
            </a:pPr>
            <a:r>
              <a:rPr lang="en-US" dirty="0" smtClean="0"/>
              <a:t>At t = 0 s, the particle is at position </a:t>
            </a:r>
            <a:r>
              <a:rPr lang="en-US" i="1" dirty="0" smtClean="0"/>
              <a:t>x = </a:t>
            </a:r>
            <a:r>
              <a:rPr lang="en-US" dirty="0" smtClean="0"/>
              <a:t>1 m.</a:t>
            </a:r>
          </a:p>
          <a:p>
            <a:pPr marL="0" indent="0">
              <a:buNone/>
            </a:pPr>
            <a:r>
              <a:rPr lang="en-US" dirty="0" smtClean="0"/>
              <a:t>B)  Is </a:t>
            </a:r>
            <a:r>
              <a:rPr lang="en-US" dirty="0"/>
              <a:t>the particle speeding up </a:t>
            </a:r>
            <a:r>
              <a:rPr lang="en-US" dirty="0" smtClean="0"/>
              <a:t>at </a:t>
            </a:r>
            <a:r>
              <a:rPr lang="en-US" i="1" dirty="0" smtClean="0"/>
              <a:t>t</a:t>
            </a:r>
            <a:r>
              <a:rPr lang="en-US" dirty="0" smtClean="0"/>
              <a:t> </a:t>
            </a:r>
            <a:r>
              <a:rPr lang="en-US" dirty="0"/>
              <a:t>= 2 s?  Explain.</a:t>
            </a:r>
          </a:p>
        </p:txBody>
      </p:sp>
      <p:sp>
        <p:nvSpPr>
          <p:cNvPr id="7" name="TextBox 6"/>
          <p:cNvSpPr txBox="1"/>
          <p:nvPr/>
        </p:nvSpPr>
        <p:spPr>
          <a:xfrm>
            <a:off x="236138" y="2864185"/>
            <a:ext cx="4194560" cy="1477328"/>
          </a:xfrm>
          <a:prstGeom prst="rect">
            <a:avLst/>
          </a:prstGeom>
          <a:noFill/>
        </p:spPr>
        <p:txBody>
          <a:bodyPr wrap="square" rtlCol="0">
            <a:spAutoFit/>
          </a:bodyPr>
          <a:lstStyle/>
          <a:p>
            <a:r>
              <a:rPr lang="en-US" dirty="0" smtClean="0"/>
              <a:t>We know from part (A) that the instantaneous acceleration at </a:t>
            </a:r>
            <a:r>
              <a:rPr lang="en-US" i="1" dirty="0" smtClean="0"/>
              <a:t>t</a:t>
            </a:r>
            <a:r>
              <a:rPr lang="en-US" dirty="0" smtClean="0"/>
              <a:t> = 2 s is 1.558 m/s</a:t>
            </a:r>
            <a:r>
              <a:rPr lang="en-US" baseline="30000" dirty="0" smtClean="0"/>
              <a:t>2</a:t>
            </a:r>
            <a:r>
              <a:rPr lang="en-US" dirty="0" smtClean="0"/>
              <a:t>.  The fact that this is positive tells us that the </a:t>
            </a:r>
            <a:r>
              <a:rPr lang="en-US" i="1" dirty="0" smtClean="0"/>
              <a:t>velocity </a:t>
            </a:r>
            <a:r>
              <a:rPr lang="en-US" dirty="0" smtClean="0"/>
              <a:t>is increasing.</a:t>
            </a:r>
            <a:endParaRPr lang="en-US" dirty="0"/>
          </a:p>
        </p:txBody>
      </p:sp>
      <p:sp>
        <p:nvSpPr>
          <p:cNvPr id="8" name="TextBox 7"/>
          <p:cNvSpPr txBox="1"/>
          <p:nvPr/>
        </p:nvSpPr>
        <p:spPr>
          <a:xfrm>
            <a:off x="236138" y="4515463"/>
            <a:ext cx="4194560" cy="1477328"/>
          </a:xfrm>
          <a:prstGeom prst="rect">
            <a:avLst/>
          </a:prstGeom>
          <a:noFill/>
        </p:spPr>
        <p:txBody>
          <a:bodyPr wrap="square" rtlCol="0">
            <a:spAutoFit/>
          </a:bodyPr>
          <a:lstStyle/>
          <a:p>
            <a:r>
              <a:rPr lang="en-US" dirty="0" smtClean="0"/>
              <a:t>But we want to known if the </a:t>
            </a:r>
            <a:r>
              <a:rPr lang="en-US" i="1" dirty="0" smtClean="0"/>
              <a:t>speed </a:t>
            </a:r>
            <a:r>
              <a:rPr lang="en-US" dirty="0" smtClean="0"/>
              <a:t>is increasing.  To determine this we need to know not only the sign of acceleration at this moment, but the sign of velocity too.</a:t>
            </a:r>
            <a:endParaRPr lang="en-US" dirty="0"/>
          </a:p>
        </p:txBody>
      </p:sp>
      <p:sp>
        <p:nvSpPr>
          <p:cNvPr id="9" name="TextBox 8"/>
          <p:cNvSpPr txBox="1"/>
          <p:nvPr/>
        </p:nvSpPr>
        <p:spPr>
          <a:xfrm>
            <a:off x="236138" y="6094948"/>
            <a:ext cx="3994190" cy="369332"/>
          </a:xfrm>
          <a:prstGeom prst="rect">
            <a:avLst/>
          </a:prstGeom>
          <a:noFill/>
        </p:spPr>
        <p:txBody>
          <a:bodyPr wrap="none" rtlCol="0">
            <a:spAutoFit/>
          </a:bodyPr>
          <a:lstStyle/>
          <a:p>
            <a:r>
              <a:rPr lang="en-US" dirty="0" smtClean="0"/>
              <a:t>Using my calculator: </a:t>
            </a:r>
            <a:r>
              <a:rPr lang="en-US" i="1" dirty="0" smtClean="0"/>
              <a:t>v</a:t>
            </a:r>
            <a:r>
              <a:rPr lang="en-US" dirty="0" smtClean="0"/>
              <a:t>(2) = </a:t>
            </a:r>
            <a:r>
              <a:rPr lang="mr-IN" dirty="0" smtClean="0"/>
              <a:t>–</a:t>
            </a:r>
            <a:r>
              <a:rPr lang="en-US" dirty="0" smtClean="0"/>
              <a:t>2.728 </a:t>
            </a:r>
            <a:endParaRPr lang="en-US" dirty="0"/>
          </a:p>
        </p:txBody>
      </p:sp>
      <p:sp>
        <p:nvSpPr>
          <p:cNvPr id="10" name="TextBox 9"/>
          <p:cNvSpPr txBox="1"/>
          <p:nvPr/>
        </p:nvSpPr>
        <p:spPr>
          <a:xfrm>
            <a:off x="4610057" y="2852789"/>
            <a:ext cx="3896800" cy="923330"/>
          </a:xfrm>
          <a:prstGeom prst="rect">
            <a:avLst/>
          </a:prstGeom>
          <a:noFill/>
        </p:spPr>
        <p:txBody>
          <a:bodyPr wrap="square" rtlCol="0">
            <a:spAutoFit/>
          </a:bodyPr>
          <a:lstStyle/>
          <a:p>
            <a:r>
              <a:rPr lang="en-US" dirty="0"/>
              <a:t>V</a:t>
            </a:r>
            <a:r>
              <a:rPr lang="en-US" dirty="0" smtClean="0"/>
              <a:t>elocity is </a:t>
            </a:r>
            <a:r>
              <a:rPr lang="en-US" i="1" dirty="0" smtClean="0"/>
              <a:t>negative</a:t>
            </a:r>
            <a:r>
              <a:rPr lang="en-US" dirty="0" smtClean="0"/>
              <a:t>. Therefore</a:t>
            </a:r>
            <a:r>
              <a:rPr lang="en-US" dirty="0" smtClean="0"/>
              <a:t>, </a:t>
            </a:r>
            <a:r>
              <a:rPr lang="en-US" dirty="0" smtClean="0"/>
              <a:t>as it increases, it becomes </a:t>
            </a:r>
            <a:r>
              <a:rPr lang="en-US" i="1" dirty="0" smtClean="0"/>
              <a:t>less</a:t>
            </a:r>
            <a:r>
              <a:rPr lang="en-US" dirty="0" smtClean="0"/>
              <a:t> negative as </a:t>
            </a:r>
            <a:r>
              <a:rPr lang="en-US" dirty="0" smtClean="0"/>
              <a:t>it </a:t>
            </a:r>
            <a:r>
              <a:rPr lang="en-US" dirty="0" smtClean="0"/>
              <a:t>gets closer to zero.</a:t>
            </a:r>
            <a:endParaRPr lang="en-US" dirty="0"/>
          </a:p>
        </p:txBody>
      </p:sp>
      <p:sp>
        <p:nvSpPr>
          <p:cNvPr id="11" name="TextBox 10"/>
          <p:cNvSpPr txBox="1"/>
          <p:nvPr/>
        </p:nvSpPr>
        <p:spPr>
          <a:xfrm>
            <a:off x="4610057" y="3931282"/>
            <a:ext cx="4053367" cy="923330"/>
          </a:xfrm>
          <a:prstGeom prst="rect">
            <a:avLst/>
          </a:prstGeom>
          <a:noFill/>
        </p:spPr>
        <p:txBody>
          <a:bodyPr wrap="square" rtlCol="0">
            <a:spAutoFit/>
          </a:bodyPr>
          <a:lstStyle/>
          <a:p>
            <a:r>
              <a:rPr lang="en-US" dirty="0" smtClean="0"/>
              <a:t>This means speed, which is the absolute value of velocity, is </a:t>
            </a:r>
            <a:r>
              <a:rPr lang="en-US" b="1" u="sng" dirty="0" smtClean="0"/>
              <a:t>decreasing</a:t>
            </a:r>
            <a:r>
              <a:rPr lang="en-US" dirty="0" smtClean="0"/>
              <a:t> at </a:t>
            </a:r>
            <a:r>
              <a:rPr lang="en-US" i="1" dirty="0" smtClean="0"/>
              <a:t>t</a:t>
            </a:r>
            <a:r>
              <a:rPr lang="en-US" dirty="0" smtClean="0"/>
              <a:t> = 2.</a:t>
            </a:r>
            <a:endParaRPr lang="en-US" dirty="0"/>
          </a:p>
        </p:txBody>
      </p:sp>
      <p:pic>
        <p:nvPicPr>
          <p:cNvPr id="2" name="Picture 1" descr="TI-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698" y="4962721"/>
            <a:ext cx="4505677" cy="3379258"/>
          </a:xfrm>
          <a:prstGeom prst="rect">
            <a:avLst/>
          </a:prstGeom>
        </p:spPr>
      </p:pic>
    </p:spTree>
    <p:extLst>
      <p:ext uri="{BB962C8B-B14F-4D97-AF65-F5344CB8AC3E}">
        <p14:creationId xmlns:p14="http://schemas.microsoft.com/office/powerpoint/2010/main" val="2768406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79505"/>
          </a:xfrm>
        </p:spPr>
        <p:txBody>
          <a:bodyPr/>
          <a:lstStyle/>
          <a:p>
            <a:r>
              <a:rPr lang="en-US" dirty="0" smtClean="0"/>
              <a:t>Example</a:t>
            </a:r>
            <a:endParaRPr lang="en-US" dirty="0"/>
          </a:p>
        </p:txBody>
      </p:sp>
      <p:sp>
        <p:nvSpPr>
          <p:cNvPr id="3" name="Content Placeholder 2"/>
          <p:cNvSpPr>
            <a:spLocks noGrp="1"/>
          </p:cNvSpPr>
          <p:nvPr>
            <p:ph idx="1"/>
          </p:nvPr>
        </p:nvSpPr>
        <p:spPr>
          <a:xfrm>
            <a:off x="779462" y="1287082"/>
            <a:ext cx="7581901" cy="1581464"/>
          </a:xfrm>
        </p:spPr>
        <p:txBody>
          <a:bodyPr>
            <a:normAutofit fontScale="92500" lnSpcReduction="10000"/>
          </a:bodyPr>
          <a:lstStyle/>
          <a:p>
            <a:r>
              <a:rPr lang="en-US" sz="2800" b="0" dirty="0" smtClean="0"/>
              <a:t>You hike 4.0 km east, then 3.0 km north.  What distance have you traveled, and what is your displacement, relative to where you started?</a:t>
            </a:r>
          </a:p>
          <a:p>
            <a:pPr marL="0" indent="0">
              <a:buNone/>
            </a:pPr>
            <a:endParaRPr lang="en-US" sz="2800" b="0" dirty="0"/>
          </a:p>
        </p:txBody>
      </p:sp>
      <p:sp>
        <p:nvSpPr>
          <p:cNvPr id="5" name="Content Placeholder 2"/>
          <p:cNvSpPr txBox="1">
            <a:spLocks/>
          </p:cNvSpPr>
          <p:nvPr/>
        </p:nvSpPr>
        <p:spPr>
          <a:xfrm>
            <a:off x="5227470" y="3086508"/>
            <a:ext cx="3916529" cy="3771492"/>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sz="2800" b="0" dirty="0" smtClean="0">
                <a:effectLst/>
              </a:rPr>
              <a:t>7.0 km is the </a:t>
            </a:r>
            <a:r>
              <a:rPr lang="en-US" sz="2800" b="0" u="sng" dirty="0" smtClean="0">
                <a:effectLst/>
              </a:rPr>
              <a:t>distance</a:t>
            </a:r>
            <a:r>
              <a:rPr lang="en-US" sz="2800" b="0" dirty="0" smtClean="0">
                <a:effectLst/>
              </a:rPr>
              <a:t> you have traveled .</a:t>
            </a:r>
          </a:p>
          <a:p>
            <a:r>
              <a:rPr lang="en-US" sz="2800" b="0" dirty="0" smtClean="0">
                <a:effectLst/>
              </a:rPr>
              <a:t>5.0 km, 37° north of east is your </a:t>
            </a:r>
            <a:r>
              <a:rPr lang="en-US" sz="2800" b="0" u="sng" dirty="0" smtClean="0">
                <a:effectLst/>
              </a:rPr>
              <a:t>displacement</a:t>
            </a:r>
            <a:r>
              <a:rPr lang="en-US" sz="2800" b="0" dirty="0" smtClean="0">
                <a:effectLst/>
              </a:rPr>
              <a:t> relative to where you started.</a:t>
            </a:r>
            <a:endParaRPr lang="en-US" sz="2800" b="0" dirty="0">
              <a:effectLst/>
            </a:endParaRPr>
          </a:p>
        </p:txBody>
      </p:sp>
      <p:cxnSp>
        <p:nvCxnSpPr>
          <p:cNvPr id="7" name="Straight Arrow Connector 6"/>
          <p:cNvCxnSpPr/>
          <p:nvPr/>
        </p:nvCxnSpPr>
        <p:spPr>
          <a:xfrm flipV="1">
            <a:off x="501401" y="5372676"/>
            <a:ext cx="357502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080212" y="3215147"/>
            <a:ext cx="0" cy="2157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05192" y="3215145"/>
            <a:ext cx="3575020" cy="215753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7" name="TextBox 16"/>
          <p:cNvSpPr txBox="1"/>
          <p:nvPr/>
        </p:nvSpPr>
        <p:spPr>
          <a:xfrm>
            <a:off x="1870463" y="5511573"/>
            <a:ext cx="844477" cy="369332"/>
          </a:xfrm>
          <a:prstGeom prst="rect">
            <a:avLst/>
          </a:prstGeom>
          <a:noFill/>
        </p:spPr>
        <p:txBody>
          <a:bodyPr wrap="none" rtlCol="0">
            <a:spAutoFit/>
          </a:bodyPr>
          <a:lstStyle/>
          <a:p>
            <a:r>
              <a:rPr lang="en-US" dirty="0" smtClean="0"/>
              <a:t>4.0 km</a:t>
            </a:r>
            <a:endParaRPr lang="en-US" dirty="0"/>
          </a:p>
        </p:txBody>
      </p:sp>
      <p:sp>
        <p:nvSpPr>
          <p:cNvPr id="20" name="TextBox 19"/>
          <p:cNvSpPr txBox="1"/>
          <p:nvPr/>
        </p:nvSpPr>
        <p:spPr>
          <a:xfrm>
            <a:off x="4097300" y="4058229"/>
            <a:ext cx="833544" cy="369332"/>
          </a:xfrm>
          <a:prstGeom prst="rect">
            <a:avLst/>
          </a:prstGeom>
          <a:noFill/>
        </p:spPr>
        <p:txBody>
          <a:bodyPr wrap="none" rtlCol="0">
            <a:spAutoFit/>
          </a:bodyPr>
          <a:lstStyle/>
          <a:p>
            <a:r>
              <a:rPr lang="en-US" dirty="0" smtClean="0"/>
              <a:t>3.0 km</a:t>
            </a:r>
            <a:endParaRPr lang="en-US" dirty="0"/>
          </a:p>
        </p:txBody>
      </p:sp>
      <p:sp>
        <p:nvSpPr>
          <p:cNvPr id="21" name="TextBox 20"/>
          <p:cNvSpPr txBox="1"/>
          <p:nvPr/>
        </p:nvSpPr>
        <p:spPr>
          <a:xfrm rot="19706339">
            <a:off x="229400" y="3915882"/>
            <a:ext cx="3273515" cy="369332"/>
          </a:xfrm>
          <a:prstGeom prst="rect">
            <a:avLst/>
          </a:prstGeom>
          <a:noFill/>
        </p:spPr>
        <p:txBody>
          <a:bodyPr wrap="none" rtlCol="0">
            <a:spAutoFit/>
          </a:bodyPr>
          <a:lstStyle/>
          <a:p>
            <a:r>
              <a:rPr lang="en-US" dirty="0" smtClean="0"/>
              <a:t>5.0 km = [(4.0 km)</a:t>
            </a:r>
            <a:r>
              <a:rPr lang="en-US" baseline="30000" dirty="0" smtClean="0"/>
              <a:t>2</a:t>
            </a:r>
            <a:r>
              <a:rPr lang="en-US" dirty="0" smtClean="0"/>
              <a:t>+(3.0 km)</a:t>
            </a:r>
            <a:r>
              <a:rPr lang="en-US" baseline="30000" dirty="0" smtClean="0"/>
              <a:t>2</a:t>
            </a:r>
            <a:r>
              <a:rPr lang="en-US" dirty="0" smtClean="0"/>
              <a:t>]</a:t>
            </a:r>
            <a:r>
              <a:rPr lang="en-US" baseline="30000" dirty="0" smtClean="0"/>
              <a:t>1/2</a:t>
            </a:r>
            <a:endParaRPr lang="en-US" baseline="30000" dirty="0"/>
          </a:p>
        </p:txBody>
      </p:sp>
      <p:sp>
        <p:nvSpPr>
          <p:cNvPr id="22" name="TextBox 21"/>
          <p:cNvSpPr txBox="1"/>
          <p:nvPr/>
        </p:nvSpPr>
        <p:spPr>
          <a:xfrm>
            <a:off x="918208" y="4969023"/>
            <a:ext cx="2451700" cy="369332"/>
          </a:xfrm>
          <a:prstGeom prst="rect">
            <a:avLst/>
          </a:prstGeom>
          <a:noFill/>
        </p:spPr>
        <p:txBody>
          <a:bodyPr wrap="none" rtlCol="0">
            <a:spAutoFit/>
          </a:bodyPr>
          <a:lstStyle/>
          <a:p>
            <a:r>
              <a:rPr lang="en-US" dirty="0" smtClean="0"/>
              <a:t>37° = </a:t>
            </a:r>
            <a:r>
              <a:rPr lang="en-US" dirty="0" err="1" smtClean="0"/>
              <a:t>arctan</a:t>
            </a:r>
            <a:r>
              <a:rPr lang="en-US" dirty="0" smtClean="0"/>
              <a:t> (</a:t>
            </a:r>
            <a:r>
              <a:rPr lang="en-US" baseline="30000" dirty="0" smtClean="0"/>
              <a:t>3.0 km</a:t>
            </a:r>
            <a:r>
              <a:rPr lang="en-US" dirty="0" smtClean="0"/>
              <a:t>/</a:t>
            </a:r>
            <a:r>
              <a:rPr lang="en-US" baseline="-25000" dirty="0" smtClean="0"/>
              <a:t>4.0 km</a:t>
            </a:r>
            <a:r>
              <a:rPr lang="en-US" dirty="0" smtClean="0"/>
              <a:t>)</a:t>
            </a:r>
            <a:endParaRPr lang="en-US" dirty="0"/>
          </a:p>
        </p:txBody>
      </p:sp>
    </p:spTree>
    <p:extLst>
      <p:ext uri="{BB962C8B-B14F-4D97-AF65-F5344CB8AC3E}">
        <p14:creationId xmlns:p14="http://schemas.microsoft.com/office/powerpoint/2010/main" val="784471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6138" y="330506"/>
            <a:ext cx="8427286" cy="2995344"/>
          </a:xfrm>
        </p:spPr>
        <p:txBody>
          <a:bodyPr>
            <a:normAutofit/>
          </a:bodyPr>
          <a:lstStyle/>
          <a:p>
            <a:pPr marL="0" indent="0">
              <a:buNone/>
            </a:pPr>
            <a:r>
              <a:rPr lang="en-US" dirty="0" smtClean="0"/>
              <a:t>Ex) A particle moves along the </a:t>
            </a:r>
            <a:r>
              <a:rPr lang="en-US" i="1" dirty="0" smtClean="0"/>
              <a:t>x</a:t>
            </a:r>
            <a:r>
              <a:rPr lang="en-US" dirty="0" smtClean="0"/>
              <a:t>-axis such that </a:t>
            </a:r>
          </a:p>
          <a:p>
            <a:pPr marL="0" indent="0">
              <a:buNone/>
            </a:pPr>
            <a:r>
              <a:rPr lang="en-US" i="1" dirty="0"/>
              <a:t>	</a:t>
            </a:r>
            <a:r>
              <a:rPr lang="en-US" i="1" dirty="0" smtClean="0"/>
              <a:t>v</a:t>
            </a:r>
            <a:r>
              <a:rPr lang="en-US" dirty="0" smtClean="0"/>
              <a:t>(</a:t>
            </a:r>
            <a:r>
              <a:rPr lang="en-US" i="1" dirty="0" smtClean="0"/>
              <a:t>t</a:t>
            </a:r>
            <a:r>
              <a:rPr lang="en-US" dirty="0" smtClean="0"/>
              <a:t>) = </a:t>
            </a:r>
            <a:r>
              <a:rPr lang="mr-IN" dirty="0" smtClean="0"/>
              <a:t>–</a:t>
            </a:r>
            <a:r>
              <a:rPr lang="en-US" dirty="0" smtClean="0"/>
              <a:t>(</a:t>
            </a:r>
            <a:r>
              <a:rPr lang="en-US" i="1" dirty="0" smtClean="0"/>
              <a:t>t</a:t>
            </a:r>
            <a:r>
              <a:rPr lang="en-US" dirty="0" smtClean="0"/>
              <a:t>+1)sin(</a:t>
            </a:r>
            <a:r>
              <a:rPr lang="en-US" i="1" dirty="0" smtClean="0"/>
              <a:t>t</a:t>
            </a:r>
            <a:r>
              <a:rPr lang="en-US" baseline="30000" dirty="0" smtClean="0"/>
              <a:t>2</a:t>
            </a:r>
            <a:r>
              <a:rPr lang="en-US" dirty="0" smtClean="0"/>
              <a:t>/2) </a:t>
            </a:r>
            <a:endParaRPr lang="en-US" dirty="0"/>
          </a:p>
          <a:p>
            <a:pPr marL="0" indent="0">
              <a:buNone/>
            </a:pPr>
            <a:r>
              <a:rPr lang="en-US" dirty="0" smtClean="0"/>
              <a:t>At t = 0 s, the particle is at position </a:t>
            </a:r>
            <a:r>
              <a:rPr lang="en-US" i="1" dirty="0" smtClean="0"/>
              <a:t>x = </a:t>
            </a:r>
            <a:r>
              <a:rPr lang="en-US" dirty="0" smtClean="0"/>
              <a:t>1 m.</a:t>
            </a:r>
          </a:p>
          <a:p>
            <a:pPr marL="0" indent="0">
              <a:buNone/>
            </a:pPr>
            <a:r>
              <a:rPr lang="en-US" dirty="0" smtClean="0"/>
              <a:t>C)  Find </a:t>
            </a:r>
            <a:r>
              <a:rPr lang="en-US" dirty="0"/>
              <a:t>the time(s) </a:t>
            </a:r>
            <a:r>
              <a:rPr lang="en-US" i="1" dirty="0"/>
              <a:t>t </a:t>
            </a:r>
            <a:r>
              <a:rPr lang="en-US" dirty="0"/>
              <a:t>on the interval 0 s &lt; </a:t>
            </a:r>
            <a:r>
              <a:rPr lang="en-US" i="1" dirty="0"/>
              <a:t>t</a:t>
            </a:r>
            <a:r>
              <a:rPr lang="en-US" dirty="0"/>
              <a:t> &lt; 3 s when the </a:t>
            </a:r>
            <a:r>
              <a:rPr lang="en-US" dirty="0" smtClean="0"/>
              <a:t>particle </a:t>
            </a:r>
            <a:r>
              <a:rPr lang="en-US" dirty="0"/>
              <a:t>changes direction.  Justify your answer.</a:t>
            </a:r>
          </a:p>
          <a:p>
            <a:pPr marL="0" indent="0">
              <a:buNone/>
            </a:pPr>
            <a:endParaRPr lang="en-US" dirty="0"/>
          </a:p>
        </p:txBody>
      </p:sp>
      <p:pic>
        <p:nvPicPr>
          <p:cNvPr id="2" name="Picture 1" descr="TI-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546" y="3517195"/>
            <a:ext cx="3347904" cy="2510928"/>
          </a:xfrm>
          <a:prstGeom prst="rect">
            <a:avLst/>
          </a:prstGeom>
        </p:spPr>
      </p:pic>
      <p:sp>
        <p:nvSpPr>
          <p:cNvPr id="3" name="TextBox 2"/>
          <p:cNvSpPr txBox="1"/>
          <p:nvPr/>
        </p:nvSpPr>
        <p:spPr>
          <a:xfrm>
            <a:off x="236138" y="3311850"/>
            <a:ext cx="4373917" cy="646331"/>
          </a:xfrm>
          <a:prstGeom prst="rect">
            <a:avLst/>
          </a:prstGeom>
          <a:noFill/>
        </p:spPr>
        <p:txBody>
          <a:bodyPr wrap="square" rtlCol="0">
            <a:spAutoFit/>
          </a:bodyPr>
          <a:lstStyle/>
          <a:p>
            <a:r>
              <a:rPr lang="en-US" dirty="0" smtClean="0"/>
              <a:t>When velocity changes direction its sign should change.  </a:t>
            </a:r>
            <a:endParaRPr lang="en-US" dirty="0"/>
          </a:p>
        </p:txBody>
      </p:sp>
      <p:sp>
        <p:nvSpPr>
          <p:cNvPr id="5" name="TextBox 4"/>
          <p:cNvSpPr txBox="1"/>
          <p:nvPr/>
        </p:nvSpPr>
        <p:spPr>
          <a:xfrm>
            <a:off x="214578" y="4098534"/>
            <a:ext cx="4373917" cy="2031325"/>
          </a:xfrm>
          <a:prstGeom prst="rect">
            <a:avLst/>
          </a:prstGeom>
          <a:noFill/>
        </p:spPr>
        <p:txBody>
          <a:bodyPr wrap="square" rtlCol="0">
            <a:spAutoFit/>
          </a:bodyPr>
          <a:lstStyle/>
          <a:p>
            <a:r>
              <a:rPr lang="en-US" dirty="0" smtClean="0"/>
              <a:t>When you graph v(t) from </a:t>
            </a:r>
            <a:r>
              <a:rPr lang="en-US" i="1" dirty="0" smtClean="0"/>
              <a:t>t</a:t>
            </a:r>
            <a:r>
              <a:rPr lang="en-US" dirty="0" smtClean="0"/>
              <a:t> = 0 to 3, the only point where v changes sign is at </a:t>
            </a:r>
            <a:r>
              <a:rPr lang="en-US" b="1" i="1" u="sng" dirty="0" smtClean="0"/>
              <a:t>t</a:t>
            </a:r>
            <a:r>
              <a:rPr lang="en-US" b="1" u="sng" dirty="0" smtClean="0"/>
              <a:t> = 2.507 s</a:t>
            </a:r>
            <a:r>
              <a:rPr lang="en-US" dirty="0" smtClean="0"/>
              <a:t>.  At this point the velocity changes from negative to positive.  Thus at this time the particle switches moving backwards to forwards.</a:t>
            </a:r>
            <a:endParaRPr lang="en-US" dirty="0"/>
          </a:p>
        </p:txBody>
      </p:sp>
    </p:spTree>
    <p:extLst>
      <p:ext uri="{BB962C8B-B14F-4D97-AF65-F5344CB8AC3E}">
        <p14:creationId xmlns:p14="http://schemas.microsoft.com/office/powerpoint/2010/main" val="3274085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6138" y="330506"/>
            <a:ext cx="8427286" cy="2522283"/>
          </a:xfrm>
        </p:spPr>
        <p:txBody>
          <a:bodyPr>
            <a:normAutofit/>
          </a:bodyPr>
          <a:lstStyle/>
          <a:p>
            <a:pPr marL="0" indent="0">
              <a:buNone/>
            </a:pPr>
            <a:r>
              <a:rPr lang="en-US" dirty="0" smtClean="0"/>
              <a:t>Ex) A particle moves along the </a:t>
            </a:r>
            <a:r>
              <a:rPr lang="en-US" i="1" dirty="0" smtClean="0"/>
              <a:t>x</a:t>
            </a:r>
            <a:r>
              <a:rPr lang="en-US" dirty="0" smtClean="0"/>
              <a:t>-axis such that </a:t>
            </a:r>
          </a:p>
          <a:p>
            <a:pPr marL="0" indent="0">
              <a:buNone/>
            </a:pPr>
            <a:r>
              <a:rPr lang="en-US" i="1" dirty="0"/>
              <a:t>	</a:t>
            </a:r>
            <a:r>
              <a:rPr lang="en-US" i="1" dirty="0" smtClean="0"/>
              <a:t>v</a:t>
            </a:r>
            <a:r>
              <a:rPr lang="en-US" dirty="0" smtClean="0"/>
              <a:t>(</a:t>
            </a:r>
            <a:r>
              <a:rPr lang="en-US" i="1" dirty="0" smtClean="0"/>
              <a:t>t</a:t>
            </a:r>
            <a:r>
              <a:rPr lang="en-US" dirty="0" smtClean="0"/>
              <a:t>) = </a:t>
            </a:r>
            <a:r>
              <a:rPr lang="mr-IN" dirty="0" smtClean="0"/>
              <a:t>–</a:t>
            </a:r>
            <a:r>
              <a:rPr lang="en-US" dirty="0" smtClean="0"/>
              <a:t>(</a:t>
            </a:r>
            <a:r>
              <a:rPr lang="en-US" i="1" dirty="0" smtClean="0"/>
              <a:t>t</a:t>
            </a:r>
            <a:r>
              <a:rPr lang="en-US" dirty="0" smtClean="0"/>
              <a:t>+1)sin(</a:t>
            </a:r>
            <a:r>
              <a:rPr lang="en-US" i="1" dirty="0" smtClean="0"/>
              <a:t>t</a:t>
            </a:r>
            <a:r>
              <a:rPr lang="en-US" baseline="30000" dirty="0" smtClean="0"/>
              <a:t>2</a:t>
            </a:r>
            <a:r>
              <a:rPr lang="en-US" dirty="0" smtClean="0"/>
              <a:t>/2) </a:t>
            </a:r>
            <a:endParaRPr lang="en-US" dirty="0"/>
          </a:p>
          <a:p>
            <a:pPr marL="0" indent="0">
              <a:buNone/>
            </a:pPr>
            <a:r>
              <a:rPr lang="en-US" dirty="0" smtClean="0"/>
              <a:t>At t = 0 s, the particle is at position </a:t>
            </a:r>
            <a:r>
              <a:rPr lang="en-US" i="1" dirty="0" smtClean="0"/>
              <a:t>x = </a:t>
            </a:r>
            <a:r>
              <a:rPr lang="en-US" dirty="0" smtClean="0"/>
              <a:t>1 m.</a:t>
            </a:r>
          </a:p>
          <a:p>
            <a:pPr marL="0" indent="0">
              <a:buNone/>
            </a:pPr>
            <a:r>
              <a:rPr lang="en-US" dirty="0" smtClean="0"/>
              <a:t>D</a:t>
            </a:r>
            <a:r>
              <a:rPr lang="en-US" dirty="0"/>
              <a:t>) Find the total distance traveled from t = 0 to t = 3 s.</a:t>
            </a:r>
            <a:endParaRPr lang="en-US" dirty="0"/>
          </a:p>
          <a:p>
            <a:pPr marL="0" indent="0">
              <a:buNone/>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62679026"/>
              </p:ext>
            </p:extLst>
          </p:nvPr>
        </p:nvGraphicFramePr>
        <p:xfrm>
          <a:off x="503289" y="2926483"/>
          <a:ext cx="3132566" cy="1034866"/>
        </p:xfrm>
        <a:graphic>
          <a:graphicData uri="http://schemas.openxmlformats.org/presentationml/2006/ole">
            <mc:AlternateContent xmlns:mc="http://schemas.openxmlformats.org/markup-compatibility/2006">
              <mc:Choice xmlns:v="urn:schemas-microsoft-com:vml" Requires="v">
                <p:oleObj spid="_x0000_s64521" name="Equation" r:id="rId3" imgW="1422400" imgH="469900" progId="Equation.3">
                  <p:embed/>
                </p:oleObj>
              </mc:Choice>
              <mc:Fallback>
                <p:oleObj name="Equation" r:id="rId3" imgW="1422400" imgH="469900" progId="Equation.3">
                  <p:embed/>
                  <p:pic>
                    <p:nvPicPr>
                      <p:cNvPr id="0" name=""/>
                      <p:cNvPicPr/>
                      <p:nvPr/>
                    </p:nvPicPr>
                    <p:blipFill>
                      <a:blip r:embed="rId4"/>
                      <a:stretch>
                        <a:fillRect/>
                      </a:stretch>
                    </p:blipFill>
                    <p:spPr>
                      <a:xfrm>
                        <a:off x="503289" y="2926483"/>
                        <a:ext cx="3132566" cy="1034866"/>
                      </a:xfrm>
                      <a:prstGeom prst="rect">
                        <a:avLst/>
                      </a:prstGeom>
                    </p:spPr>
                  </p:pic>
                </p:oleObj>
              </mc:Fallback>
            </mc:AlternateContent>
          </a:graphicData>
        </a:graphic>
      </p:graphicFrame>
      <p:sp>
        <p:nvSpPr>
          <p:cNvPr id="7" name="TextBox 6"/>
          <p:cNvSpPr txBox="1"/>
          <p:nvPr/>
        </p:nvSpPr>
        <p:spPr>
          <a:xfrm>
            <a:off x="294537" y="4048324"/>
            <a:ext cx="3793630" cy="2308324"/>
          </a:xfrm>
          <a:prstGeom prst="rect">
            <a:avLst/>
          </a:prstGeom>
          <a:noFill/>
        </p:spPr>
        <p:txBody>
          <a:bodyPr wrap="square" rtlCol="0">
            <a:spAutoFit/>
          </a:bodyPr>
          <a:lstStyle/>
          <a:p>
            <a:r>
              <a:rPr lang="en-US" dirty="0" smtClean="0"/>
              <a:t>Note: Since distance cannot be negative, we must integrate </a:t>
            </a:r>
            <a:r>
              <a:rPr lang="en-US" i="1" dirty="0" smtClean="0"/>
              <a:t>the absolute value</a:t>
            </a:r>
            <a:r>
              <a:rPr lang="en-US" dirty="0" smtClean="0"/>
              <a:t> of the velocity function.</a:t>
            </a:r>
          </a:p>
          <a:p>
            <a:endParaRPr lang="en-US" dirty="0"/>
          </a:p>
          <a:p>
            <a:r>
              <a:rPr lang="en-US" dirty="0" smtClean="0"/>
              <a:t>Put another way: to get distance, we need to integrate the </a:t>
            </a:r>
            <a:r>
              <a:rPr lang="en-US" i="1" dirty="0" smtClean="0"/>
              <a:t>speed</a:t>
            </a:r>
            <a:r>
              <a:rPr lang="en-US" dirty="0" smtClean="0"/>
              <a:t> function.</a:t>
            </a:r>
            <a:endParaRPr lang="en-US" dirty="0"/>
          </a:p>
        </p:txBody>
      </p:sp>
      <p:pic>
        <p:nvPicPr>
          <p:cNvPr id="8" name="Picture 7" descr="TI-1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4801" y="2731024"/>
            <a:ext cx="3875553" cy="2906665"/>
          </a:xfrm>
          <a:prstGeom prst="rect">
            <a:avLst/>
          </a:prstGeom>
        </p:spPr>
      </p:pic>
      <p:pic>
        <p:nvPicPr>
          <p:cNvPr id="9" name="Picture 8" descr="TI-1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9613" y="3986125"/>
            <a:ext cx="3620427" cy="2715320"/>
          </a:xfrm>
          <a:prstGeom prst="rect">
            <a:avLst/>
          </a:prstGeom>
        </p:spPr>
      </p:pic>
    </p:spTree>
    <p:extLst>
      <p:ext uri="{BB962C8B-B14F-4D97-AF65-F5344CB8AC3E}">
        <p14:creationId xmlns:p14="http://schemas.microsoft.com/office/powerpoint/2010/main" val="759578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6138" y="330506"/>
            <a:ext cx="8427286" cy="2522283"/>
          </a:xfrm>
        </p:spPr>
        <p:txBody>
          <a:bodyPr>
            <a:normAutofit/>
          </a:bodyPr>
          <a:lstStyle/>
          <a:p>
            <a:pPr marL="0" indent="0">
              <a:buNone/>
            </a:pPr>
            <a:r>
              <a:rPr lang="en-US" dirty="0" smtClean="0"/>
              <a:t>Ex) A particle moves along the </a:t>
            </a:r>
            <a:r>
              <a:rPr lang="en-US" i="1" dirty="0" smtClean="0"/>
              <a:t>x</a:t>
            </a:r>
            <a:r>
              <a:rPr lang="en-US" dirty="0" smtClean="0"/>
              <a:t>-axis such that </a:t>
            </a:r>
          </a:p>
          <a:p>
            <a:pPr marL="0" indent="0">
              <a:buNone/>
            </a:pPr>
            <a:r>
              <a:rPr lang="en-US" i="1" dirty="0"/>
              <a:t>	</a:t>
            </a:r>
            <a:r>
              <a:rPr lang="en-US" i="1" dirty="0" smtClean="0"/>
              <a:t>v</a:t>
            </a:r>
            <a:r>
              <a:rPr lang="en-US" dirty="0" smtClean="0"/>
              <a:t>(</a:t>
            </a:r>
            <a:r>
              <a:rPr lang="en-US" i="1" dirty="0" smtClean="0"/>
              <a:t>t</a:t>
            </a:r>
            <a:r>
              <a:rPr lang="en-US" dirty="0" smtClean="0"/>
              <a:t>) = </a:t>
            </a:r>
            <a:r>
              <a:rPr lang="mr-IN" dirty="0" smtClean="0"/>
              <a:t>–</a:t>
            </a:r>
            <a:r>
              <a:rPr lang="en-US" dirty="0" smtClean="0"/>
              <a:t>(</a:t>
            </a:r>
            <a:r>
              <a:rPr lang="en-US" i="1" dirty="0" smtClean="0"/>
              <a:t>t</a:t>
            </a:r>
            <a:r>
              <a:rPr lang="en-US" dirty="0" smtClean="0"/>
              <a:t>+1)sin(</a:t>
            </a:r>
            <a:r>
              <a:rPr lang="en-US" i="1" dirty="0" smtClean="0"/>
              <a:t>t</a:t>
            </a:r>
            <a:r>
              <a:rPr lang="en-US" baseline="30000" dirty="0" smtClean="0"/>
              <a:t>2</a:t>
            </a:r>
            <a:r>
              <a:rPr lang="en-US" dirty="0" smtClean="0"/>
              <a:t>/2) </a:t>
            </a:r>
            <a:endParaRPr lang="en-US" dirty="0"/>
          </a:p>
          <a:p>
            <a:pPr marL="0" indent="0">
              <a:buNone/>
            </a:pPr>
            <a:r>
              <a:rPr lang="en-US" dirty="0" smtClean="0"/>
              <a:t>At t = 0 s, the particle is at position </a:t>
            </a:r>
            <a:r>
              <a:rPr lang="en-US" i="1" dirty="0" smtClean="0"/>
              <a:t>x = </a:t>
            </a:r>
            <a:r>
              <a:rPr lang="en-US" dirty="0" smtClean="0"/>
              <a:t>1 m.</a:t>
            </a:r>
          </a:p>
          <a:p>
            <a:pPr marL="0" indent="0">
              <a:buNone/>
            </a:pPr>
            <a:r>
              <a:rPr lang="en-US" dirty="0"/>
              <a:t>E</a:t>
            </a:r>
            <a:r>
              <a:rPr lang="en-US" dirty="0" smtClean="0"/>
              <a:t>) </a:t>
            </a:r>
            <a:r>
              <a:rPr lang="en-US" dirty="0"/>
              <a:t>Find the position of the particle at t = 3 </a:t>
            </a:r>
            <a:r>
              <a:rPr lang="en-US" dirty="0" smtClean="0"/>
              <a:t>s.</a:t>
            </a:r>
            <a:endParaRPr lang="en-US" dirty="0"/>
          </a:p>
          <a:p>
            <a:pPr marL="0" indent="0">
              <a:buNone/>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885599903"/>
              </p:ext>
            </p:extLst>
          </p:nvPr>
        </p:nvGraphicFramePr>
        <p:xfrm>
          <a:off x="755461" y="2713629"/>
          <a:ext cx="6907213" cy="1035050"/>
        </p:xfrm>
        <a:graphic>
          <a:graphicData uri="http://schemas.openxmlformats.org/presentationml/2006/ole">
            <mc:AlternateContent xmlns:mc="http://schemas.openxmlformats.org/markup-compatibility/2006">
              <mc:Choice xmlns:v="urn:schemas-microsoft-com:vml" Requires="v">
                <p:oleObj spid="_x0000_s65546" name="Equation" r:id="rId3" imgW="3136900" imgH="469900" progId="Equation.3">
                  <p:embed/>
                </p:oleObj>
              </mc:Choice>
              <mc:Fallback>
                <p:oleObj name="Equation" r:id="rId3" imgW="3136900" imgH="469900" progId="Equation.3">
                  <p:embed/>
                  <p:pic>
                    <p:nvPicPr>
                      <p:cNvPr id="0" name=""/>
                      <p:cNvPicPr/>
                      <p:nvPr/>
                    </p:nvPicPr>
                    <p:blipFill>
                      <a:blip r:embed="rId4"/>
                      <a:stretch>
                        <a:fillRect/>
                      </a:stretch>
                    </p:blipFill>
                    <p:spPr>
                      <a:xfrm>
                        <a:off x="755461" y="2713629"/>
                        <a:ext cx="6907213" cy="1035050"/>
                      </a:xfrm>
                      <a:prstGeom prst="rect">
                        <a:avLst/>
                      </a:prstGeom>
                    </p:spPr>
                  </p:pic>
                </p:oleObj>
              </mc:Fallback>
            </mc:AlternateContent>
          </a:graphicData>
        </a:graphic>
      </p:graphicFrame>
      <p:pic>
        <p:nvPicPr>
          <p:cNvPr id="2" name="Picture 1" descr="TI-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5737" y="3644307"/>
            <a:ext cx="4053722" cy="3040291"/>
          </a:xfrm>
          <a:prstGeom prst="rect">
            <a:avLst/>
          </a:prstGeom>
        </p:spPr>
      </p:pic>
    </p:spTree>
    <p:extLst>
      <p:ext uri="{BB962C8B-B14F-4D97-AF65-F5344CB8AC3E}">
        <p14:creationId xmlns:p14="http://schemas.microsoft.com/office/powerpoint/2010/main" val="3643372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5" y="107577"/>
            <a:ext cx="8461549" cy="816170"/>
          </a:xfrm>
        </p:spPr>
        <p:txBody>
          <a:bodyPr/>
          <a:lstStyle/>
          <a:p>
            <a:r>
              <a:rPr lang="en-US" sz="4000" dirty="0" smtClean="0"/>
              <a:t>The Equations of Kinematics</a:t>
            </a:r>
            <a:endParaRPr lang="en-US" sz="4000" dirty="0"/>
          </a:p>
        </p:txBody>
      </p:sp>
      <p:sp>
        <p:nvSpPr>
          <p:cNvPr id="3" name="Content Placeholder 2"/>
          <p:cNvSpPr>
            <a:spLocks noGrp="1"/>
          </p:cNvSpPr>
          <p:nvPr>
            <p:ph idx="1"/>
          </p:nvPr>
        </p:nvSpPr>
        <p:spPr>
          <a:xfrm>
            <a:off x="409652" y="1336135"/>
            <a:ext cx="8601700" cy="4948647"/>
          </a:xfrm>
        </p:spPr>
        <p:txBody>
          <a:bodyPr>
            <a:normAutofit fontScale="92500"/>
          </a:bodyPr>
          <a:lstStyle/>
          <a:p>
            <a:r>
              <a:rPr lang="en-US" dirty="0" smtClean="0"/>
              <a:t>Solving kinematics problems requires a set of equations relating position, velocity, acceleration, and time.</a:t>
            </a:r>
          </a:p>
          <a:p>
            <a:r>
              <a:rPr lang="en-US" dirty="0" smtClean="0"/>
              <a:t>We already have two of the equations we need; both are definitions:</a:t>
            </a:r>
          </a:p>
          <a:p>
            <a:pPr marL="0" indent="0">
              <a:buNone/>
            </a:pPr>
            <a:r>
              <a:rPr lang="en-US" i="1" dirty="0" smtClean="0"/>
              <a:t>		</a:t>
            </a:r>
            <a:r>
              <a:rPr lang="en-US" i="1" dirty="0" err="1" smtClean="0"/>
              <a:t>v</a:t>
            </a:r>
            <a:r>
              <a:rPr lang="en-US" i="1" baseline="-25000" dirty="0" err="1" smtClean="0"/>
              <a:t>avg</a:t>
            </a:r>
            <a:r>
              <a:rPr lang="en-US" dirty="0" smtClean="0"/>
              <a:t> = </a:t>
            </a:r>
            <a:r>
              <a:rPr lang="en-US" i="1" baseline="30000" dirty="0" err="1" smtClean="0"/>
              <a:t>Δx</a:t>
            </a:r>
            <a:r>
              <a:rPr lang="en-US" dirty="0" smtClean="0"/>
              <a:t>/</a:t>
            </a:r>
            <a:r>
              <a:rPr lang="en-US" i="1" baseline="-25000" dirty="0" err="1" smtClean="0"/>
              <a:t>Δt</a:t>
            </a:r>
            <a:r>
              <a:rPr lang="en-US" i="1" baseline="-25000" dirty="0" smtClean="0"/>
              <a:t>		</a:t>
            </a:r>
            <a:r>
              <a:rPr lang="en-US" i="1" dirty="0" smtClean="0"/>
              <a:t>a</a:t>
            </a:r>
            <a:r>
              <a:rPr lang="en-US" dirty="0" smtClean="0"/>
              <a:t> </a:t>
            </a:r>
            <a:r>
              <a:rPr lang="en-US" dirty="0"/>
              <a:t>= </a:t>
            </a:r>
            <a:r>
              <a:rPr lang="en-US" i="1" baseline="30000" dirty="0" err="1" smtClean="0"/>
              <a:t>Δv</a:t>
            </a:r>
            <a:r>
              <a:rPr lang="en-US" dirty="0" smtClean="0"/>
              <a:t>/</a:t>
            </a:r>
            <a:r>
              <a:rPr lang="en-US" i="1" baseline="-25000" dirty="0" err="1" smtClean="0"/>
              <a:t>Δt</a:t>
            </a:r>
            <a:endParaRPr lang="en-US" i="1" baseline="-25000" dirty="0" smtClean="0"/>
          </a:p>
          <a:p>
            <a:r>
              <a:rPr lang="en-US" dirty="0" smtClean="0"/>
              <a:t>Let’s start with the definition of average velocity: </a:t>
            </a:r>
            <a:r>
              <a:rPr lang="en-US" i="1" dirty="0" err="1"/>
              <a:t>v</a:t>
            </a:r>
            <a:r>
              <a:rPr lang="en-US" i="1" baseline="-25000" dirty="0" err="1"/>
              <a:t>avg</a:t>
            </a:r>
            <a:r>
              <a:rPr lang="en-US" dirty="0"/>
              <a:t> = </a:t>
            </a:r>
            <a:r>
              <a:rPr lang="en-US" i="1" baseline="30000" dirty="0" err="1" smtClean="0"/>
              <a:t>Δx</a:t>
            </a:r>
            <a:r>
              <a:rPr lang="en-US" dirty="0" smtClean="0"/>
              <a:t>/</a:t>
            </a:r>
            <a:r>
              <a:rPr lang="en-US" i="1" baseline="-25000" dirty="0" err="1" smtClean="0"/>
              <a:t>Δt</a:t>
            </a:r>
            <a:endParaRPr lang="en-US" dirty="0"/>
          </a:p>
          <a:p>
            <a:r>
              <a:rPr lang="en-US" dirty="0" smtClean="0"/>
              <a:t>You can rewrite </a:t>
            </a:r>
            <a:r>
              <a:rPr lang="en-US" i="1" dirty="0" err="1" smtClean="0"/>
              <a:t>Δx</a:t>
            </a:r>
            <a:r>
              <a:rPr lang="en-US" dirty="0" smtClean="0"/>
              <a:t>:  </a:t>
            </a:r>
            <a:r>
              <a:rPr lang="en-US" i="1" dirty="0" err="1" smtClean="0"/>
              <a:t>Δx</a:t>
            </a:r>
            <a:r>
              <a:rPr lang="en-US" i="1" dirty="0" smtClean="0"/>
              <a:t> </a:t>
            </a:r>
            <a:r>
              <a:rPr lang="en-US" i="1" dirty="0" smtClean="0"/>
              <a:t>= </a:t>
            </a:r>
            <a:r>
              <a:rPr lang="en-US" i="1" dirty="0" err="1" smtClean="0"/>
              <a:t>x</a:t>
            </a:r>
            <a:r>
              <a:rPr lang="en-US" i="1" baseline="-25000" dirty="0" err="1" smtClean="0"/>
              <a:t>f</a:t>
            </a:r>
            <a:r>
              <a:rPr lang="en-US" i="1" dirty="0" smtClean="0"/>
              <a:t> </a:t>
            </a:r>
            <a:r>
              <a:rPr lang="en-US" i="1" dirty="0" smtClean="0"/>
              <a:t>- </a:t>
            </a:r>
            <a:r>
              <a:rPr lang="en-US" i="1" dirty="0" smtClean="0"/>
              <a:t>x</a:t>
            </a:r>
            <a:r>
              <a:rPr lang="en-US" i="1" baseline="-25000" dirty="0" smtClean="0"/>
              <a:t>i</a:t>
            </a:r>
            <a:r>
              <a:rPr lang="en-US" dirty="0" smtClean="0"/>
              <a:t> </a:t>
            </a:r>
            <a:endParaRPr lang="en-US" dirty="0" smtClean="0"/>
          </a:p>
          <a:p>
            <a:pPr marL="0" indent="0">
              <a:buNone/>
            </a:pPr>
            <a:r>
              <a:rPr lang="en-US" dirty="0" smtClean="0"/>
              <a:t>	where </a:t>
            </a:r>
            <a:r>
              <a:rPr lang="en-US" i="1" dirty="0" err="1" smtClean="0"/>
              <a:t>x</a:t>
            </a:r>
            <a:r>
              <a:rPr lang="en-US" i="1" baseline="-25000" dirty="0" err="1" smtClean="0"/>
              <a:t>f</a:t>
            </a:r>
            <a:r>
              <a:rPr lang="en-US" dirty="0" smtClean="0"/>
              <a:t> </a:t>
            </a:r>
            <a:r>
              <a:rPr lang="en-US" dirty="0" smtClean="0"/>
              <a:t>= final position and </a:t>
            </a:r>
            <a:r>
              <a:rPr lang="en-US" i="1" dirty="0" smtClean="0"/>
              <a:t>x</a:t>
            </a:r>
            <a:r>
              <a:rPr lang="en-US" i="1" baseline="-25000" dirty="0" smtClean="0"/>
              <a:t>i</a:t>
            </a:r>
            <a:r>
              <a:rPr lang="en-US" dirty="0" smtClean="0"/>
              <a:t> </a:t>
            </a:r>
            <a:r>
              <a:rPr lang="en-US" dirty="0" smtClean="0"/>
              <a:t>= initial position</a:t>
            </a:r>
          </a:p>
          <a:p>
            <a:r>
              <a:rPr lang="en-US" dirty="0" smtClean="0"/>
              <a:t>Similarly, you can rewrite </a:t>
            </a:r>
            <a:r>
              <a:rPr lang="en-US" i="1" dirty="0" err="1" smtClean="0"/>
              <a:t>Δt</a:t>
            </a:r>
            <a:r>
              <a:rPr lang="en-US" dirty="0" smtClean="0"/>
              <a:t>:  </a:t>
            </a:r>
            <a:r>
              <a:rPr lang="en-US" i="1" dirty="0" err="1" smtClean="0"/>
              <a:t>Δt</a:t>
            </a:r>
            <a:r>
              <a:rPr lang="en-US" i="1" dirty="0" smtClean="0"/>
              <a:t> </a:t>
            </a:r>
            <a:r>
              <a:rPr lang="en-US" i="1" dirty="0"/>
              <a:t>= </a:t>
            </a:r>
            <a:r>
              <a:rPr lang="en-US" i="1" dirty="0" smtClean="0"/>
              <a:t>t </a:t>
            </a:r>
            <a:r>
              <a:rPr lang="en-US" i="1" dirty="0"/>
              <a:t>- </a:t>
            </a:r>
            <a:r>
              <a:rPr lang="en-US" i="1" dirty="0" err="1" smtClean="0"/>
              <a:t>t</a:t>
            </a:r>
            <a:r>
              <a:rPr lang="en-US" i="1" baseline="-25000" dirty="0" err="1" smtClean="0"/>
              <a:t>i</a:t>
            </a:r>
            <a:r>
              <a:rPr lang="en-US" dirty="0" smtClean="0"/>
              <a:t> </a:t>
            </a:r>
            <a:endParaRPr lang="en-US" dirty="0"/>
          </a:p>
          <a:p>
            <a:endParaRPr lang="en-US" dirty="0"/>
          </a:p>
        </p:txBody>
      </p:sp>
    </p:spTree>
    <p:extLst>
      <p:ext uri="{BB962C8B-B14F-4D97-AF65-F5344CB8AC3E}">
        <p14:creationId xmlns:p14="http://schemas.microsoft.com/office/powerpoint/2010/main" val="1951944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577342"/>
            <a:ext cx="3542032" cy="890661"/>
          </a:xfrm>
        </p:spPr>
        <p:txBody>
          <a:bodyPr/>
          <a:lstStyle/>
          <a:p>
            <a:r>
              <a:rPr lang="en-US" dirty="0" smtClean="0"/>
              <a:t>So now, </a:t>
            </a:r>
            <a:r>
              <a:rPr lang="en-US" i="1" dirty="0" err="1" smtClean="0"/>
              <a:t>v</a:t>
            </a:r>
            <a:r>
              <a:rPr lang="en-US" i="1" baseline="-25000" dirty="0" err="1" smtClean="0"/>
              <a:t>avg</a:t>
            </a:r>
            <a:r>
              <a:rPr lang="en-US" dirty="0" smtClean="0"/>
              <a:t> = </a:t>
            </a:r>
            <a:r>
              <a:rPr lang="en-US" i="1" dirty="0" smtClean="0"/>
              <a:t>x </a:t>
            </a:r>
            <a:r>
              <a:rPr lang="mr-IN" i="1" dirty="0" smtClean="0"/>
              <a:t>–</a:t>
            </a:r>
            <a:r>
              <a:rPr lang="en-US" i="1" dirty="0" smtClean="0"/>
              <a:t> </a:t>
            </a:r>
            <a:r>
              <a:rPr lang="en-US" i="1" dirty="0" smtClean="0"/>
              <a:t>x</a:t>
            </a:r>
            <a:r>
              <a:rPr lang="en-US" i="1" baseline="-25000" dirty="0" smtClean="0"/>
              <a:t>i</a:t>
            </a:r>
            <a:endParaRPr lang="en-US" i="1" baseline="-25000" dirty="0"/>
          </a:p>
        </p:txBody>
      </p:sp>
      <p:cxnSp>
        <p:nvCxnSpPr>
          <p:cNvPr id="5" name="Straight Connector 4"/>
          <p:cNvCxnSpPr/>
          <p:nvPr/>
        </p:nvCxnSpPr>
        <p:spPr>
          <a:xfrm>
            <a:off x="3243696" y="1054813"/>
            <a:ext cx="725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93093" y="1037418"/>
            <a:ext cx="1402009" cy="461665"/>
          </a:xfrm>
          <a:prstGeom prst="rect">
            <a:avLst/>
          </a:prstGeom>
          <a:noFill/>
        </p:spPr>
        <p:txBody>
          <a:bodyPr wrap="square" rtlCol="0">
            <a:spAutoFit/>
          </a:bodyPr>
          <a:lstStyle/>
          <a:p>
            <a:r>
              <a:rPr lang="en-US" sz="2400" b="1" i="1" dirty="0" smtClean="0"/>
              <a:t>t - </a:t>
            </a:r>
            <a:r>
              <a:rPr lang="en-US" sz="2400" b="1" i="1" dirty="0" err="1" smtClean="0"/>
              <a:t>t</a:t>
            </a:r>
            <a:r>
              <a:rPr lang="en-US" sz="2400" b="1" i="1" baseline="-25000" dirty="0" err="1" smtClean="0"/>
              <a:t>i</a:t>
            </a:r>
            <a:endParaRPr lang="en-US" sz="2400" b="1" i="1" baseline="-25000" dirty="0"/>
          </a:p>
        </p:txBody>
      </p:sp>
      <p:sp>
        <p:nvSpPr>
          <p:cNvPr id="9" name="Content Placeholder 2"/>
          <p:cNvSpPr txBox="1">
            <a:spLocks/>
          </p:cNvSpPr>
          <p:nvPr/>
        </p:nvSpPr>
        <p:spPr>
          <a:xfrm>
            <a:off x="779463" y="1468003"/>
            <a:ext cx="2255482" cy="72580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b="0" dirty="0" smtClean="0">
                <a:effectLst/>
              </a:rPr>
              <a:t>Let </a:t>
            </a:r>
            <a:r>
              <a:rPr lang="en-US" b="0" i="1" dirty="0" err="1" smtClean="0">
                <a:effectLst/>
              </a:rPr>
              <a:t>t</a:t>
            </a:r>
            <a:r>
              <a:rPr lang="en-US" b="0" i="1" baseline="-25000" dirty="0" err="1" smtClean="0">
                <a:effectLst/>
              </a:rPr>
              <a:t>i</a:t>
            </a:r>
            <a:r>
              <a:rPr lang="en-US" b="0" dirty="0" smtClean="0">
                <a:effectLst/>
              </a:rPr>
              <a:t> = 0</a:t>
            </a:r>
          </a:p>
          <a:p>
            <a:pPr marL="0" indent="0">
              <a:buNone/>
            </a:pPr>
            <a:endParaRPr lang="en-US" i="1" baseline="-25000" dirty="0"/>
          </a:p>
        </p:txBody>
      </p:sp>
      <p:sp>
        <p:nvSpPr>
          <p:cNvPr id="10" name="Content Placeholder 2"/>
          <p:cNvSpPr txBox="1">
            <a:spLocks/>
          </p:cNvSpPr>
          <p:nvPr/>
        </p:nvSpPr>
        <p:spPr>
          <a:xfrm>
            <a:off x="816405" y="2012354"/>
            <a:ext cx="3542032" cy="1204171"/>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b="0" dirty="0" smtClean="0">
                <a:effectLst/>
              </a:rPr>
              <a:t>So now, </a:t>
            </a:r>
            <a:r>
              <a:rPr lang="en-US" b="0" i="1" dirty="0" err="1" smtClean="0">
                <a:effectLst/>
              </a:rPr>
              <a:t>v</a:t>
            </a:r>
            <a:r>
              <a:rPr lang="en-US" b="0" i="1" baseline="-25000" dirty="0" err="1" smtClean="0">
                <a:effectLst/>
              </a:rPr>
              <a:t>avg</a:t>
            </a:r>
            <a:r>
              <a:rPr lang="en-US" b="0" dirty="0" smtClean="0">
                <a:effectLst/>
              </a:rPr>
              <a:t> = </a:t>
            </a:r>
            <a:r>
              <a:rPr lang="en-US" b="0" i="1" dirty="0" smtClean="0">
                <a:effectLst/>
              </a:rPr>
              <a:t>x </a:t>
            </a:r>
            <a:r>
              <a:rPr lang="mr-IN" b="0" i="1" dirty="0" smtClean="0">
                <a:effectLst/>
              </a:rPr>
              <a:t>–</a:t>
            </a:r>
            <a:r>
              <a:rPr lang="en-US" b="0" i="1" dirty="0" smtClean="0">
                <a:effectLst/>
              </a:rPr>
              <a:t> </a:t>
            </a:r>
            <a:r>
              <a:rPr lang="en-US" b="0" i="1" dirty="0" smtClean="0">
                <a:effectLst/>
              </a:rPr>
              <a:t>x</a:t>
            </a:r>
            <a:r>
              <a:rPr lang="en-US" b="0" i="1" baseline="-25000" dirty="0" smtClean="0">
                <a:effectLst/>
              </a:rPr>
              <a:t>i</a:t>
            </a:r>
            <a:endParaRPr lang="en-US" b="0" i="1" baseline="-25000" dirty="0">
              <a:effectLst/>
            </a:endParaRPr>
          </a:p>
        </p:txBody>
      </p:sp>
      <p:cxnSp>
        <p:nvCxnSpPr>
          <p:cNvPr id="11" name="Straight Connector 10"/>
          <p:cNvCxnSpPr/>
          <p:nvPr/>
        </p:nvCxnSpPr>
        <p:spPr>
          <a:xfrm>
            <a:off x="3349320" y="2488330"/>
            <a:ext cx="72574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49058" y="2405064"/>
            <a:ext cx="659769" cy="461665"/>
          </a:xfrm>
          <a:prstGeom prst="rect">
            <a:avLst/>
          </a:prstGeom>
          <a:noFill/>
        </p:spPr>
        <p:txBody>
          <a:bodyPr wrap="square" rtlCol="0">
            <a:spAutoFit/>
          </a:bodyPr>
          <a:lstStyle/>
          <a:p>
            <a:r>
              <a:rPr lang="en-US" sz="2400" b="1" i="1" dirty="0"/>
              <a:t>t</a:t>
            </a:r>
            <a:endParaRPr lang="en-US" sz="2400" b="1" i="1" baseline="-25000" dirty="0"/>
          </a:p>
        </p:txBody>
      </p:sp>
      <p:sp>
        <p:nvSpPr>
          <p:cNvPr id="13" name="Content Placeholder 2"/>
          <p:cNvSpPr txBox="1">
            <a:spLocks/>
          </p:cNvSpPr>
          <p:nvPr/>
        </p:nvSpPr>
        <p:spPr>
          <a:xfrm>
            <a:off x="816405" y="2936310"/>
            <a:ext cx="7581901" cy="725801"/>
          </a:xfrm>
          <a:prstGeom prst="rect">
            <a:avLst/>
          </a:prstGeom>
          <a:effectLst/>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b="0" dirty="0" smtClean="0">
                <a:effectLst/>
              </a:rPr>
              <a:t>Solve for </a:t>
            </a:r>
            <a:r>
              <a:rPr lang="en-US" b="0" i="1" dirty="0" smtClean="0">
                <a:effectLst/>
              </a:rPr>
              <a:t>x</a:t>
            </a:r>
            <a:r>
              <a:rPr lang="en-US" b="0" dirty="0" smtClean="0">
                <a:effectLst/>
              </a:rPr>
              <a:t>:   </a:t>
            </a:r>
            <a:r>
              <a:rPr lang="en-US" b="0" i="1" dirty="0" smtClean="0">
                <a:effectLst/>
              </a:rPr>
              <a:t>x</a:t>
            </a:r>
            <a:r>
              <a:rPr lang="en-US" b="0" dirty="0" smtClean="0">
                <a:effectLst/>
              </a:rPr>
              <a:t> </a:t>
            </a:r>
            <a:r>
              <a:rPr lang="en-US" b="0" dirty="0" smtClean="0">
                <a:effectLst/>
              </a:rPr>
              <a:t>= </a:t>
            </a:r>
            <a:r>
              <a:rPr lang="en-US" b="0" i="1" dirty="0" smtClean="0">
                <a:effectLst/>
              </a:rPr>
              <a:t>x</a:t>
            </a:r>
            <a:r>
              <a:rPr lang="en-US" b="0" i="1" baseline="-25000" dirty="0" smtClean="0">
                <a:effectLst/>
              </a:rPr>
              <a:t>i</a:t>
            </a:r>
            <a:r>
              <a:rPr lang="en-US" b="0" dirty="0" smtClean="0">
                <a:effectLst/>
              </a:rPr>
              <a:t> </a:t>
            </a:r>
            <a:r>
              <a:rPr lang="en-US" b="0" dirty="0" smtClean="0">
                <a:effectLst/>
              </a:rPr>
              <a:t>+ </a:t>
            </a:r>
            <a:r>
              <a:rPr lang="en-US" b="0" i="1" dirty="0" err="1" smtClean="0">
                <a:effectLst/>
              </a:rPr>
              <a:t>v</a:t>
            </a:r>
            <a:r>
              <a:rPr lang="en-US" b="0" i="1" baseline="-25000" dirty="0" err="1" smtClean="0">
                <a:effectLst/>
              </a:rPr>
              <a:t>avg</a:t>
            </a:r>
            <a:r>
              <a:rPr lang="en-US" b="0" i="1" dirty="0" err="1" smtClean="0">
                <a:effectLst/>
              </a:rPr>
              <a:t>t</a:t>
            </a:r>
            <a:r>
              <a:rPr lang="en-US" b="0" i="1" dirty="0" smtClean="0">
                <a:effectLst/>
              </a:rPr>
              <a:t>	</a:t>
            </a:r>
            <a:r>
              <a:rPr lang="mr-IN" b="0" dirty="0" smtClean="0">
                <a:effectLst/>
              </a:rPr>
              <a:t>…</a:t>
            </a:r>
            <a:r>
              <a:rPr lang="en-US" b="0" dirty="0" smtClean="0">
                <a:effectLst/>
              </a:rPr>
              <a:t>(1)</a:t>
            </a:r>
          </a:p>
          <a:p>
            <a:pPr marL="0" indent="0">
              <a:buNone/>
            </a:pPr>
            <a:endParaRPr lang="en-US" i="1" baseline="-25000" dirty="0"/>
          </a:p>
        </p:txBody>
      </p:sp>
      <p:sp>
        <p:nvSpPr>
          <p:cNvPr id="14" name="TextBox 13"/>
          <p:cNvSpPr txBox="1"/>
          <p:nvPr/>
        </p:nvSpPr>
        <p:spPr>
          <a:xfrm>
            <a:off x="4964769" y="3678494"/>
            <a:ext cx="184666" cy="369332"/>
          </a:xfrm>
          <a:prstGeom prst="rect">
            <a:avLst/>
          </a:prstGeom>
          <a:noFill/>
        </p:spPr>
        <p:txBody>
          <a:bodyPr wrap="none" rtlCol="0">
            <a:spAutoFit/>
          </a:bodyPr>
          <a:lstStyle/>
          <a:p>
            <a:endParaRPr lang="en-US" dirty="0"/>
          </a:p>
        </p:txBody>
      </p:sp>
      <p:sp>
        <p:nvSpPr>
          <p:cNvPr id="15" name="Content Placeholder 2"/>
          <p:cNvSpPr txBox="1">
            <a:spLocks/>
          </p:cNvSpPr>
          <p:nvPr/>
        </p:nvSpPr>
        <p:spPr>
          <a:xfrm>
            <a:off x="779463" y="3662110"/>
            <a:ext cx="7618843" cy="300206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b="0" dirty="0" smtClean="0">
                <a:effectLst/>
              </a:rPr>
              <a:t>If acceleration is constant, then the average velocity will be halfway between the initial and final velocities: </a:t>
            </a:r>
            <a:r>
              <a:rPr lang="en-US" b="0" i="1" dirty="0" err="1" smtClean="0">
                <a:effectLst/>
              </a:rPr>
              <a:t>v</a:t>
            </a:r>
            <a:r>
              <a:rPr lang="en-US" b="0" i="1" baseline="-25000" dirty="0" err="1" smtClean="0">
                <a:effectLst/>
              </a:rPr>
              <a:t>avg</a:t>
            </a:r>
            <a:r>
              <a:rPr lang="en-US" b="0" i="1" dirty="0" smtClean="0">
                <a:effectLst/>
              </a:rPr>
              <a:t> = </a:t>
            </a:r>
            <a:r>
              <a:rPr lang="en-US" b="0" dirty="0" smtClean="0">
                <a:effectLst/>
              </a:rPr>
              <a:t>½</a:t>
            </a:r>
            <a:r>
              <a:rPr lang="en-US" b="0" i="1" dirty="0" smtClean="0">
                <a:effectLst/>
              </a:rPr>
              <a:t> (v + v</a:t>
            </a:r>
            <a:r>
              <a:rPr lang="en-US" b="0" i="1" baseline="-25000" dirty="0" smtClean="0">
                <a:effectLst/>
              </a:rPr>
              <a:t>i</a:t>
            </a:r>
            <a:r>
              <a:rPr lang="en-US" b="0" dirty="0" smtClean="0">
                <a:effectLst/>
              </a:rPr>
              <a:t>).</a:t>
            </a:r>
          </a:p>
          <a:p>
            <a:r>
              <a:rPr lang="en-US" b="0" dirty="0" smtClean="0">
                <a:effectLst/>
              </a:rPr>
              <a:t>Let’s plug this expression for </a:t>
            </a:r>
            <a:r>
              <a:rPr lang="en-US" b="0" i="1" dirty="0" err="1" smtClean="0">
                <a:effectLst/>
              </a:rPr>
              <a:t>v</a:t>
            </a:r>
            <a:r>
              <a:rPr lang="en-US" b="0" i="1" baseline="-25000" dirty="0" err="1" smtClean="0">
                <a:effectLst/>
              </a:rPr>
              <a:t>avg</a:t>
            </a:r>
            <a:r>
              <a:rPr lang="en-US" b="0" dirty="0" smtClean="0">
                <a:effectLst/>
              </a:rPr>
              <a:t> into (1):</a:t>
            </a:r>
          </a:p>
          <a:p>
            <a:r>
              <a:rPr lang="en-US" b="0" i="1" dirty="0" smtClean="0">
                <a:effectLst/>
              </a:rPr>
              <a:t>x</a:t>
            </a:r>
            <a:r>
              <a:rPr lang="en-US" b="0" dirty="0" smtClean="0">
                <a:effectLst/>
              </a:rPr>
              <a:t> </a:t>
            </a:r>
            <a:r>
              <a:rPr lang="en-US" b="0" dirty="0">
                <a:effectLst/>
              </a:rPr>
              <a:t>= </a:t>
            </a:r>
            <a:r>
              <a:rPr lang="en-US" b="0" i="1" dirty="0" smtClean="0">
                <a:effectLst/>
              </a:rPr>
              <a:t>x</a:t>
            </a:r>
            <a:r>
              <a:rPr lang="en-US" b="0" i="1" baseline="-25000" dirty="0" smtClean="0">
                <a:effectLst/>
              </a:rPr>
              <a:t>i</a:t>
            </a:r>
            <a:r>
              <a:rPr lang="en-US" b="0" dirty="0" smtClean="0">
                <a:effectLst/>
              </a:rPr>
              <a:t> </a:t>
            </a:r>
            <a:r>
              <a:rPr lang="en-US" b="0" dirty="0">
                <a:effectLst/>
              </a:rPr>
              <a:t>+ ½</a:t>
            </a:r>
            <a:r>
              <a:rPr lang="en-US" b="0" i="1" dirty="0">
                <a:effectLst/>
              </a:rPr>
              <a:t> (v + v</a:t>
            </a:r>
            <a:r>
              <a:rPr lang="en-US" b="0" i="1" baseline="-25000" dirty="0">
                <a:effectLst/>
              </a:rPr>
              <a:t>i</a:t>
            </a:r>
            <a:r>
              <a:rPr lang="en-US" b="0" dirty="0">
                <a:effectLst/>
              </a:rPr>
              <a:t>)</a:t>
            </a:r>
            <a:r>
              <a:rPr lang="en-US" b="0" i="1" dirty="0" smtClean="0">
                <a:effectLst/>
              </a:rPr>
              <a:t>t</a:t>
            </a:r>
            <a:r>
              <a:rPr lang="en-US" b="0" i="1" dirty="0">
                <a:effectLst/>
              </a:rPr>
              <a:t>	</a:t>
            </a:r>
            <a:r>
              <a:rPr lang="mr-IN" b="0" dirty="0">
                <a:effectLst/>
              </a:rPr>
              <a:t>…</a:t>
            </a:r>
            <a:r>
              <a:rPr lang="en-US" b="0" dirty="0" smtClean="0">
                <a:effectLst/>
              </a:rPr>
              <a:t>(2)</a:t>
            </a:r>
            <a:endParaRPr lang="en-US" b="0" i="1" baseline="-25000" dirty="0">
              <a:effectLst/>
            </a:endParaRPr>
          </a:p>
        </p:txBody>
      </p:sp>
      <p:sp>
        <p:nvSpPr>
          <p:cNvPr id="16" name="Rectangle 15"/>
          <p:cNvSpPr/>
          <p:nvPr/>
        </p:nvSpPr>
        <p:spPr>
          <a:xfrm>
            <a:off x="1207311" y="5657953"/>
            <a:ext cx="2762132" cy="527856"/>
          </a:xfrm>
          <a:prstGeom prst="rect">
            <a:avLst/>
          </a:prstGeom>
          <a:noFill/>
          <a:ln>
            <a:solidFill>
              <a:schemeClr val="tx1"/>
            </a:solidFill>
          </a:ln>
          <a:effectLst>
            <a:outerShdw blurRad="76200" dist="12700" dir="8100000" sy="-23000" kx="8004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860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0" grpId="0"/>
      <p:bldP spid="12" grpId="0"/>
      <p:bldP spid="13" grpId="0"/>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368" y="478369"/>
            <a:ext cx="8280113" cy="3084657"/>
          </a:xfrm>
        </p:spPr>
        <p:txBody>
          <a:bodyPr/>
          <a:lstStyle/>
          <a:p>
            <a:r>
              <a:rPr lang="en-US" dirty="0" smtClean="0"/>
              <a:t>Recall </a:t>
            </a:r>
            <a:r>
              <a:rPr lang="en-US" i="1" dirty="0" smtClean="0"/>
              <a:t>a</a:t>
            </a:r>
            <a:r>
              <a:rPr lang="en-US" dirty="0" smtClean="0"/>
              <a:t> = </a:t>
            </a:r>
            <a:r>
              <a:rPr lang="en-US" i="1" baseline="30000" dirty="0" err="1" smtClean="0"/>
              <a:t>Δv</a:t>
            </a:r>
            <a:r>
              <a:rPr lang="en-US" dirty="0" smtClean="0"/>
              <a:t>/</a:t>
            </a:r>
            <a:r>
              <a:rPr lang="en-US" i="1" baseline="-25000" dirty="0" err="1" smtClean="0"/>
              <a:t>Δt</a:t>
            </a:r>
            <a:endParaRPr lang="en-US" i="1" baseline="-25000" dirty="0" smtClean="0"/>
          </a:p>
          <a:p>
            <a:r>
              <a:rPr lang="en-US" dirty="0" smtClean="0"/>
              <a:t>Replace: </a:t>
            </a:r>
            <a:r>
              <a:rPr lang="en-US" i="1" dirty="0" err="1" smtClean="0"/>
              <a:t>Δv</a:t>
            </a:r>
            <a:r>
              <a:rPr lang="en-US" i="1" dirty="0" smtClean="0"/>
              <a:t> = v </a:t>
            </a:r>
            <a:r>
              <a:rPr lang="mr-IN" i="1" dirty="0" smtClean="0"/>
              <a:t>–</a:t>
            </a:r>
            <a:r>
              <a:rPr lang="en-US" i="1" dirty="0" smtClean="0"/>
              <a:t> v</a:t>
            </a:r>
            <a:r>
              <a:rPr lang="en-US" i="1" baseline="-25000" dirty="0" smtClean="0"/>
              <a:t>i</a:t>
            </a:r>
          </a:p>
          <a:p>
            <a:r>
              <a:rPr lang="en-US" dirty="0" smtClean="0"/>
              <a:t>Replace: </a:t>
            </a:r>
            <a:r>
              <a:rPr lang="en-US" i="1" dirty="0" err="1" smtClean="0"/>
              <a:t>Δt</a:t>
            </a:r>
            <a:r>
              <a:rPr lang="en-US" i="1" dirty="0" smtClean="0"/>
              <a:t> </a:t>
            </a:r>
            <a:r>
              <a:rPr lang="en-US" dirty="0" smtClean="0"/>
              <a:t>=</a:t>
            </a:r>
            <a:r>
              <a:rPr lang="en-US" i="1" dirty="0" smtClean="0"/>
              <a:t> t </a:t>
            </a:r>
            <a:r>
              <a:rPr lang="mr-IN" i="1" dirty="0" smtClean="0"/>
              <a:t>–</a:t>
            </a:r>
            <a:r>
              <a:rPr lang="en-US" i="1" dirty="0" smtClean="0"/>
              <a:t> </a:t>
            </a:r>
            <a:r>
              <a:rPr lang="en-US" i="1" dirty="0" err="1" smtClean="0"/>
              <a:t>t</a:t>
            </a:r>
            <a:r>
              <a:rPr lang="en-US" i="1" baseline="-25000" dirty="0" err="1" smtClean="0"/>
              <a:t>i</a:t>
            </a:r>
            <a:r>
              <a:rPr lang="en-US" i="1" dirty="0" smtClean="0"/>
              <a:t> = t </a:t>
            </a:r>
            <a:r>
              <a:rPr lang="en-US" dirty="0" smtClean="0"/>
              <a:t>(if </a:t>
            </a:r>
            <a:r>
              <a:rPr lang="en-US" i="1" dirty="0" err="1" smtClean="0"/>
              <a:t>t</a:t>
            </a:r>
            <a:r>
              <a:rPr lang="en-US" i="1" baseline="-25000" dirty="0" err="1" smtClean="0"/>
              <a:t>i</a:t>
            </a:r>
            <a:r>
              <a:rPr lang="en-US" dirty="0" smtClean="0"/>
              <a:t> = 0)</a:t>
            </a:r>
          </a:p>
          <a:p>
            <a:r>
              <a:rPr lang="en-US" dirty="0" smtClean="0"/>
              <a:t>So now a = </a:t>
            </a:r>
            <a:r>
              <a:rPr lang="en-US" i="1" baseline="30000" dirty="0" smtClean="0"/>
              <a:t>v </a:t>
            </a:r>
            <a:r>
              <a:rPr lang="mr-IN" i="1" baseline="30000" dirty="0" smtClean="0"/>
              <a:t>–</a:t>
            </a:r>
            <a:r>
              <a:rPr lang="en-US" i="1" baseline="30000" dirty="0" smtClean="0"/>
              <a:t> vi</a:t>
            </a:r>
            <a:r>
              <a:rPr lang="en-US" dirty="0" smtClean="0"/>
              <a:t>/</a:t>
            </a:r>
            <a:r>
              <a:rPr lang="en-US" baseline="-25000" dirty="0" smtClean="0"/>
              <a:t>t</a:t>
            </a:r>
            <a:endParaRPr lang="en-US" dirty="0" smtClean="0"/>
          </a:p>
          <a:p>
            <a:r>
              <a:rPr lang="en-US" dirty="0" smtClean="0"/>
              <a:t>Solve for final velocity:   </a:t>
            </a:r>
            <a:r>
              <a:rPr lang="en-US" i="1" dirty="0" smtClean="0"/>
              <a:t>v</a:t>
            </a:r>
            <a:r>
              <a:rPr lang="en-US" dirty="0" smtClean="0"/>
              <a:t> = </a:t>
            </a:r>
            <a:r>
              <a:rPr lang="en-US" i="1" dirty="0" smtClean="0"/>
              <a:t>v</a:t>
            </a:r>
            <a:r>
              <a:rPr lang="en-US" i="1" baseline="-25000" dirty="0" smtClean="0"/>
              <a:t>i</a:t>
            </a:r>
            <a:r>
              <a:rPr lang="en-US" dirty="0" smtClean="0"/>
              <a:t> + </a:t>
            </a:r>
            <a:r>
              <a:rPr lang="en-US" i="1" dirty="0" smtClean="0"/>
              <a:t>at    </a:t>
            </a:r>
            <a:r>
              <a:rPr lang="mr-IN" dirty="0" smtClean="0"/>
              <a:t>…</a:t>
            </a:r>
            <a:r>
              <a:rPr lang="en-US" dirty="0" smtClean="0"/>
              <a:t>(3)</a:t>
            </a:r>
            <a:endParaRPr lang="en-US" baseline="-25000" dirty="0"/>
          </a:p>
        </p:txBody>
      </p:sp>
      <p:sp>
        <p:nvSpPr>
          <p:cNvPr id="4" name="Rectangle 3"/>
          <p:cNvSpPr/>
          <p:nvPr/>
        </p:nvSpPr>
        <p:spPr>
          <a:xfrm>
            <a:off x="4222791" y="2952691"/>
            <a:ext cx="1744185" cy="527856"/>
          </a:xfrm>
          <a:prstGeom prst="rect">
            <a:avLst/>
          </a:prstGeom>
          <a:noFill/>
          <a:ln>
            <a:solidFill>
              <a:schemeClr val="tx1"/>
            </a:solidFill>
          </a:ln>
          <a:effectLst>
            <a:outerShdw blurRad="76200" dist="12700" dir="8100000" sy="-23000" kx="8004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379368" y="3530032"/>
            <a:ext cx="8280113" cy="308465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b="0" dirty="0" smtClean="0">
                <a:effectLst/>
              </a:rPr>
              <a:t>Recall equation (2): </a:t>
            </a:r>
            <a:r>
              <a:rPr lang="en-US" b="0" i="1" dirty="0" smtClean="0">
                <a:effectLst/>
              </a:rPr>
              <a:t>x</a:t>
            </a:r>
            <a:r>
              <a:rPr lang="en-US" b="0" dirty="0" smtClean="0">
                <a:effectLst/>
              </a:rPr>
              <a:t> </a:t>
            </a:r>
            <a:r>
              <a:rPr lang="en-US" b="0" dirty="0">
                <a:effectLst/>
              </a:rPr>
              <a:t>= </a:t>
            </a:r>
            <a:r>
              <a:rPr lang="en-US" b="0" i="1" dirty="0" smtClean="0">
                <a:effectLst/>
              </a:rPr>
              <a:t>x</a:t>
            </a:r>
            <a:r>
              <a:rPr lang="en-US" b="0" i="1" baseline="-25000" dirty="0" smtClean="0">
                <a:effectLst/>
              </a:rPr>
              <a:t>i</a:t>
            </a:r>
            <a:r>
              <a:rPr lang="en-US" b="0" dirty="0" smtClean="0">
                <a:effectLst/>
              </a:rPr>
              <a:t> </a:t>
            </a:r>
            <a:r>
              <a:rPr lang="en-US" b="0" dirty="0">
                <a:effectLst/>
              </a:rPr>
              <a:t>+ ½</a:t>
            </a:r>
            <a:r>
              <a:rPr lang="en-US" b="0" i="1" dirty="0">
                <a:effectLst/>
              </a:rPr>
              <a:t> (v + v</a:t>
            </a:r>
            <a:r>
              <a:rPr lang="en-US" b="0" i="1" baseline="-25000" dirty="0">
                <a:effectLst/>
              </a:rPr>
              <a:t>i</a:t>
            </a:r>
            <a:r>
              <a:rPr lang="en-US" b="0" dirty="0">
                <a:effectLst/>
              </a:rPr>
              <a:t>)</a:t>
            </a:r>
            <a:r>
              <a:rPr lang="en-US" b="0" i="1" dirty="0">
                <a:effectLst/>
              </a:rPr>
              <a:t>t</a:t>
            </a:r>
            <a:endParaRPr lang="en-US" b="0" dirty="0" smtClean="0">
              <a:effectLst/>
            </a:endParaRPr>
          </a:p>
          <a:p>
            <a:r>
              <a:rPr lang="en-US" b="0" dirty="0">
                <a:effectLst/>
              </a:rPr>
              <a:t>L</a:t>
            </a:r>
            <a:r>
              <a:rPr lang="en-US" b="0" dirty="0" smtClean="0">
                <a:effectLst/>
              </a:rPr>
              <a:t>et’s plug equation (3) into (2):</a:t>
            </a:r>
            <a:endParaRPr lang="en-US" b="0" i="1" baseline="-25000" dirty="0" smtClean="0">
              <a:effectLst/>
            </a:endParaRPr>
          </a:p>
          <a:p>
            <a:r>
              <a:rPr lang="en-US" b="0" i="1" dirty="0" smtClean="0">
                <a:effectLst/>
              </a:rPr>
              <a:t>x</a:t>
            </a:r>
            <a:r>
              <a:rPr lang="en-US" b="0" dirty="0" smtClean="0">
                <a:effectLst/>
              </a:rPr>
              <a:t> </a:t>
            </a:r>
            <a:r>
              <a:rPr lang="en-US" b="0" dirty="0">
                <a:effectLst/>
              </a:rPr>
              <a:t>= </a:t>
            </a:r>
            <a:r>
              <a:rPr lang="en-US" b="0" i="1" dirty="0" smtClean="0">
                <a:effectLst/>
              </a:rPr>
              <a:t>x</a:t>
            </a:r>
            <a:r>
              <a:rPr lang="en-US" b="0" i="1" baseline="-25000" dirty="0" smtClean="0">
                <a:effectLst/>
              </a:rPr>
              <a:t>i</a:t>
            </a:r>
            <a:r>
              <a:rPr lang="en-US" b="0" dirty="0" smtClean="0">
                <a:effectLst/>
              </a:rPr>
              <a:t> </a:t>
            </a:r>
            <a:r>
              <a:rPr lang="en-US" b="0" dirty="0">
                <a:effectLst/>
              </a:rPr>
              <a:t>+ ½</a:t>
            </a:r>
            <a:r>
              <a:rPr lang="en-US" b="0" i="1" dirty="0">
                <a:effectLst/>
              </a:rPr>
              <a:t> (</a:t>
            </a:r>
            <a:r>
              <a:rPr lang="en-US" b="0" i="1" dirty="0" smtClean="0">
                <a:solidFill>
                  <a:srgbClr val="FF0000"/>
                </a:solidFill>
                <a:effectLst/>
              </a:rPr>
              <a:t>v</a:t>
            </a:r>
            <a:r>
              <a:rPr lang="en-US" b="0" i="1" baseline="-25000" dirty="0" smtClean="0">
                <a:solidFill>
                  <a:srgbClr val="FF0000"/>
                </a:solidFill>
                <a:effectLst/>
              </a:rPr>
              <a:t>i</a:t>
            </a:r>
            <a:r>
              <a:rPr lang="en-US" b="0" i="1" dirty="0" smtClean="0">
                <a:solidFill>
                  <a:srgbClr val="FF0000"/>
                </a:solidFill>
                <a:effectLst/>
              </a:rPr>
              <a:t> + at</a:t>
            </a:r>
            <a:r>
              <a:rPr lang="en-US" b="0" i="1" dirty="0" smtClean="0">
                <a:effectLst/>
              </a:rPr>
              <a:t> </a:t>
            </a:r>
            <a:r>
              <a:rPr lang="en-US" b="0" i="1" dirty="0">
                <a:effectLst/>
              </a:rPr>
              <a:t>+ v</a:t>
            </a:r>
            <a:r>
              <a:rPr lang="en-US" b="0" i="1" baseline="-25000" dirty="0">
                <a:effectLst/>
              </a:rPr>
              <a:t>i</a:t>
            </a:r>
            <a:r>
              <a:rPr lang="en-US" b="0" dirty="0">
                <a:effectLst/>
              </a:rPr>
              <a:t>)</a:t>
            </a:r>
            <a:r>
              <a:rPr lang="en-US" b="0" i="1" dirty="0" smtClean="0">
                <a:effectLst/>
              </a:rPr>
              <a:t>t</a:t>
            </a:r>
          </a:p>
          <a:p>
            <a:r>
              <a:rPr lang="en-US" b="0" dirty="0" smtClean="0">
                <a:effectLst/>
              </a:rPr>
              <a:t>Simplify:    </a:t>
            </a:r>
            <a:r>
              <a:rPr lang="en-US" b="0" i="1" dirty="0" smtClean="0">
                <a:effectLst/>
              </a:rPr>
              <a:t>x</a:t>
            </a:r>
            <a:r>
              <a:rPr lang="en-US" b="0" dirty="0" smtClean="0">
                <a:effectLst/>
              </a:rPr>
              <a:t> </a:t>
            </a:r>
            <a:r>
              <a:rPr lang="en-US" b="0" dirty="0">
                <a:effectLst/>
              </a:rPr>
              <a:t>= </a:t>
            </a:r>
            <a:r>
              <a:rPr lang="en-US" b="0" i="1" dirty="0" smtClean="0">
                <a:effectLst/>
              </a:rPr>
              <a:t>x</a:t>
            </a:r>
            <a:r>
              <a:rPr lang="en-US" b="0" i="1" baseline="-25000" dirty="0" smtClean="0">
                <a:effectLst/>
              </a:rPr>
              <a:t>i</a:t>
            </a:r>
            <a:r>
              <a:rPr lang="en-US" b="0" dirty="0" smtClean="0">
                <a:effectLst/>
              </a:rPr>
              <a:t> </a:t>
            </a:r>
            <a:r>
              <a:rPr lang="en-US" b="0" dirty="0" smtClean="0">
                <a:effectLst/>
              </a:rPr>
              <a:t>+ </a:t>
            </a:r>
            <a:r>
              <a:rPr lang="en-US" b="0" i="1" dirty="0" err="1" smtClean="0">
                <a:effectLst/>
              </a:rPr>
              <a:t>v</a:t>
            </a:r>
            <a:r>
              <a:rPr lang="en-US" b="0" i="1" baseline="-25000" dirty="0" err="1" smtClean="0">
                <a:effectLst/>
              </a:rPr>
              <a:t>i</a:t>
            </a:r>
            <a:r>
              <a:rPr lang="en-US" b="0" i="1" dirty="0" err="1" smtClean="0">
                <a:effectLst/>
              </a:rPr>
              <a:t>t</a:t>
            </a:r>
            <a:r>
              <a:rPr lang="en-US" b="0" dirty="0" smtClean="0">
                <a:effectLst/>
              </a:rPr>
              <a:t> + ½</a:t>
            </a:r>
            <a:r>
              <a:rPr lang="en-US" b="0" i="1" dirty="0" smtClean="0">
                <a:effectLst/>
              </a:rPr>
              <a:t> at</a:t>
            </a:r>
            <a:r>
              <a:rPr lang="en-US" b="0" i="1" baseline="30000" dirty="0" smtClean="0">
                <a:effectLst/>
              </a:rPr>
              <a:t>2</a:t>
            </a:r>
            <a:endParaRPr lang="en-US" b="0" i="1" baseline="30000" dirty="0">
              <a:effectLst/>
            </a:endParaRPr>
          </a:p>
          <a:p>
            <a:pPr marL="0" indent="0">
              <a:buNone/>
            </a:pPr>
            <a:endParaRPr lang="en-US" b="0" dirty="0" smtClean="0">
              <a:effectLst/>
            </a:endParaRPr>
          </a:p>
        </p:txBody>
      </p:sp>
      <p:sp>
        <p:nvSpPr>
          <p:cNvPr id="6" name="Rectangle 5"/>
          <p:cNvSpPr/>
          <p:nvPr/>
        </p:nvSpPr>
        <p:spPr>
          <a:xfrm>
            <a:off x="2394078" y="5397964"/>
            <a:ext cx="2824852" cy="527856"/>
          </a:xfrm>
          <a:prstGeom prst="rect">
            <a:avLst/>
          </a:prstGeom>
          <a:noFill/>
          <a:ln>
            <a:solidFill>
              <a:schemeClr val="tx1"/>
            </a:solidFill>
          </a:ln>
          <a:effectLst>
            <a:outerShdw blurRad="76200" dist="12700" dir="8100000" sy="-23000" kx="8004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337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build="p"/>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8368"/>
            <a:ext cx="9144000" cy="6119827"/>
          </a:xfrm>
        </p:spPr>
        <p:txBody>
          <a:bodyPr>
            <a:normAutofit/>
          </a:bodyPr>
          <a:lstStyle/>
          <a:p>
            <a:r>
              <a:rPr lang="en-US" dirty="0" smtClean="0"/>
              <a:t>Go back to (3):  </a:t>
            </a:r>
            <a:r>
              <a:rPr lang="en-US" i="1" dirty="0" smtClean="0"/>
              <a:t>v</a:t>
            </a:r>
            <a:r>
              <a:rPr lang="en-US" dirty="0" smtClean="0"/>
              <a:t> = </a:t>
            </a:r>
            <a:r>
              <a:rPr lang="en-US" i="1" dirty="0" smtClean="0"/>
              <a:t>v</a:t>
            </a:r>
            <a:r>
              <a:rPr lang="en-US" i="1" baseline="-25000" dirty="0" smtClean="0"/>
              <a:t>i</a:t>
            </a:r>
            <a:r>
              <a:rPr lang="en-US" dirty="0" smtClean="0"/>
              <a:t> + </a:t>
            </a:r>
            <a:r>
              <a:rPr lang="en-US" i="1" dirty="0" smtClean="0"/>
              <a:t>at</a:t>
            </a:r>
          </a:p>
          <a:p>
            <a:r>
              <a:rPr lang="en-US" dirty="0"/>
              <a:t>Solve for time:  </a:t>
            </a:r>
            <a:r>
              <a:rPr lang="en-US" i="1" dirty="0"/>
              <a:t>t = </a:t>
            </a:r>
            <a:r>
              <a:rPr lang="en-US" dirty="0" smtClean="0"/>
              <a:t>(</a:t>
            </a:r>
            <a:r>
              <a:rPr lang="en-US" i="1" dirty="0" smtClean="0"/>
              <a:t>v </a:t>
            </a:r>
            <a:r>
              <a:rPr lang="mr-IN" i="1" dirty="0" smtClean="0"/>
              <a:t>–</a:t>
            </a:r>
            <a:r>
              <a:rPr lang="en-US" i="1" dirty="0" smtClean="0"/>
              <a:t> v</a:t>
            </a:r>
            <a:r>
              <a:rPr lang="en-US" i="1" baseline="-25000" dirty="0" smtClean="0"/>
              <a:t>i</a:t>
            </a:r>
            <a:r>
              <a:rPr lang="en-US" dirty="0" smtClean="0"/>
              <a:t>)/a</a:t>
            </a:r>
          </a:p>
          <a:p>
            <a:r>
              <a:rPr lang="en-US" dirty="0"/>
              <a:t>Plug this expression for </a:t>
            </a:r>
            <a:r>
              <a:rPr lang="en-US" i="1" dirty="0"/>
              <a:t>t</a:t>
            </a:r>
            <a:r>
              <a:rPr lang="en-US" dirty="0"/>
              <a:t> into (2):  </a:t>
            </a:r>
            <a:r>
              <a:rPr lang="en-US" i="1" dirty="0" smtClean="0"/>
              <a:t>x</a:t>
            </a:r>
            <a:r>
              <a:rPr lang="en-US" dirty="0" smtClean="0"/>
              <a:t> </a:t>
            </a:r>
            <a:r>
              <a:rPr lang="en-US" dirty="0"/>
              <a:t>= </a:t>
            </a:r>
            <a:r>
              <a:rPr lang="en-US" i="1" dirty="0" smtClean="0"/>
              <a:t>x</a:t>
            </a:r>
            <a:r>
              <a:rPr lang="en-US" i="1" baseline="-25000" dirty="0" smtClean="0"/>
              <a:t>i</a:t>
            </a:r>
            <a:r>
              <a:rPr lang="en-US" dirty="0" smtClean="0"/>
              <a:t> </a:t>
            </a:r>
            <a:r>
              <a:rPr lang="en-US" dirty="0"/>
              <a:t>+ ½</a:t>
            </a:r>
            <a:r>
              <a:rPr lang="en-US" i="1" dirty="0"/>
              <a:t> (v + v</a:t>
            </a:r>
            <a:r>
              <a:rPr lang="en-US" i="1" baseline="-25000" dirty="0"/>
              <a:t>i</a:t>
            </a:r>
            <a:r>
              <a:rPr lang="en-US" dirty="0"/>
              <a:t>)</a:t>
            </a:r>
            <a:r>
              <a:rPr lang="en-US" dirty="0">
                <a:solidFill>
                  <a:srgbClr val="FF0000"/>
                </a:solidFill>
              </a:rPr>
              <a:t>(</a:t>
            </a:r>
            <a:r>
              <a:rPr lang="en-US" i="1" dirty="0">
                <a:solidFill>
                  <a:srgbClr val="FF0000"/>
                </a:solidFill>
              </a:rPr>
              <a:t>v</a:t>
            </a:r>
            <a:r>
              <a:rPr lang="en-US" dirty="0">
                <a:solidFill>
                  <a:srgbClr val="FF0000"/>
                </a:solidFill>
              </a:rPr>
              <a:t> </a:t>
            </a:r>
            <a:r>
              <a:rPr lang="mr-IN" dirty="0" smtClean="0">
                <a:solidFill>
                  <a:srgbClr val="FF0000"/>
                </a:solidFill>
              </a:rPr>
              <a:t>–</a:t>
            </a:r>
            <a:r>
              <a:rPr lang="en-US" i="1" dirty="0" smtClean="0">
                <a:solidFill>
                  <a:srgbClr val="FF0000"/>
                </a:solidFill>
              </a:rPr>
              <a:t>v</a:t>
            </a:r>
            <a:r>
              <a:rPr lang="en-US" i="1" baseline="-25000" dirty="0" smtClean="0">
                <a:solidFill>
                  <a:srgbClr val="FF0000"/>
                </a:solidFill>
              </a:rPr>
              <a:t>i</a:t>
            </a:r>
            <a:r>
              <a:rPr lang="en-US" dirty="0">
                <a:solidFill>
                  <a:srgbClr val="FF0000"/>
                </a:solidFill>
              </a:rPr>
              <a:t>)/</a:t>
            </a:r>
            <a:r>
              <a:rPr lang="en-US" i="1" dirty="0">
                <a:solidFill>
                  <a:srgbClr val="FF0000"/>
                </a:solidFill>
              </a:rPr>
              <a:t>a</a:t>
            </a:r>
            <a:endParaRPr lang="en-US" i="1" baseline="-25000" dirty="0">
              <a:solidFill>
                <a:srgbClr val="FF0000"/>
              </a:solidFill>
            </a:endParaRPr>
          </a:p>
          <a:p>
            <a:r>
              <a:rPr lang="en-US" dirty="0" smtClean="0"/>
              <a:t>Simplify: </a:t>
            </a:r>
            <a:r>
              <a:rPr lang="en-US" i="1" dirty="0" smtClean="0"/>
              <a:t>x</a:t>
            </a:r>
            <a:r>
              <a:rPr lang="en-US" dirty="0" smtClean="0"/>
              <a:t> </a:t>
            </a:r>
            <a:r>
              <a:rPr lang="en-US" dirty="0"/>
              <a:t>= </a:t>
            </a:r>
            <a:r>
              <a:rPr lang="en-US" i="1" dirty="0" smtClean="0"/>
              <a:t>x</a:t>
            </a:r>
            <a:r>
              <a:rPr lang="en-US" i="1" baseline="-25000" dirty="0" smtClean="0"/>
              <a:t>i</a:t>
            </a:r>
            <a:r>
              <a:rPr lang="en-US" dirty="0" smtClean="0"/>
              <a:t> </a:t>
            </a:r>
            <a:r>
              <a:rPr lang="en-US" dirty="0"/>
              <a:t>+ </a:t>
            </a:r>
            <a:r>
              <a:rPr lang="en-US" dirty="0" smtClean="0"/>
              <a:t>(</a:t>
            </a:r>
            <a:r>
              <a:rPr lang="en-US" i="1" dirty="0" smtClean="0"/>
              <a:t>v</a:t>
            </a:r>
            <a:r>
              <a:rPr lang="en-US" i="1" baseline="30000" dirty="0" smtClean="0"/>
              <a:t>2</a:t>
            </a:r>
            <a:r>
              <a:rPr lang="en-US" i="1" dirty="0" smtClean="0"/>
              <a:t> </a:t>
            </a:r>
            <a:r>
              <a:rPr lang="mr-IN" dirty="0" smtClean="0"/>
              <a:t>–</a:t>
            </a:r>
            <a:r>
              <a:rPr lang="en-US" i="1" dirty="0" smtClean="0"/>
              <a:t> v</a:t>
            </a:r>
            <a:r>
              <a:rPr lang="en-US" i="1" baseline="-25000" dirty="0" smtClean="0"/>
              <a:t>i</a:t>
            </a:r>
            <a:r>
              <a:rPr lang="en-US" i="1" baseline="30000" dirty="0" smtClean="0"/>
              <a:t>2</a:t>
            </a:r>
            <a:r>
              <a:rPr lang="en-US" dirty="0" smtClean="0"/>
              <a:t>) / (2</a:t>
            </a:r>
            <a:r>
              <a:rPr lang="en-US" i="1" dirty="0" smtClean="0"/>
              <a:t>a</a:t>
            </a:r>
            <a:r>
              <a:rPr lang="en-US" dirty="0" smtClean="0"/>
              <a:t>)</a:t>
            </a:r>
          </a:p>
          <a:p>
            <a:r>
              <a:rPr lang="en-US" dirty="0" smtClean="0"/>
              <a:t>Subtract </a:t>
            </a:r>
            <a:r>
              <a:rPr lang="en-US" i="1" dirty="0" smtClean="0"/>
              <a:t>x</a:t>
            </a:r>
            <a:r>
              <a:rPr lang="en-US" i="1" baseline="-25000" dirty="0" smtClean="0"/>
              <a:t>i</a:t>
            </a:r>
            <a:r>
              <a:rPr lang="en-US" dirty="0" smtClean="0"/>
              <a:t> </a:t>
            </a:r>
            <a:r>
              <a:rPr lang="en-US" dirty="0" smtClean="0"/>
              <a:t>from both sides:  </a:t>
            </a:r>
            <a:r>
              <a:rPr lang="en-US" i="1" dirty="0" smtClean="0"/>
              <a:t>x</a:t>
            </a:r>
            <a:r>
              <a:rPr lang="en-US" dirty="0" smtClean="0"/>
              <a:t> </a:t>
            </a:r>
            <a:r>
              <a:rPr lang="en-US" dirty="0" smtClean="0"/>
              <a:t>- </a:t>
            </a:r>
            <a:r>
              <a:rPr lang="en-US" i="1" dirty="0" smtClean="0"/>
              <a:t>x</a:t>
            </a:r>
            <a:r>
              <a:rPr lang="en-US" i="1" baseline="-25000" dirty="0" smtClean="0"/>
              <a:t>i</a:t>
            </a:r>
            <a:r>
              <a:rPr lang="en-US" dirty="0" smtClean="0"/>
              <a:t> </a:t>
            </a:r>
            <a:r>
              <a:rPr lang="en-US" dirty="0" smtClean="0"/>
              <a:t>= </a:t>
            </a:r>
            <a:r>
              <a:rPr lang="en-US" dirty="0"/>
              <a:t>(</a:t>
            </a:r>
            <a:r>
              <a:rPr lang="en-US" i="1" dirty="0"/>
              <a:t>v</a:t>
            </a:r>
            <a:r>
              <a:rPr lang="en-US" i="1" baseline="30000" dirty="0"/>
              <a:t>2</a:t>
            </a:r>
            <a:r>
              <a:rPr lang="en-US" i="1" dirty="0"/>
              <a:t> </a:t>
            </a:r>
            <a:r>
              <a:rPr lang="mr-IN" dirty="0"/>
              <a:t>–</a:t>
            </a:r>
            <a:r>
              <a:rPr lang="en-US" i="1" dirty="0"/>
              <a:t> v</a:t>
            </a:r>
            <a:r>
              <a:rPr lang="en-US" i="1" baseline="-25000" dirty="0"/>
              <a:t>i</a:t>
            </a:r>
            <a:r>
              <a:rPr lang="en-US" i="1" baseline="30000" dirty="0"/>
              <a:t>2</a:t>
            </a:r>
            <a:r>
              <a:rPr lang="en-US" dirty="0"/>
              <a:t>) / (2</a:t>
            </a:r>
            <a:r>
              <a:rPr lang="en-US" i="1" dirty="0"/>
              <a:t>a</a:t>
            </a:r>
            <a:r>
              <a:rPr lang="en-US" dirty="0" smtClean="0"/>
              <a:t>)</a:t>
            </a:r>
          </a:p>
          <a:p>
            <a:r>
              <a:rPr lang="en-US" dirty="0" smtClean="0"/>
              <a:t>Replace difference of final and initial positions with </a:t>
            </a:r>
            <a:r>
              <a:rPr lang="en-US" i="1" dirty="0" err="1" smtClean="0"/>
              <a:t>Δx</a:t>
            </a:r>
            <a:r>
              <a:rPr lang="en-US" dirty="0" smtClean="0"/>
              <a:t>:</a:t>
            </a:r>
            <a:endParaRPr lang="en-US" dirty="0" smtClean="0"/>
          </a:p>
          <a:p>
            <a:pPr marL="0" indent="0">
              <a:buNone/>
            </a:pPr>
            <a:r>
              <a:rPr lang="en-US" i="1" dirty="0" smtClean="0"/>
              <a:t>	</a:t>
            </a:r>
            <a:r>
              <a:rPr lang="en-US" i="1" dirty="0" err="1" smtClean="0"/>
              <a:t>Δx</a:t>
            </a:r>
            <a:r>
              <a:rPr lang="en-US" dirty="0" smtClean="0"/>
              <a:t> </a:t>
            </a:r>
            <a:r>
              <a:rPr lang="en-US" dirty="0"/>
              <a:t>= (</a:t>
            </a:r>
            <a:r>
              <a:rPr lang="en-US" i="1" dirty="0"/>
              <a:t>v</a:t>
            </a:r>
            <a:r>
              <a:rPr lang="en-US" i="1" baseline="30000" dirty="0"/>
              <a:t>2</a:t>
            </a:r>
            <a:r>
              <a:rPr lang="en-US" i="1" dirty="0"/>
              <a:t> </a:t>
            </a:r>
            <a:r>
              <a:rPr lang="mr-IN" dirty="0"/>
              <a:t>–</a:t>
            </a:r>
            <a:r>
              <a:rPr lang="en-US" i="1" dirty="0"/>
              <a:t> v</a:t>
            </a:r>
            <a:r>
              <a:rPr lang="en-US" i="1" baseline="-25000" dirty="0"/>
              <a:t>i</a:t>
            </a:r>
            <a:r>
              <a:rPr lang="en-US" i="1" baseline="30000" dirty="0"/>
              <a:t>2</a:t>
            </a:r>
            <a:r>
              <a:rPr lang="en-US" dirty="0"/>
              <a:t>) / (2</a:t>
            </a:r>
            <a:r>
              <a:rPr lang="en-US" i="1" dirty="0"/>
              <a:t>a</a:t>
            </a:r>
            <a:r>
              <a:rPr lang="en-US" dirty="0" smtClean="0"/>
              <a:t>)</a:t>
            </a:r>
          </a:p>
          <a:p>
            <a:r>
              <a:rPr lang="en-US" dirty="0" smtClean="0"/>
              <a:t>Multiply by 2</a:t>
            </a:r>
            <a:r>
              <a:rPr lang="en-US" i="1" dirty="0" smtClean="0"/>
              <a:t>a</a:t>
            </a:r>
            <a:r>
              <a:rPr lang="en-US" dirty="0" smtClean="0"/>
              <a:t>:	2</a:t>
            </a:r>
            <a:r>
              <a:rPr lang="en-US" i="1" dirty="0" smtClean="0"/>
              <a:t>a</a:t>
            </a:r>
            <a:r>
              <a:rPr lang="en-US" dirty="0" smtClean="0"/>
              <a:t> </a:t>
            </a:r>
            <a:r>
              <a:rPr lang="en-US" i="1" dirty="0" err="1" smtClean="0"/>
              <a:t>Δx</a:t>
            </a:r>
            <a:r>
              <a:rPr lang="en-US" dirty="0" smtClean="0"/>
              <a:t> </a:t>
            </a:r>
            <a:r>
              <a:rPr lang="en-US" dirty="0"/>
              <a:t>= </a:t>
            </a:r>
            <a:r>
              <a:rPr lang="en-US" i="1" dirty="0" smtClean="0"/>
              <a:t>v</a:t>
            </a:r>
            <a:r>
              <a:rPr lang="en-US" i="1" baseline="30000" dirty="0" smtClean="0"/>
              <a:t>2</a:t>
            </a:r>
            <a:r>
              <a:rPr lang="en-US" i="1" dirty="0" smtClean="0"/>
              <a:t> </a:t>
            </a:r>
            <a:r>
              <a:rPr lang="mr-IN" dirty="0"/>
              <a:t>–</a:t>
            </a:r>
            <a:r>
              <a:rPr lang="en-US" i="1" dirty="0"/>
              <a:t> </a:t>
            </a:r>
            <a:r>
              <a:rPr lang="en-US" i="1" dirty="0" smtClean="0"/>
              <a:t>v</a:t>
            </a:r>
            <a:r>
              <a:rPr lang="en-US" i="1" baseline="-25000" dirty="0" smtClean="0"/>
              <a:t>i</a:t>
            </a:r>
            <a:r>
              <a:rPr lang="en-US" i="1" baseline="30000" dirty="0" smtClean="0"/>
              <a:t>2</a:t>
            </a:r>
            <a:endParaRPr lang="en-US" dirty="0" smtClean="0"/>
          </a:p>
          <a:p>
            <a:r>
              <a:rPr lang="en-US" dirty="0" smtClean="0"/>
              <a:t>Solve for v</a:t>
            </a:r>
            <a:r>
              <a:rPr lang="en-US" baseline="30000" dirty="0" smtClean="0"/>
              <a:t>2</a:t>
            </a:r>
            <a:r>
              <a:rPr lang="en-US" dirty="0" smtClean="0"/>
              <a:t>:	</a:t>
            </a:r>
            <a:r>
              <a:rPr lang="en-US" i="1" dirty="0" smtClean="0"/>
              <a:t>v</a:t>
            </a:r>
            <a:r>
              <a:rPr lang="en-US" i="1" baseline="30000" dirty="0" smtClean="0"/>
              <a:t>2</a:t>
            </a:r>
            <a:r>
              <a:rPr lang="en-US" i="1" dirty="0" smtClean="0"/>
              <a:t> </a:t>
            </a:r>
            <a:r>
              <a:rPr lang="en-US" dirty="0" smtClean="0"/>
              <a:t>=</a:t>
            </a:r>
            <a:r>
              <a:rPr lang="en-US" i="1" dirty="0" smtClean="0"/>
              <a:t> v</a:t>
            </a:r>
            <a:r>
              <a:rPr lang="en-US" i="1" baseline="-25000" dirty="0" smtClean="0"/>
              <a:t>i</a:t>
            </a:r>
            <a:r>
              <a:rPr lang="en-US" i="1" baseline="30000" dirty="0" smtClean="0"/>
              <a:t>2</a:t>
            </a:r>
            <a:r>
              <a:rPr lang="en-US" i="1" dirty="0" smtClean="0"/>
              <a:t> + </a:t>
            </a:r>
            <a:r>
              <a:rPr lang="en-US" dirty="0" smtClean="0"/>
              <a:t>2</a:t>
            </a:r>
            <a:r>
              <a:rPr lang="en-US" i="1" dirty="0" smtClean="0"/>
              <a:t>a</a:t>
            </a:r>
            <a:r>
              <a:rPr lang="en-US" dirty="0" smtClean="0"/>
              <a:t> </a:t>
            </a:r>
            <a:r>
              <a:rPr lang="en-US" i="1" dirty="0" err="1" smtClean="0"/>
              <a:t>Δx</a:t>
            </a:r>
            <a:endParaRPr lang="en-US" dirty="0" smtClean="0"/>
          </a:p>
          <a:p>
            <a:endParaRPr lang="en-US" dirty="0"/>
          </a:p>
          <a:p>
            <a:endParaRPr lang="en-US" dirty="0"/>
          </a:p>
          <a:p>
            <a:endParaRPr lang="en-US" dirty="0"/>
          </a:p>
          <a:p>
            <a:endParaRPr lang="en-US" i="1" dirty="0"/>
          </a:p>
        </p:txBody>
      </p:sp>
      <p:sp>
        <p:nvSpPr>
          <p:cNvPr id="8" name="Rectangle 7"/>
          <p:cNvSpPr/>
          <p:nvPr/>
        </p:nvSpPr>
        <p:spPr>
          <a:xfrm>
            <a:off x="2661654" y="5434894"/>
            <a:ext cx="2550530" cy="527856"/>
          </a:xfrm>
          <a:prstGeom prst="rect">
            <a:avLst/>
          </a:prstGeom>
          <a:noFill/>
          <a:ln>
            <a:solidFill>
              <a:schemeClr val="tx1"/>
            </a:solidFill>
          </a:ln>
          <a:effectLst>
            <a:outerShdw blurRad="76200" dist="12700" dir="8100000" sy="-23000" kx="8004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816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46" y="107576"/>
            <a:ext cx="8698217" cy="1336956"/>
          </a:xfrm>
        </p:spPr>
        <p:txBody>
          <a:bodyPr/>
          <a:lstStyle/>
          <a:p>
            <a:r>
              <a:rPr lang="en-US" sz="4400" dirty="0" smtClean="0"/>
              <a:t>Kinematics</a:t>
            </a:r>
            <a:br>
              <a:rPr lang="en-US" sz="4400" dirty="0" smtClean="0"/>
            </a:br>
            <a:r>
              <a:rPr lang="en-US" sz="4400" dirty="0" smtClean="0"/>
              <a:t>Problem-Solving</a:t>
            </a:r>
            <a:endParaRPr lang="en-US" sz="4400" dirty="0"/>
          </a:p>
        </p:txBody>
      </p:sp>
      <p:sp>
        <p:nvSpPr>
          <p:cNvPr id="3" name="Content Placeholder 2"/>
          <p:cNvSpPr>
            <a:spLocks noGrp="1"/>
          </p:cNvSpPr>
          <p:nvPr>
            <p:ph idx="1"/>
          </p:nvPr>
        </p:nvSpPr>
        <p:spPr>
          <a:xfrm>
            <a:off x="487100" y="1669926"/>
            <a:ext cx="8211116" cy="4888010"/>
          </a:xfrm>
        </p:spPr>
        <p:txBody>
          <a:bodyPr>
            <a:normAutofit/>
          </a:bodyPr>
          <a:lstStyle/>
          <a:p>
            <a:r>
              <a:rPr lang="en-US" dirty="0" smtClean="0"/>
              <a:t>So now we have a full list of kinematics equations</a:t>
            </a:r>
            <a:r>
              <a:rPr lang="is-IS" dirty="0" smtClean="0"/>
              <a:t>…</a:t>
            </a:r>
            <a:endParaRPr lang="en-US" dirty="0" smtClean="0"/>
          </a:p>
          <a:p>
            <a:pPr marL="0" indent="0">
              <a:buNone/>
            </a:pPr>
            <a:r>
              <a:rPr lang="en-US" i="1" dirty="0" smtClean="0"/>
              <a:t>	</a:t>
            </a:r>
            <a:r>
              <a:rPr lang="en-US" i="1" dirty="0" err="1" smtClean="0"/>
              <a:t>v</a:t>
            </a:r>
            <a:r>
              <a:rPr lang="en-US" baseline="-25000" dirty="0" err="1" smtClean="0"/>
              <a:t>avg</a:t>
            </a:r>
            <a:r>
              <a:rPr lang="en-US" dirty="0" smtClean="0"/>
              <a:t> = </a:t>
            </a:r>
            <a:r>
              <a:rPr lang="en-US" baseline="30000" dirty="0" err="1" smtClean="0"/>
              <a:t>Δ</a:t>
            </a:r>
            <a:r>
              <a:rPr lang="en-US" i="1" baseline="30000" dirty="0" err="1" smtClean="0"/>
              <a:t>x</a:t>
            </a:r>
            <a:r>
              <a:rPr lang="en-US" dirty="0" smtClean="0"/>
              <a:t>/</a:t>
            </a:r>
            <a:r>
              <a:rPr lang="en-US" baseline="-25000" dirty="0" err="1"/>
              <a:t>Δ</a:t>
            </a:r>
            <a:r>
              <a:rPr lang="en-US" i="1" baseline="-25000" dirty="0" err="1" smtClean="0"/>
              <a:t>t</a:t>
            </a:r>
            <a:r>
              <a:rPr lang="en-US" baseline="-25000" dirty="0" smtClean="0"/>
              <a:t>	</a:t>
            </a:r>
            <a:r>
              <a:rPr lang="en-US" i="1" dirty="0" err="1" smtClean="0"/>
              <a:t>a</a:t>
            </a:r>
            <a:r>
              <a:rPr lang="en-US" baseline="-25000" dirty="0" err="1" smtClean="0"/>
              <a:t>avg</a:t>
            </a:r>
            <a:r>
              <a:rPr lang="en-US" dirty="0" smtClean="0"/>
              <a:t> </a:t>
            </a:r>
            <a:r>
              <a:rPr lang="en-US" dirty="0"/>
              <a:t>= </a:t>
            </a:r>
            <a:r>
              <a:rPr lang="en-US" baseline="30000" dirty="0" err="1" smtClean="0"/>
              <a:t>Δ</a:t>
            </a:r>
            <a:r>
              <a:rPr lang="en-US" i="1" baseline="30000" dirty="0" err="1" smtClean="0"/>
              <a:t>v</a:t>
            </a:r>
            <a:r>
              <a:rPr lang="en-US" dirty="0" smtClean="0"/>
              <a:t>/</a:t>
            </a:r>
            <a:r>
              <a:rPr lang="en-US" baseline="-25000" dirty="0" err="1"/>
              <a:t>Δ</a:t>
            </a:r>
            <a:r>
              <a:rPr lang="en-US" i="1" baseline="-25000" dirty="0" err="1"/>
              <a:t>t</a:t>
            </a:r>
            <a:r>
              <a:rPr lang="en-US" dirty="0" smtClean="0"/>
              <a:t>	</a:t>
            </a:r>
            <a:r>
              <a:rPr lang="en-US" i="1" dirty="0" smtClean="0"/>
              <a:t>x</a:t>
            </a:r>
            <a:r>
              <a:rPr lang="en-US" dirty="0" smtClean="0"/>
              <a:t> </a:t>
            </a:r>
            <a:r>
              <a:rPr lang="en-US" dirty="0" smtClean="0"/>
              <a:t>= </a:t>
            </a:r>
            <a:r>
              <a:rPr lang="en-US" i="1" dirty="0" smtClean="0"/>
              <a:t>x</a:t>
            </a:r>
            <a:r>
              <a:rPr lang="en-US" i="1" baseline="-25000" dirty="0" smtClean="0"/>
              <a:t>i</a:t>
            </a:r>
            <a:r>
              <a:rPr lang="en-US" dirty="0" smtClean="0"/>
              <a:t> </a:t>
            </a:r>
            <a:r>
              <a:rPr lang="en-US" dirty="0" smtClean="0"/>
              <a:t>+ ½ (</a:t>
            </a:r>
            <a:r>
              <a:rPr lang="en-US" i="1" dirty="0" smtClean="0"/>
              <a:t>v</a:t>
            </a:r>
            <a:r>
              <a:rPr lang="en-US" dirty="0" smtClean="0"/>
              <a:t> + </a:t>
            </a:r>
            <a:r>
              <a:rPr lang="en-US" i="1" dirty="0" smtClean="0"/>
              <a:t>v</a:t>
            </a:r>
            <a:r>
              <a:rPr lang="en-US" i="1" baseline="-25000" dirty="0" smtClean="0"/>
              <a:t>i</a:t>
            </a:r>
            <a:r>
              <a:rPr lang="en-US" dirty="0" smtClean="0"/>
              <a:t>) </a:t>
            </a:r>
            <a:r>
              <a:rPr lang="en-US" i="1" dirty="0" smtClean="0"/>
              <a:t>t	</a:t>
            </a:r>
          </a:p>
          <a:p>
            <a:pPr marL="0" indent="0">
              <a:buNone/>
            </a:pPr>
            <a:r>
              <a:rPr lang="en-US" i="1" dirty="0"/>
              <a:t>	</a:t>
            </a:r>
            <a:r>
              <a:rPr lang="en-US" i="1" dirty="0" smtClean="0"/>
              <a:t>v</a:t>
            </a:r>
            <a:r>
              <a:rPr lang="en-US" dirty="0" smtClean="0"/>
              <a:t> </a:t>
            </a:r>
            <a:r>
              <a:rPr lang="en-US" dirty="0"/>
              <a:t>= </a:t>
            </a:r>
            <a:r>
              <a:rPr lang="en-US" i="1" dirty="0"/>
              <a:t>v</a:t>
            </a:r>
            <a:r>
              <a:rPr lang="en-US" i="1" baseline="-25000" dirty="0"/>
              <a:t>i</a:t>
            </a:r>
            <a:r>
              <a:rPr lang="en-US" dirty="0"/>
              <a:t> + </a:t>
            </a:r>
            <a:r>
              <a:rPr lang="en-US" i="1" dirty="0"/>
              <a:t>at</a:t>
            </a:r>
            <a:r>
              <a:rPr lang="en-US" i="1" dirty="0" smtClean="0"/>
              <a:t>	</a:t>
            </a:r>
            <a:r>
              <a:rPr lang="en-US" i="1" dirty="0" smtClean="0"/>
              <a:t>x </a:t>
            </a:r>
            <a:r>
              <a:rPr lang="en-US" i="1" dirty="0" smtClean="0"/>
              <a:t>= </a:t>
            </a:r>
            <a:r>
              <a:rPr lang="en-US" i="1" dirty="0" smtClean="0"/>
              <a:t>x</a:t>
            </a:r>
            <a:r>
              <a:rPr lang="en-US" i="1" baseline="-25000" dirty="0" smtClean="0"/>
              <a:t>i</a:t>
            </a:r>
            <a:r>
              <a:rPr lang="en-US" i="1" dirty="0" smtClean="0"/>
              <a:t> </a:t>
            </a:r>
            <a:r>
              <a:rPr lang="en-US" i="1" dirty="0" smtClean="0"/>
              <a:t>+ </a:t>
            </a:r>
            <a:r>
              <a:rPr lang="en-US" i="1" dirty="0" err="1" smtClean="0"/>
              <a:t>v</a:t>
            </a:r>
            <a:r>
              <a:rPr lang="en-US" i="1" baseline="-25000" dirty="0" err="1" smtClean="0"/>
              <a:t>i</a:t>
            </a:r>
            <a:r>
              <a:rPr lang="en-US" i="1" dirty="0" err="1" smtClean="0"/>
              <a:t>t</a:t>
            </a:r>
            <a:r>
              <a:rPr lang="en-US" i="1" dirty="0" smtClean="0"/>
              <a:t> + ½ at</a:t>
            </a:r>
            <a:r>
              <a:rPr lang="en-US" i="1" baseline="30000" dirty="0" smtClean="0"/>
              <a:t>2</a:t>
            </a:r>
            <a:r>
              <a:rPr lang="en-US" i="1" dirty="0" smtClean="0"/>
              <a:t>	v</a:t>
            </a:r>
            <a:r>
              <a:rPr lang="en-US" i="1" baseline="30000" dirty="0" smtClean="0"/>
              <a:t>2</a:t>
            </a:r>
            <a:r>
              <a:rPr lang="en-US" dirty="0" smtClean="0"/>
              <a:t> = v</a:t>
            </a:r>
            <a:r>
              <a:rPr lang="en-US" i="1" baseline="-25000" dirty="0" smtClean="0"/>
              <a:t>i</a:t>
            </a:r>
            <a:r>
              <a:rPr lang="en-US" baseline="30000" dirty="0" smtClean="0"/>
              <a:t>2</a:t>
            </a:r>
            <a:r>
              <a:rPr lang="en-US" dirty="0" smtClean="0"/>
              <a:t> + </a:t>
            </a:r>
            <a:r>
              <a:rPr lang="en-US" dirty="0" smtClean="0"/>
              <a:t>2aΔx</a:t>
            </a:r>
            <a:endParaRPr lang="en-US" dirty="0" smtClean="0"/>
          </a:p>
          <a:p>
            <a:r>
              <a:rPr lang="en-US" dirty="0" smtClean="0"/>
              <a:t>In a given problem, how do you know which one(s) to use?  What do you plug in?</a:t>
            </a:r>
          </a:p>
          <a:p>
            <a:r>
              <a:rPr lang="en-US" dirty="0" smtClean="0"/>
              <a:t>Deciding which equation(s) to use should be one of the </a:t>
            </a:r>
            <a:r>
              <a:rPr lang="en-US" i="1" u="sng" dirty="0" smtClean="0"/>
              <a:t>LAST</a:t>
            </a:r>
            <a:r>
              <a:rPr lang="en-US" dirty="0" smtClean="0"/>
              <a:t> steps in solving linear motion problems!</a:t>
            </a:r>
          </a:p>
          <a:p>
            <a:r>
              <a:rPr lang="en-US" dirty="0" smtClean="0"/>
              <a:t>Step One:  Draw a vector motion diagram before you do anything else!</a:t>
            </a:r>
          </a:p>
          <a:p>
            <a:endParaRPr lang="en-US" dirty="0" smtClean="0"/>
          </a:p>
        </p:txBody>
      </p:sp>
    </p:spTree>
    <p:extLst>
      <p:ext uri="{BB962C8B-B14F-4D97-AF65-F5344CB8AC3E}">
        <p14:creationId xmlns:p14="http://schemas.microsoft.com/office/powerpoint/2010/main" val="3881006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a:t>
            </a:r>
            <a:br>
              <a:rPr lang="en-US" dirty="0" smtClean="0"/>
            </a:br>
            <a:r>
              <a:rPr lang="en-US" dirty="0" smtClean="0"/>
              <a:t>Vector Motion Diagram:</a:t>
            </a:r>
            <a:endParaRPr lang="en-US" dirty="0"/>
          </a:p>
        </p:txBody>
      </p:sp>
      <p:sp>
        <p:nvSpPr>
          <p:cNvPr id="3" name="Content Placeholder 2"/>
          <p:cNvSpPr>
            <a:spLocks noGrp="1"/>
          </p:cNvSpPr>
          <p:nvPr>
            <p:ph idx="1"/>
          </p:nvPr>
        </p:nvSpPr>
        <p:spPr>
          <a:xfrm>
            <a:off x="779462" y="2239346"/>
            <a:ext cx="7581901" cy="3596677"/>
          </a:xfrm>
        </p:spPr>
        <p:txBody>
          <a:bodyPr>
            <a:noAutofit/>
          </a:bodyPr>
          <a:lstStyle/>
          <a:p>
            <a:r>
              <a:rPr lang="en-US" sz="2800" b="0" dirty="0" smtClean="0"/>
              <a:t>A series of dots/pictures of the moving object representing its location at equal time intervals.</a:t>
            </a:r>
          </a:p>
          <a:p>
            <a:r>
              <a:rPr lang="en-US" sz="2800" b="0" dirty="0" smtClean="0"/>
              <a:t>A set of distinct arrows representing the velocity vectors of the moving object at each point drawn.</a:t>
            </a:r>
          </a:p>
          <a:p>
            <a:r>
              <a:rPr lang="en-US" sz="2800" b="0" dirty="0" smtClean="0"/>
              <a:t>A set of distinct arrows representing the acceleration vectors of the moving object.</a:t>
            </a:r>
            <a:endParaRPr lang="en-US" sz="2800" b="0" dirty="0"/>
          </a:p>
        </p:txBody>
      </p:sp>
    </p:spTree>
    <p:extLst>
      <p:ext uri="{BB962C8B-B14F-4D97-AF65-F5344CB8AC3E}">
        <p14:creationId xmlns:p14="http://schemas.microsoft.com/office/powerpoint/2010/main" val="36934860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A) A driver moving at 25 m/s applies the brakes and travels 148 m before coming to a stop at a red light.  What was the car’s acceleration?</a:t>
            </a:r>
            <a:endParaRPr lang="en-US" sz="2800" b="0" dirty="0"/>
          </a:p>
        </p:txBody>
      </p:sp>
      <p:sp>
        <p:nvSpPr>
          <p:cNvPr id="4" name="Oval 3"/>
          <p:cNvSpPr/>
          <p:nvPr/>
        </p:nvSpPr>
        <p:spPr>
          <a:xfrm>
            <a:off x="2683359" y="211231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840839" y="2095607"/>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129451" y="208983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833248" y="208725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252992" y="2095607"/>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2692723" y="2524334"/>
            <a:ext cx="2157480" cy="16712"/>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6889989" y="2545039"/>
            <a:ext cx="419744" cy="12719"/>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6174252" y="2557758"/>
            <a:ext cx="658996" cy="3993"/>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4918327" y="2541046"/>
            <a:ext cx="1211124" cy="16712"/>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7412006" y="2557739"/>
            <a:ext cx="66836" cy="0"/>
          </a:xfrm>
          <a:prstGeom prst="line">
            <a:avLst/>
          </a:prstGeom>
          <a:ln w="38100" cmpd="sng">
            <a:solidFill>
              <a:srgbClr val="0000FF"/>
            </a:solidFill>
          </a:ln>
          <a:effectLst/>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874003" y="2277848"/>
            <a:ext cx="1616072"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3366FF"/>
                </a:solidFill>
              </a:rPr>
              <a:t>Velocity:</a:t>
            </a:r>
            <a:endParaRPr lang="en-US" sz="2800" dirty="0">
              <a:solidFill>
                <a:srgbClr val="3366FF"/>
              </a:solidFill>
            </a:endParaRPr>
          </a:p>
        </p:txBody>
      </p:sp>
      <p:cxnSp>
        <p:nvCxnSpPr>
          <p:cNvPr id="24" name="Straight Arrow Connector 23"/>
          <p:cNvCxnSpPr/>
          <p:nvPr/>
        </p:nvCxnSpPr>
        <p:spPr>
          <a:xfrm flipH="1">
            <a:off x="2692725" y="3075817"/>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a:xfrm flipH="1">
            <a:off x="6445636" y="3075817"/>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a:xfrm flipH="1">
            <a:off x="5214496" y="3075817"/>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a:xfrm flipH="1">
            <a:off x="3956552" y="3081809"/>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100254" y="2796812"/>
            <a:ext cx="2177098"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Acceleration:</a:t>
            </a:r>
            <a:endParaRPr lang="en-US" sz="2800" dirty="0">
              <a:solidFill>
                <a:srgbClr val="FF0000"/>
              </a:solidFill>
            </a:endParaRPr>
          </a:p>
        </p:txBody>
      </p:sp>
    </p:spTree>
    <p:extLst>
      <p:ext uri="{BB962C8B-B14F-4D97-AF65-F5344CB8AC3E}">
        <p14:creationId xmlns:p14="http://schemas.microsoft.com/office/powerpoint/2010/main" val="1693635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21"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1882588"/>
            <a:ext cx="7817053" cy="4715608"/>
          </a:xfrm>
        </p:spPr>
        <p:txBody>
          <a:bodyPr>
            <a:normAutofit/>
          </a:bodyPr>
          <a:lstStyle/>
          <a:p>
            <a:r>
              <a:rPr lang="en-US" sz="2800" b="0" dirty="0" smtClean="0"/>
              <a:t>Just as </a:t>
            </a:r>
            <a:r>
              <a:rPr lang="en-US" sz="2800" b="0" i="1" dirty="0" smtClean="0"/>
              <a:t>distance</a:t>
            </a:r>
            <a:r>
              <a:rPr lang="en-US" sz="2800" b="0" dirty="0" smtClean="0"/>
              <a:t> and </a:t>
            </a:r>
            <a:r>
              <a:rPr lang="en-US" sz="2800" b="0" i="1" dirty="0" smtClean="0"/>
              <a:t>displacement</a:t>
            </a:r>
            <a:r>
              <a:rPr lang="en-US" sz="2800" b="0" dirty="0" smtClean="0"/>
              <a:t> are scalar and vector versions of answering “how far,” there are also vector and scalar versions for answering, “how fast?”</a:t>
            </a:r>
          </a:p>
          <a:p>
            <a:r>
              <a:rPr lang="en-US" sz="2800" b="0" u="sng" dirty="0" smtClean="0"/>
              <a:t>Speed</a:t>
            </a:r>
            <a:r>
              <a:rPr lang="en-US" sz="2800" b="0" dirty="0" smtClean="0"/>
              <a:t> = rate at which position changes with time  </a:t>
            </a:r>
          </a:p>
          <a:p>
            <a:r>
              <a:rPr lang="en-US" sz="2800" b="0" u="sng" dirty="0" smtClean="0"/>
              <a:t>Velocity</a:t>
            </a:r>
            <a:r>
              <a:rPr lang="en-US" sz="2800" b="0" dirty="0" smtClean="0"/>
              <a:t> = speed in a given direction.</a:t>
            </a:r>
          </a:p>
          <a:p>
            <a:r>
              <a:rPr lang="en-US" sz="2800" b="0" dirty="0" smtClean="0"/>
              <a:t>Examples: 35 mph is a speed; 35 mph north is a velocity.</a:t>
            </a:r>
            <a:endParaRPr lang="en-US" sz="2800" b="0" dirty="0"/>
          </a:p>
        </p:txBody>
      </p:sp>
    </p:spTree>
    <p:extLst>
      <p:ext uri="{BB962C8B-B14F-4D97-AF65-F5344CB8AC3E}">
        <p14:creationId xmlns:p14="http://schemas.microsoft.com/office/powerpoint/2010/main" val="2634057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B) Someone standing on a bridge 12.8 m over a river tosses a pebble up into the air at 17.1 m/s.  How long does it take before the pebble splashes in the water?</a:t>
            </a:r>
            <a:endParaRPr lang="en-US" sz="2800" b="0" dirty="0"/>
          </a:p>
        </p:txBody>
      </p:sp>
      <p:sp>
        <p:nvSpPr>
          <p:cNvPr id="4" name="Oval 3"/>
          <p:cNvSpPr/>
          <p:nvPr/>
        </p:nvSpPr>
        <p:spPr>
          <a:xfrm>
            <a:off x="1549620" y="385719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60526" y="253939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73451" y="212677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5104" y="254517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953212" y="385719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379502" y="2583128"/>
            <a:ext cx="0" cy="148732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2231208" y="2198783"/>
            <a:ext cx="0" cy="384346"/>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1543650" y="2198781"/>
            <a:ext cx="0" cy="38434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2348171" y="2583129"/>
            <a:ext cx="0" cy="1487327"/>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1819541" y="2031668"/>
            <a:ext cx="112924" cy="0"/>
          </a:xfrm>
          <a:prstGeom prst="line">
            <a:avLst/>
          </a:prstGeom>
          <a:ln w="38100" cmpd="sng">
            <a:solidFill>
              <a:srgbClr val="0000FF"/>
            </a:solidFill>
          </a:ln>
          <a:effectLst/>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217217" y="2126770"/>
            <a:ext cx="42191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3366FF"/>
                </a:solidFill>
              </a:rPr>
              <a:t>V</a:t>
            </a:r>
            <a:endParaRPr lang="en-US" sz="2800" dirty="0">
              <a:solidFill>
                <a:srgbClr val="3366FF"/>
              </a:solidFill>
            </a:endParaRPr>
          </a:p>
        </p:txBody>
      </p:sp>
      <p:cxnSp>
        <p:nvCxnSpPr>
          <p:cNvPr id="24" name="Straight Arrow Connector 23"/>
          <p:cNvCxnSpPr/>
          <p:nvPr/>
        </p:nvCxnSpPr>
        <p:spPr>
          <a:xfrm>
            <a:off x="1002540" y="3279865"/>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01137" y="3346694"/>
            <a:ext cx="40593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a:t>
            </a:r>
            <a:endParaRPr lang="en-US" sz="2800" dirty="0">
              <a:solidFill>
                <a:srgbClr val="FF0000"/>
              </a:solidFill>
            </a:endParaRPr>
          </a:p>
        </p:txBody>
      </p:sp>
      <p:cxnSp>
        <p:nvCxnSpPr>
          <p:cNvPr id="9" name="Straight Connector 8"/>
          <p:cNvCxnSpPr/>
          <p:nvPr/>
        </p:nvCxnSpPr>
        <p:spPr>
          <a:xfrm flipV="1">
            <a:off x="217217" y="4271012"/>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670900" y="4271012"/>
            <a:ext cx="0" cy="2139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670900" y="6393380"/>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500571" y="4074449"/>
            <a:ext cx="0" cy="221887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a:off x="1002540" y="2168571"/>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a:xfrm>
            <a:off x="2861277" y="2165340"/>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a:xfrm>
            <a:off x="2877986" y="3235716"/>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a:off x="2894695" y="5390907"/>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p:nvPr/>
        </p:nvCxnSpPr>
        <p:spPr>
          <a:xfrm>
            <a:off x="2894695" y="4321148"/>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46" name="Oval 45"/>
          <p:cNvSpPr/>
          <p:nvPr/>
        </p:nvSpPr>
        <p:spPr>
          <a:xfrm>
            <a:off x="2074491" y="608205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106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p:bldP spid="35" grpId="0"/>
      <p:bldP spid="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Given &amp; Wanted</a:t>
            </a:r>
            <a:endParaRPr lang="en-US" dirty="0"/>
          </a:p>
        </p:txBody>
      </p:sp>
      <p:sp>
        <p:nvSpPr>
          <p:cNvPr id="3" name="Content Placeholder 2"/>
          <p:cNvSpPr>
            <a:spLocks noGrp="1"/>
          </p:cNvSpPr>
          <p:nvPr>
            <p:ph idx="1"/>
          </p:nvPr>
        </p:nvSpPr>
        <p:spPr/>
        <p:txBody>
          <a:bodyPr/>
          <a:lstStyle/>
          <a:p>
            <a:r>
              <a:rPr lang="en-US" dirty="0" smtClean="0"/>
              <a:t>Next, take an inventory of every piece of information that a problem gives you, both explicitly, as well as implied, and put this information into a table.  For each value, include the conventional symbol as well as units.</a:t>
            </a:r>
          </a:p>
          <a:p>
            <a:r>
              <a:rPr lang="en-US" dirty="0" smtClean="0"/>
              <a:t>Then list every piece of information the problem is asking for, again using conventional symbols.</a:t>
            </a:r>
            <a:endParaRPr lang="en-US" dirty="0"/>
          </a:p>
        </p:txBody>
      </p:sp>
    </p:spTree>
    <p:extLst>
      <p:ext uri="{BB962C8B-B14F-4D97-AF65-F5344CB8AC3E}">
        <p14:creationId xmlns:p14="http://schemas.microsoft.com/office/powerpoint/2010/main" val="211713061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A) A driver moving at 25 m/s applies the brakes and travels 148 m before coming to a stop at a red light.  What was the car’s acceleration?</a:t>
            </a:r>
            <a:endParaRPr lang="en-US" sz="2800" b="0" dirty="0"/>
          </a:p>
        </p:txBody>
      </p:sp>
      <p:sp>
        <p:nvSpPr>
          <p:cNvPr id="4" name="Oval 3"/>
          <p:cNvSpPr/>
          <p:nvPr/>
        </p:nvSpPr>
        <p:spPr>
          <a:xfrm>
            <a:off x="2639114" y="1977736"/>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796594"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085206" y="195525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789003" y="195267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208747"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2648478" y="2389751"/>
            <a:ext cx="2157480" cy="16712"/>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6845744" y="2410456"/>
            <a:ext cx="419744" cy="12719"/>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6130007" y="2423175"/>
            <a:ext cx="658996" cy="3993"/>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4874082" y="2406463"/>
            <a:ext cx="1211124" cy="16712"/>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7367761" y="2423156"/>
            <a:ext cx="66836" cy="0"/>
          </a:xfrm>
          <a:prstGeom prst="line">
            <a:avLst/>
          </a:prstGeom>
          <a:ln w="38100" cmpd="sng">
            <a:solidFill>
              <a:srgbClr val="0000FF"/>
            </a:solidFill>
          </a:ln>
          <a:effectLst/>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647855" y="2117199"/>
            <a:ext cx="1616072"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3366FF"/>
                </a:solidFill>
              </a:rPr>
              <a:t>Velocity:</a:t>
            </a:r>
            <a:endParaRPr lang="en-US" sz="2800" dirty="0">
              <a:solidFill>
                <a:srgbClr val="3366FF"/>
              </a:solidFill>
            </a:endParaRPr>
          </a:p>
        </p:txBody>
      </p:sp>
      <p:cxnSp>
        <p:nvCxnSpPr>
          <p:cNvPr id="24" name="Straight Arrow Connector 23"/>
          <p:cNvCxnSpPr/>
          <p:nvPr/>
        </p:nvCxnSpPr>
        <p:spPr>
          <a:xfrm flipH="1">
            <a:off x="2648480" y="2941234"/>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a:xfrm flipH="1">
            <a:off x="6401391" y="2941234"/>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a:xfrm flipH="1">
            <a:off x="5170251" y="2941234"/>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a:xfrm flipH="1">
            <a:off x="3912307" y="2947226"/>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100254" y="2618768"/>
            <a:ext cx="2177098"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Acceleration:</a:t>
            </a:r>
            <a:endParaRPr lang="en-US" sz="2800" dirty="0">
              <a:solidFill>
                <a:srgbClr val="FF0000"/>
              </a:solidFill>
            </a:endParaRPr>
          </a:p>
        </p:txBody>
      </p:sp>
      <p:sp>
        <p:nvSpPr>
          <p:cNvPr id="9" name="TextBox 8"/>
          <p:cNvSpPr txBox="1"/>
          <p:nvPr/>
        </p:nvSpPr>
        <p:spPr>
          <a:xfrm>
            <a:off x="497474" y="3491034"/>
            <a:ext cx="732555" cy="369332"/>
          </a:xfrm>
          <a:prstGeom prst="rect">
            <a:avLst/>
          </a:prstGeom>
          <a:noFill/>
        </p:spPr>
        <p:txBody>
          <a:bodyPr wrap="none" rtlCol="0">
            <a:spAutoFit/>
          </a:bodyPr>
          <a:lstStyle/>
          <a:p>
            <a:r>
              <a:rPr lang="en-US" dirty="0" smtClean="0"/>
              <a:t>Given</a:t>
            </a:r>
            <a:endParaRPr lang="en-US" dirty="0"/>
          </a:p>
        </p:txBody>
      </p:sp>
      <p:sp>
        <p:nvSpPr>
          <p:cNvPr id="22" name="TextBox 21"/>
          <p:cNvSpPr txBox="1"/>
          <p:nvPr/>
        </p:nvSpPr>
        <p:spPr>
          <a:xfrm>
            <a:off x="1868017" y="3489355"/>
            <a:ext cx="952342" cy="369332"/>
          </a:xfrm>
          <a:prstGeom prst="rect">
            <a:avLst/>
          </a:prstGeom>
          <a:noFill/>
        </p:spPr>
        <p:txBody>
          <a:bodyPr wrap="none" rtlCol="0">
            <a:spAutoFit/>
          </a:bodyPr>
          <a:lstStyle/>
          <a:p>
            <a:r>
              <a:rPr lang="en-US" dirty="0" smtClean="0"/>
              <a:t>Wanted</a:t>
            </a:r>
            <a:endParaRPr lang="en-US" dirty="0"/>
          </a:p>
        </p:txBody>
      </p:sp>
      <p:sp>
        <p:nvSpPr>
          <p:cNvPr id="15" name="TextBox 14"/>
          <p:cNvSpPr txBox="1"/>
          <p:nvPr/>
        </p:nvSpPr>
        <p:spPr>
          <a:xfrm>
            <a:off x="323514" y="3925535"/>
            <a:ext cx="1179793" cy="369332"/>
          </a:xfrm>
          <a:prstGeom prst="rect">
            <a:avLst/>
          </a:prstGeom>
          <a:noFill/>
        </p:spPr>
        <p:txBody>
          <a:bodyPr wrap="none" rtlCol="0">
            <a:spAutoFit/>
          </a:bodyPr>
          <a:lstStyle/>
          <a:p>
            <a:r>
              <a:rPr lang="en-US" i="1" dirty="0" smtClean="0"/>
              <a:t>v</a:t>
            </a:r>
            <a:r>
              <a:rPr lang="en-US" i="1" baseline="-25000" dirty="0" smtClean="0"/>
              <a:t>i</a:t>
            </a:r>
            <a:r>
              <a:rPr lang="en-US" dirty="0" smtClean="0"/>
              <a:t> = 25 m/s</a:t>
            </a:r>
            <a:endParaRPr lang="en-US" dirty="0"/>
          </a:p>
        </p:txBody>
      </p:sp>
      <p:sp>
        <p:nvSpPr>
          <p:cNvPr id="16" name="TextBox 15"/>
          <p:cNvSpPr txBox="1"/>
          <p:nvPr/>
        </p:nvSpPr>
        <p:spPr>
          <a:xfrm>
            <a:off x="235847" y="4378419"/>
            <a:ext cx="1556335" cy="369332"/>
          </a:xfrm>
          <a:prstGeom prst="rect">
            <a:avLst/>
          </a:prstGeom>
          <a:noFill/>
        </p:spPr>
        <p:txBody>
          <a:bodyPr wrap="none" rtlCol="0">
            <a:spAutoFit/>
          </a:bodyPr>
          <a:lstStyle/>
          <a:p>
            <a:r>
              <a:rPr lang="en-US" i="1" dirty="0" err="1" smtClean="0"/>
              <a:t>Δx</a:t>
            </a:r>
            <a:r>
              <a:rPr lang="en-US" dirty="0" smtClean="0"/>
              <a:t> </a:t>
            </a:r>
            <a:r>
              <a:rPr lang="en-US" dirty="0" smtClean="0"/>
              <a:t>= 148 m</a:t>
            </a:r>
            <a:endParaRPr lang="en-US" dirty="0"/>
          </a:p>
        </p:txBody>
      </p:sp>
      <p:sp>
        <p:nvSpPr>
          <p:cNvPr id="25" name="TextBox 24"/>
          <p:cNvSpPr txBox="1"/>
          <p:nvPr/>
        </p:nvSpPr>
        <p:spPr>
          <a:xfrm>
            <a:off x="392411" y="4831311"/>
            <a:ext cx="1040338" cy="369332"/>
          </a:xfrm>
          <a:prstGeom prst="rect">
            <a:avLst/>
          </a:prstGeom>
          <a:noFill/>
        </p:spPr>
        <p:txBody>
          <a:bodyPr wrap="none" rtlCol="0">
            <a:spAutoFit/>
          </a:bodyPr>
          <a:lstStyle/>
          <a:p>
            <a:r>
              <a:rPr lang="en-US" i="1" dirty="0" smtClean="0"/>
              <a:t>v</a:t>
            </a:r>
            <a:r>
              <a:rPr lang="en-US" dirty="0" smtClean="0"/>
              <a:t> = 0 m/s</a:t>
            </a:r>
            <a:endParaRPr lang="en-US" dirty="0"/>
          </a:p>
        </p:txBody>
      </p:sp>
      <p:sp>
        <p:nvSpPr>
          <p:cNvPr id="17" name="TextBox 16"/>
          <p:cNvSpPr txBox="1"/>
          <p:nvPr/>
        </p:nvSpPr>
        <p:spPr>
          <a:xfrm>
            <a:off x="1876336" y="3927203"/>
            <a:ext cx="595949" cy="369332"/>
          </a:xfrm>
          <a:prstGeom prst="rect">
            <a:avLst/>
          </a:prstGeom>
          <a:noFill/>
        </p:spPr>
        <p:txBody>
          <a:bodyPr wrap="none" rtlCol="0">
            <a:spAutoFit/>
          </a:bodyPr>
          <a:lstStyle/>
          <a:p>
            <a:r>
              <a:rPr lang="en-US" i="1" dirty="0" smtClean="0"/>
              <a:t>a</a:t>
            </a:r>
            <a:r>
              <a:rPr lang="en-US" dirty="0" smtClean="0"/>
              <a:t> = ?</a:t>
            </a:r>
            <a:endParaRPr lang="en-US" dirty="0"/>
          </a:p>
        </p:txBody>
      </p:sp>
      <p:cxnSp>
        <p:nvCxnSpPr>
          <p:cNvPr id="19" name="Straight Connector 18"/>
          <p:cNvCxnSpPr/>
          <p:nvPr/>
        </p:nvCxnSpPr>
        <p:spPr>
          <a:xfrm>
            <a:off x="1750525" y="3292174"/>
            <a:ext cx="0" cy="20388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34180" y="3858687"/>
            <a:ext cx="2656731" cy="16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13331" y="5841046"/>
            <a:ext cx="8595698" cy="646331"/>
          </a:xfrm>
          <a:prstGeom prst="rect">
            <a:avLst/>
          </a:prstGeom>
          <a:noFill/>
        </p:spPr>
        <p:txBody>
          <a:bodyPr wrap="none" rtlCol="0">
            <a:spAutoFit/>
          </a:bodyPr>
          <a:lstStyle/>
          <a:p>
            <a:r>
              <a:rPr lang="en-US" dirty="0" smtClean="0"/>
              <a:t>Note: </a:t>
            </a:r>
            <a:r>
              <a:rPr lang="en-US" dirty="0" smtClean="0"/>
              <a:t> 	The </a:t>
            </a:r>
            <a:r>
              <a:rPr lang="en-US" dirty="0" smtClean="0"/>
              <a:t>fact that </a:t>
            </a:r>
            <a:r>
              <a:rPr lang="en-US" i="1" dirty="0" err="1" smtClean="0"/>
              <a:t>v</a:t>
            </a:r>
            <a:r>
              <a:rPr lang="en-US" i="1" baseline="-25000" dirty="0" err="1" smtClean="0"/>
              <a:t>final</a:t>
            </a:r>
            <a:r>
              <a:rPr lang="en-US" dirty="0" smtClean="0"/>
              <a:t> = 0 m/s wasn’t explicitly given, but rather must be</a:t>
            </a:r>
          </a:p>
          <a:p>
            <a:r>
              <a:rPr lang="en-US" dirty="0" smtClean="0"/>
              <a:t>	</a:t>
            </a:r>
            <a:r>
              <a:rPr lang="en-US" dirty="0" smtClean="0"/>
              <a:t>	inferred </a:t>
            </a:r>
            <a:r>
              <a:rPr lang="en-US" dirty="0" smtClean="0"/>
              <a:t>given the situation.</a:t>
            </a:r>
            <a:endParaRPr lang="en-US" dirty="0"/>
          </a:p>
        </p:txBody>
      </p:sp>
      <p:cxnSp>
        <p:nvCxnSpPr>
          <p:cNvPr id="38" name="Straight Arrow Connector 37"/>
          <p:cNvCxnSpPr/>
          <p:nvPr/>
        </p:nvCxnSpPr>
        <p:spPr>
          <a:xfrm flipH="1" flipV="1">
            <a:off x="945976" y="5330983"/>
            <a:ext cx="284053" cy="4528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53067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B) Someone standing on a bridge 12.8 m over a river tosses a pebble up into the air at 17.1 m/s.  How long does it take before the pebble splashes in the water?</a:t>
            </a:r>
            <a:endParaRPr lang="en-US" sz="2800" b="0" dirty="0"/>
          </a:p>
        </p:txBody>
      </p:sp>
      <p:sp>
        <p:nvSpPr>
          <p:cNvPr id="4" name="Oval 3"/>
          <p:cNvSpPr/>
          <p:nvPr/>
        </p:nvSpPr>
        <p:spPr>
          <a:xfrm>
            <a:off x="1549620" y="385719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60526" y="253939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73451" y="212677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905104" y="254517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953212" y="385719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379502" y="2583128"/>
            <a:ext cx="0" cy="148732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2231208" y="2198783"/>
            <a:ext cx="0" cy="384346"/>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1543650" y="2198781"/>
            <a:ext cx="0" cy="38434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2348171" y="2583129"/>
            <a:ext cx="0" cy="1487327"/>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1819541" y="2031668"/>
            <a:ext cx="112924" cy="0"/>
          </a:xfrm>
          <a:prstGeom prst="line">
            <a:avLst/>
          </a:prstGeom>
          <a:ln w="38100" cmpd="sng">
            <a:solidFill>
              <a:srgbClr val="0000FF"/>
            </a:solidFill>
          </a:ln>
          <a:effectLst/>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217217" y="2126770"/>
            <a:ext cx="42191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3366FF"/>
                </a:solidFill>
              </a:rPr>
              <a:t>V</a:t>
            </a:r>
            <a:endParaRPr lang="en-US" sz="2800" dirty="0">
              <a:solidFill>
                <a:srgbClr val="3366FF"/>
              </a:solidFill>
            </a:endParaRPr>
          </a:p>
        </p:txBody>
      </p:sp>
      <p:cxnSp>
        <p:nvCxnSpPr>
          <p:cNvPr id="24" name="Straight Arrow Connector 23"/>
          <p:cNvCxnSpPr/>
          <p:nvPr/>
        </p:nvCxnSpPr>
        <p:spPr>
          <a:xfrm>
            <a:off x="1002540" y="3279865"/>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01137" y="3346694"/>
            <a:ext cx="40593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a:t>
            </a:r>
            <a:endParaRPr lang="en-US" sz="2800" dirty="0">
              <a:solidFill>
                <a:srgbClr val="FF0000"/>
              </a:solidFill>
            </a:endParaRPr>
          </a:p>
        </p:txBody>
      </p:sp>
      <p:cxnSp>
        <p:nvCxnSpPr>
          <p:cNvPr id="9" name="Straight Connector 8"/>
          <p:cNvCxnSpPr/>
          <p:nvPr/>
        </p:nvCxnSpPr>
        <p:spPr>
          <a:xfrm flipV="1">
            <a:off x="217217" y="4271012"/>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670900" y="4271012"/>
            <a:ext cx="0" cy="2139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670900" y="6393380"/>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500571" y="4074449"/>
            <a:ext cx="0" cy="221887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a:off x="1002540" y="2168571"/>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a:xfrm>
            <a:off x="2861277" y="2165340"/>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a:xfrm>
            <a:off x="2877986" y="3235716"/>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a:off x="2894695" y="5390907"/>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p:nvPr/>
        </p:nvCxnSpPr>
        <p:spPr>
          <a:xfrm>
            <a:off x="2894695" y="4321148"/>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46" name="Oval 45"/>
          <p:cNvSpPr/>
          <p:nvPr/>
        </p:nvSpPr>
        <p:spPr>
          <a:xfrm>
            <a:off x="2074491" y="608205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22311" y="2103938"/>
            <a:ext cx="732555" cy="369332"/>
          </a:xfrm>
          <a:prstGeom prst="rect">
            <a:avLst/>
          </a:prstGeom>
          <a:noFill/>
        </p:spPr>
        <p:txBody>
          <a:bodyPr wrap="none" rtlCol="0">
            <a:spAutoFit/>
          </a:bodyPr>
          <a:lstStyle/>
          <a:p>
            <a:r>
              <a:rPr lang="en-US" dirty="0" smtClean="0"/>
              <a:t>Given</a:t>
            </a:r>
            <a:endParaRPr lang="en-US" dirty="0"/>
          </a:p>
        </p:txBody>
      </p:sp>
      <p:sp>
        <p:nvSpPr>
          <p:cNvPr id="27" name="TextBox 26"/>
          <p:cNvSpPr txBox="1"/>
          <p:nvPr/>
        </p:nvSpPr>
        <p:spPr>
          <a:xfrm>
            <a:off x="5092854" y="2102259"/>
            <a:ext cx="952342" cy="369332"/>
          </a:xfrm>
          <a:prstGeom prst="rect">
            <a:avLst/>
          </a:prstGeom>
          <a:noFill/>
        </p:spPr>
        <p:txBody>
          <a:bodyPr wrap="none" rtlCol="0">
            <a:spAutoFit/>
          </a:bodyPr>
          <a:lstStyle/>
          <a:p>
            <a:r>
              <a:rPr lang="en-US" dirty="0" smtClean="0"/>
              <a:t>Wanted</a:t>
            </a:r>
            <a:endParaRPr lang="en-US" dirty="0"/>
          </a:p>
        </p:txBody>
      </p:sp>
      <p:sp>
        <p:nvSpPr>
          <p:cNvPr id="28" name="TextBox 27"/>
          <p:cNvSpPr txBox="1"/>
          <p:nvPr/>
        </p:nvSpPr>
        <p:spPr>
          <a:xfrm>
            <a:off x="3356995" y="2538439"/>
            <a:ext cx="1280509" cy="369332"/>
          </a:xfrm>
          <a:prstGeom prst="rect">
            <a:avLst/>
          </a:prstGeom>
          <a:noFill/>
        </p:spPr>
        <p:txBody>
          <a:bodyPr wrap="none" rtlCol="0">
            <a:spAutoFit/>
          </a:bodyPr>
          <a:lstStyle/>
          <a:p>
            <a:r>
              <a:rPr lang="en-US" i="1" dirty="0" smtClean="0"/>
              <a:t>v</a:t>
            </a:r>
            <a:r>
              <a:rPr lang="en-US" i="1" baseline="-25000" dirty="0" smtClean="0"/>
              <a:t>i</a:t>
            </a:r>
            <a:r>
              <a:rPr lang="en-US" dirty="0" smtClean="0"/>
              <a:t> = 17.1 m/s</a:t>
            </a:r>
            <a:endParaRPr lang="en-US" dirty="0"/>
          </a:p>
        </p:txBody>
      </p:sp>
      <p:sp>
        <p:nvSpPr>
          <p:cNvPr id="29" name="TextBox 28"/>
          <p:cNvSpPr txBox="1"/>
          <p:nvPr/>
        </p:nvSpPr>
        <p:spPr>
          <a:xfrm>
            <a:off x="3373704" y="2991323"/>
            <a:ext cx="1444980" cy="369332"/>
          </a:xfrm>
          <a:prstGeom prst="rect">
            <a:avLst/>
          </a:prstGeom>
          <a:noFill/>
        </p:spPr>
        <p:txBody>
          <a:bodyPr wrap="none" rtlCol="0">
            <a:spAutoFit/>
          </a:bodyPr>
          <a:lstStyle/>
          <a:p>
            <a:r>
              <a:rPr lang="en-US" i="1" dirty="0" err="1" smtClean="0"/>
              <a:t>y</a:t>
            </a:r>
            <a:r>
              <a:rPr lang="en-US" i="1" baseline="-25000" dirty="0" err="1" smtClean="0"/>
              <a:t>i</a:t>
            </a:r>
            <a:r>
              <a:rPr lang="en-US" dirty="0" smtClean="0"/>
              <a:t> </a:t>
            </a:r>
            <a:r>
              <a:rPr lang="en-US" dirty="0" smtClean="0"/>
              <a:t>= 12.8 m</a:t>
            </a:r>
            <a:endParaRPr lang="en-US" dirty="0"/>
          </a:p>
        </p:txBody>
      </p:sp>
      <p:sp>
        <p:nvSpPr>
          <p:cNvPr id="30" name="TextBox 29"/>
          <p:cNvSpPr txBox="1"/>
          <p:nvPr/>
        </p:nvSpPr>
        <p:spPr>
          <a:xfrm>
            <a:off x="3373704" y="3444215"/>
            <a:ext cx="1321327" cy="369332"/>
          </a:xfrm>
          <a:prstGeom prst="rect">
            <a:avLst/>
          </a:prstGeom>
          <a:noFill/>
        </p:spPr>
        <p:txBody>
          <a:bodyPr wrap="none" rtlCol="0">
            <a:spAutoFit/>
          </a:bodyPr>
          <a:lstStyle/>
          <a:p>
            <a:r>
              <a:rPr lang="en-US" i="1" dirty="0" smtClean="0"/>
              <a:t>a = -9.8 m/s</a:t>
            </a:r>
            <a:r>
              <a:rPr lang="en-US" i="1" baseline="30000" dirty="0" smtClean="0"/>
              <a:t>2</a:t>
            </a:r>
            <a:endParaRPr lang="en-US" baseline="30000" dirty="0"/>
          </a:p>
        </p:txBody>
      </p:sp>
      <p:sp>
        <p:nvSpPr>
          <p:cNvPr id="32" name="TextBox 31"/>
          <p:cNvSpPr txBox="1"/>
          <p:nvPr/>
        </p:nvSpPr>
        <p:spPr>
          <a:xfrm>
            <a:off x="5101173" y="2540107"/>
            <a:ext cx="575179" cy="369332"/>
          </a:xfrm>
          <a:prstGeom prst="rect">
            <a:avLst/>
          </a:prstGeom>
          <a:noFill/>
        </p:spPr>
        <p:txBody>
          <a:bodyPr wrap="none" rtlCol="0">
            <a:spAutoFit/>
          </a:bodyPr>
          <a:lstStyle/>
          <a:p>
            <a:r>
              <a:rPr lang="en-US" i="1" dirty="0"/>
              <a:t>t</a:t>
            </a:r>
            <a:r>
              <a:rPr lang="en-US" dirty="0" smtClean="0"/>
              <a:t> = ?</a:t>
            </a:r>
            <a:endParaRPr lang="en-US" dirty="0"/>
          </a:p>
        </p:txBody>
      </p:sp>
      <p:cxnSp>
        <p:nvCxnSpPr>
          <p:cNvPr id="33" name="Straight Connector 32"/>
          <p:cNvCxnSpPr/>
          <p:nvPr/>
        </p:nvCxnSpPr>
        <p:spPr>
          <a:xfrm>
            <a:off x="4975362" y="1905078"/>
            <a:ext cx="0" cy="28910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559017" y="2471591"/>
            <a:ext cx="2656731" cy="16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373704" y="3913819"/>
            <a:ext cx="1036963" cy="369332"/>
          </a:xfrm>
          <a:prstGeom prst="rect">
            <a:avLst/>
          </a:prstGeom>
          <a:noFill/>
        </p:spPr>
        <p:txBody>
          <a:bodyPr wrap="none" rtlCol="0">
            <a:spAutoFit/>
          </a:bodyPr>
          <a:lstStyle/>
          <a:p>
            <a:r>
              <a:rPr lang="en-US" i="1" dirty="0" smtClean="0"/>
              <a:t>y</a:t>
            </a:r>
            <a:r>
              <a:rPr lang="en-US" dirty="0" smtClean="0"/>
              <a:t> </a:t>
            </a:r>
            <a:r>
              <a:rPr lang="en-US" dirty="0" smtClean="0"/>
              <a:t>= 0 m</a:t>
            </a:r>
            <a:endParaRPr lang="en-US" dirty="0"/>
          </a:p>
        </p:txBody>
      </p:sp>
      <p:sp>
        <p:nvSpPr>
          <p:cNvPr id="37" name="TextBox 36"/>
          <p:cNvSpPr txBox="1"/>
          <p:nvPr/>
        </p:nvSpPr>
        <p:spPr>
          <a:xfrm>
            <a:off x="3900766" y="5220444"/>
            <a:ext cx="4971712" cy="923330"/>
          </a:xfrm>
          <a:prstGeom prst="rect">
            <a:avLst/>
          </a:prstGeom>
          <a:noFill/>
        </p:spPr>
        <p:txBody>
          <a:bodyPr wrap="square" rtlCol="0">
            <a:spAutoFit/>
          </a:bodyPr>
          <a:lstStyle/>
          <a:p>
            <a:r>
              <a:rPr lang="en-US" dirty="0" smtClean="0"/>
              <a:t>Note: </a:t>
            </a:r>
            <a:r>
              <a:rPr lang="en-US" dirty="0" smtClean="0"/>
              <a:t>	Again</a:t>
            </a:r>
            <a:r>
              <a:rPr lang="en-US" dirty="0" smtClean="0"/>
              <a:t>, these last two values were </a:t>
            </a:r>
            <a:r>
              <a:rPr lang="en-US" dirty="0" smtClean="0"/>
              <a:t>			not 	explicitly </a:t>
            </a:r>
            <a:r>
              <a:rPr lang="en-US" dirty="0" smtClean="0"/>
              <a:t>given, but rather were </a:t>
            </a:r>
            <a:r>
              <a:rPr lang="en-US" dirty="0" smtClean="0"/>
              <a:t>		implied</a:t>
            </a:r>
            <a:r>
              <a:rPr lang="en-US" dirty="0" smtClean="0"/>
              <a:t>.</a:t>
            </a:r>
            <a:endParaRPr lang="en-US" dirty="0"/>
          </a:p>
        </p:txBody>
      </p:sp>
      <p:cxnSp>
        <p:nvCxnSpPr>
          <p:cNvPr id="38" name="Straight Arrow Connector 37"/>
          <p:cNvCxnSpPr/>
          <p:nvPr/>
        </p:nvCxnSpPr>
        <p:spPr>
          <a:xfrm flipH="1" flipV="1">
            <a:off x="4143832" y="4495405"/>
            <a:ext cx="151514" cy="6519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1278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pick a formula</a:t>
            </a:r>
            <a:endParaRPr lang="en-US" dirty="0"/>
          </a:p>
        </p:txBody>
      </p:sp>
      <p:sp>
        <p:nvSpPr>
          <p:cNvPr id="3" name="Content Placeholder 2"/>
          <p:cNvSpPr>
            <a:spLocks noGrp="1"/>
          </p:cNvSpPr>
          <p:nvPr>
            <p:ph idx="1"/>
          </p:nvPr>
        </p:nvSpPr>
        <p:spPr>
          <a:xfrm>
            <a:off x="539290" y="1882587"/>
            <a:ext cx="7984962" cy="4501397"/>
          </a:xfrm>
        </p:spPr>
        <p:txBody>
          <a:bodyPr>
            <a:normAutofit/>
          </a:bodyPr>
          <a:lstStyle/>
          <a:p>
            <a:r>
              <a:rPr lang="en-US" dirty="0" smtClean="0"/>
              <a:t>Notice just how much time/effort/thought we’ve already put into each problem </a:t>
            </a:r>
            <a:r>
              <a:rPr lang="en-US" i="1" dirty="0" smtClean="0"/>
              <a:t>before</a:t>
            </a:r>
            <a:r>
              <a:rPr lang="en-US" dirty="0" smtClean="0"/>
              <a:t> we contemplated how to do the math.</a:t>
            </a:r>
          </a:p>
          <a:p>
            <a:r>
              <a:rPr lang="en-US" dirty="0" smtClean="0"/>
              <a:t>By taking the time to wrap our minds around the problem, we’re now in a much better place to pick the right calculation.</a:t>
            </a:r>
          </a:p>
          <a:p>
            <a:r>
              <a:rPr lang="en-US" dirty="0" smtClean="0"/>
              <a:t>Looking at the Given/Wanted charts, it becomes clearer which kinematics equation(s) to use.</a:t>
            </a:r>
          </a:p>
          <a:p>
            <a:r>
              <a:rPr lang="en-US" dirty="0" smtClean="0"/>
              <a:t>Then it’s just a matter of chugging the numbers!</a:t>
            </a:r>
            <a:endParaRPr lang="en-US" dirty="0"/>
          </a:p>
        </p:txBody>
      </p:sp>
    </p:spTree>
    <p:extLst>
      <p:ext uri="{BB962C8B-B14F-4D97-AF65-F5344CB8AC3E}">
        <p14:creationId xmlns:p14="http://schemas.microsoft.com/office/powerpoint/2010/main" val="74643761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A) A driver moving at 25 m/s applies the brakes and travels 148 m before coming to a stop at a red light.  What was the car’s acceleration?</a:t>
            </a:r>
            <a:endParaRPr lang="en-US" sz="2800" b="0" dirty="0"/>
          </a:p>
        </p:txBody>
      </p:sp>
      <p:sp>
        <p:nvSpPr>
          <p:cNvPr id="9" name="TextBox 8"/>
          <p:cNvSpPr txBox="1"/>
          <p:nvPr/>
        </p:nvSpPr>
        <p:spPr>
          <a:xfrm>
            <a:off x="497474" y="3491034"/>
            <a:ext cx="732555" cy="369332"/>
          </a:xfrm>
          <a:prstGeom prst="rect">
            <a:avLst/>
          </a:prstGeom>
          <a:noFill/>
        </p:spPr>
        <p:txBody>
          <a:bodyPr wrap="none" rtlCol="0">
            <a:spAutoFit/>
          </a:bodyPr>
          <a:lstStyle/>
          <a:p>
            <a:r>
              <a:rPr lang="en-US" dirty="0" smtClean="0"/>
              <a:t>Given</a:t>
            </a:r>
            <a:endParaRPr lang="en-US" dirty="0"/>
          </a:p>
        </p:txBody>
      </p:sp>
      <p:sp>
        <p:nvSpPr>
          <p:cNvPr id="22" name="TextBox 21"/>
          <p:cNvSpPr txBox="1"/>
          <p:nvPr/>
        </p:nvSpPr>
        <p:spPr>
          <a:xfrm>
            <a:off x="1868017" y="3489355"/>
            <a:ext cx="952342" cy="369332"/>
          </a:xfrm>
          <a:prstGeom prst="rect">
            <a:avLst/>
          </a:prstGeom>
          <a:noFill/>
        </p:spPr>
        <p:txBody>
          <a:bodyPr wrap="none" rtlCol="0">
            <a:spAutoFit/>
          </a:bodyPr>
          <a:lstStyle/>
          <a:p>
            <a:r>
              <a:rPr lang="en-US" dirty="0" smtClean="0"/>
              <a:t>Wanted</a:t>
            </a:r>
            <a:endParaRPr lang="en-US" dirty="0"/>
          </a:p>
        </p:txBody>
      </p:sp>
      <p:sp>
        <p:nvSpPr>
          <p:cNvPr id="15" name="TextBox 14"/>
          <p:cNvSpPr txBox="1"/>
          <p:nvPr/>
        </p:nvSpPr>
        <p:spPr>
          <a:xfrm>
            <a:off x="271326" y="3925535"/>
            <a:ext cx="1179793" cy="369332"/>
          </a:xfrm>
          <a:prstGeom prst="rect">
            <a:avLst/>
          </a:prstGeom>
          <a:noFill/>
        </p:spPr>
        <p:txBody>
          <a:bodyPr wrap="none" rtlCol="0">
            <a:spAutoFit/>
          </a:bodyPr>
          <a:lstStyle/>
          <a:p>
            <a:r>
              <a:rPr lang="en-US" i="1" dirty="0" smtClean="0"/>
              <a:t>v</a:t>
            </a:r>
            <a:r>
              <a:rPr lang="en-US" i="1" baseline="-25000" dirty="0" smtClean="0"/>
              <a:t>i</a:t>
            </a:r>
            <a:r>
              <a:rPr lang="en-US" dirty="0" smtClean="0"/>
              <a:t> = 25 m/s</a:t>
            </a:r>
            <a:endParaRPr lang="en-US" dirty="0"/>
          </a:p>
        </p:txBody>
      </p:sp>
      <p:sp>
        <p:nvSpPr>
          <p:cNvPr id="16" name="TextBox 15"/>
          <p:cNvSpPr txBox="1"/>
          <p:nvPr/>
        </p:nvSpPr>
        <p:spPr>
          <a:xfrm>
            <a:off x="218451" y="4378419"/>
            <a:ext cx="1556335" cy="369332"/>
          </a:xfrm>
          <a:prstGeom prst="rect">
            <a:avLst/>
          </a:prstGeom>
          <a:noFill/>
        </p:spPr>
        <p:txBody>
          <a:bodyPr wrap="none" rtlCol="0">
            <a:spAutoFit/>
          </a:bodyPr>
          <a:lstStyle/>
          <a:p>
            <a:r>
              <a:rPr lang="en-US" i="1" dirty="0" err="1" smtClean="0"/>
              <a:t>Δx</a:t>
            </a:r>
            <a:r>
              <a:rPr lang="en-US" dirty="0" smtClean="0"/>
              <a:t> </a:t>
            </a:r>
            <a:r>
              <a:rPr lang="en-US" dirty="0" smtClean="0"/>
              <a:t>= 148 m</a:t>
            </a:r>
            <a:endParaRPr lang="en-US" dirty="0"/>
          </a:p>
        </p:txBody>
      </p:sp>
      <p:sp>
        <p:nvSpPr>
          <p:cNvPr id="25" name="TextBox 24"/>
          <p:cNvSpPr txBox="1"/>
          <p:nvPr/>
        </p:nvSpPr>
        <p:spPr>
          <a:xfrm>
            <a:off x="288035" y="4831311"/>
            <a:ext cx="1094874" cy="369332"/>
          </a:xfrm>
          <a:prstGeom prst="rect">
            <a:avLst/>
          </a:prstGeom>
          <a:noFill/>
        </p:spPr>
        <p:txBody>
          <a:bodyPr wrap="none" rtlCol="0">
            <a:spAutoFit/>
          </a:bodyPr>
          <a:lstStyle/>
          <a:p>
            <a:r>
              <a:rPr lang="en-US" i="1" dirty="0" err="1" smtClean="0"/>
              <a:t>v</a:t>
            </a:r>
            <a:r>
              <a:rPr lang="en-US" i="1" baseline="-25000" dirty="0" err="1" smtClean="0"/>
              <a:t>f</a:t>
            </a:r>
            <a:r>
              <a:rPr lang="en-US" dirty="0" smtClean="0"/>
              <a:t> = 0 m/s</a:t>
            </a:r>
            <a:endParaRPr lang="en-US" dirty="0"/>
          </a:p>
        </p:txBody>
      </p:sp>
      <p:sp>
        <p:nvSpPr>
          <p:cNvPr id="17" name="TextBox 16"/>
          <p:cNvSpPr txBox="1"/>
          <p:nvPr/>
        </p:nvSpPr>
        <p:spPr>
          <a:xfrm>
            <a:off x="1876336" y="3927203"/>
            <a:ext cx="595949" cy="369332"/>
          </a:xfrm>
          <a:prstGeom prst="rect">
            <a:avLst/>
          </a:prstGeom>
          <a:noFill/>
        </p:spPr>
        <p:txBody>
          <a:bodyPr wrap="none" rtlCol="0">
            <a:spAutoFit/>
          </a:bodyPr>
          <a:lstStyle/>
          <a:p>
            <a:r>
              <a:rPr lang="en-US" i="1" dirty="0" smtClean="0"/>
              <a:t>a</a:t>
            </a:r>
            <a:r>
              <a:rPr lang="en-US" dirty="0" smtClean="0"/>
              <a:t> = ?</a:t>
            </a:r>
            <a:endParaRPr lang="en-US" dirty="0"/>
          </a:p>
        </p:txBody>
      </p:sp>
      <p:cxnSp>
        <p:nvCxnSpPr>
          <p:cNvPr id="19" name="Straight Connector 18"/>
          <p:cNvCxnSpPr/>
          <p:nvPr/>
        </p:nvCxnSpPr>
        <p:spPr>
          <a:xfrm>
            <a:off x="1750525" y="3292174"/>
            <a:ext cx="0" cy="20388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34180" y="3858687"/>
            <a:ext cx="2656731" cy="16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696456" y="3675700"/>
            <a:ext cx="2534048" cy="461665"/>
          </a:xfrm>
          <a:prstGeom prst="rect">
            <a:avLst/>
          </a:prstGeom>
        </p:spPr>
        <p:txBody>
          <a:bodyPr wrap="none">
            <a:spAutoFit/>
          </a:bodyPr>
          <a:lstStyle/>
          <a:p>
            <a:r>
              <a:rPr lang="en-US" sz="2400" i="1" dirty="0"/>
              <a:t>v</a:t>
            </a:r>
            <a:r>
              <a:rPr lang="en-US" sz="2400" i="1" baseline="-25000" dirty="0"/>
              <a:t>f</a:t>
            </a:r>
            <a:r>
              <a:rPr lang="en-US" sz="2400" i="1" baseline="30000" dirty="0"/>
              <a:t>2</a:t>
            </a:r>
            <a:r>
              <a:rPr lang="en-US" sz="2400" dirty="0"/>
              <a:t> = v</a:t>
            </a:r>
            <a:r>
              <a:rPr lang="en-US" sz="2400" i="1" baseline="-25000" dirty="0"/>
              <a:t>i</a:t>
            </a:r>
            <a:r>
              <a:rPr lang="en-US" sz="2400" baseline="30000" dirty="0"/>
              <a:t>2</a:t>
            </a:r>
            <a:r>
              <a:rPr lang="en-US" sz="2400" dirty="0"/>
              <a:t> + </a:t>
            </a:r>
            <a:r>
              <a:rPr lang="en-US" sz="2400" dirty="0" smtClean="0"/>
              <a:t>2</a:t>
            </a:r>
            <a:r>
              <a:rPr lang="en-US" sz="2400" i="1" dirty="0" smtClean="0"/>
              <a:t>aΔx</a:t>
            </a:r>
            <a:endParaRPr lang="en-US" sz="2400" i="1" dirty="0"/>
          </a:p>
        </p:txBody>
      </p:sp>
      <p:sp>
        <p:nvSpPr>
          <p:cNvPr id="30" name="Rectangle 29"/>
          <p:cNvSpPr/>
          <p:nvPr/>
        </p:nvSpPr>
        <p:spPr>
          <a:xfrm>
            <a:off x="3709688" y="4158605"/>
            <a:ext cx="3133261" cy="461665"/>
          </a:xfrm>
          <a:prstGeom prst="rect">
            <a:avLst/>
          </a:prstGeom>
        </p:spPr>
        <p:txBody>
          <a:bodyPr wrap="none">
            <a:spAutoFit/>
          </a:bodyPr>
          <a:lstStyle/>
          <a:p>
            <a:r>
              <a:rPr lang="en-US" sz="2400" i="1" dirty="0"/>
              <a:t>a</a:t>
            </a:r>
            <a:r>
              <a:rPr lang="en-US" sz="2400" i="1" dirty="0" smtClean="0"/>
              <a:t> = </a:t>
            </a:r>
            <a:r>
              <a:rPr lang="en-US" sz="2400" dirty="0" smtClean="0"/>
              <a:t>(</a:t>
            </a:r>
            <a:r>
              <a:rPr lang="en-US" sz="2400" i="1" dirty="0" smtClean="0"/>
              <a:t>v</a:t>
            </a:r>
            <a:r>
              <a:rPr lang="en-US" sz="2400" i="1" baseline="-25000" dirty="0" smtClean="0"/>
              <a:t>f</a:t>
            </a:r>
            <a:r>
              <a:rPr lang="en-US" sz="2400" i="1" baseline="30000" dirty="0" smtClean="0"/>
              <a:t>2</a:t>
            </a:r>
            <a:r>
              <a:rPr lang="en-US" sz="2400" dirty="0" smtClean="0"/>
              <a:t> - v</a:t>
            </a:r>
            <a:r>
              <a:rPr lang="en-US" sz="2400" i="1" baseline="-25000" dirty="0" smtClean="0"/>
              <a:t>i</a:t>
            </a:r>
            <a:r>
              <a:rPr lang="en-US" sz="2400" baseline="30000" dirty="0" smtClean="0"/>
              <a:t>2</a:t>
            </a:r>
            <a:r>
              <a:rPr lang="en-US" sz="2400" dirty="0" smtClean="0"/>
              <a:t>) / (2</a:t>
            </a:r>
            <a:r>
              <a:rPr lang="en-US" sz="2400" i="1" dirty="0" smtClean="0"/>
              <a:t>Δs</a:t>
            </a:r>
            <a:r>
              <a:rPr lang="en-US" sz="2400" dirty="0" smtClean="0"/>
              <a:t>)</a:t>
            </a:r>
            <a:endParaRPr lang="en-US" sz="2400" dirty="0"/>
          </a:p>
        </p:txBody>
      </p:sp>
      <p:sp>
        <p:nvSpPr>
          <p:cNvPr id="31" name="Rectangle 30"/>
          <p:cNvSpPr/>
          <p:nvPr/>
        </p:nvSpPr>
        <p:spPr>
          <a:xfrm>
            <a:off x="3727886" y="4703090"/>
            <a:ext cx="4955416" cy="461665"/>
          </a:xfrm>
          <a:prstGeom prst="rect">
            <a:avLst/>
          </a:prstGeom>
        </p:spPr>
        <p:txBody>
          <a:bodyPr wrap="none">
            <a:spAutoFit/>
          </a:bodyPr>
          <a:lstStyle/>
          <a:p>
            <a:r>
              <a:rPr lang="en-US" sz="2400" i="1" dirty="0"/>
              <a:t>a</a:t>
            </a:r>
            <a:r>
              <a:rPr lang="en-US" sz="2400" i="1" dirty="0" smtClean="0"/>
              <a:t> = </a:t>
            </a:r>
            <a:r>
              <a:rPr lang="en-US" sz="2400" dirty="0" smtClean="0"/>
              <a:t>[</a:t>
            </a:r>
            <a:r>
              <a:rPr lang="en-US" sz="2400" i="1" dirty="0" smtClean="0"/>
              <a:t>(0 m/s)</a:t>
            </a:r>
            <a:r>
              <a:rPr lang="en-US" sz="2400" i="1" baseline="30000" dirty="0" smtClean="0"/>
              <a:t>2</a:t>
            </a:r>
            <a:r>
              <a:rPr lang="en-US" sz="2400" dirty="0" smtClean="0"/>
              <a:t> – (25 m/s)</a:t>
            </a:r>
            <a:r>
              <a:rPr lang="en-US" sz="2400" baseline="30000" dirty="0" smtClean="0"/>
              <a:t>2</a:t>
            </a:r>
            <a:r>
              <a:rPr lang="en-US" sz="2400" dirty="0"/>
              <a:t>]</a:t>
            </a:r>
            <a:r>
              <a:rPr lang="en-US" sz="2400" dirty="0" smtClean="0"/>
              <a:t> / (2 × 148m)</a:t>
            </a:r>
            <a:endParaRPr lang="en-US" sz="2400" dirty="0"/>
          </a:p>
        </p:txBody>
      </p:sp>
      <p:sp>
        <p:nvSpPr>
          <p:cNvPr id="37" name="Rectangle 36"/>
          <p:cNvSpPr/>
          <p:nvPr/>
        </p:nvSpPr>
        <p:spPr>
          <a:xfrm>
            <a:off x="3814865" y="5330983"/>
            <a:ext cx="2381977" cy="461665"/>
          </a:xfrm>
          <a:prstGeom prst="rect">
            <a:avLst/>
          </a:prstGeom>
          <a:ln>
            <a:solidFill>
              <a:schemeClr val="tx1"/>
            </a:solidFill>
          </a:ln>
        </p:spPr>
        <p:txBody>
          <a:bodyPr wrap="square">
            <a:spAutoFit/>
          </a:bodyPr>
          <a:lstStyle/>
          <a:p>
            <a:r>
              <a:rPr lang="en-US" sz="2400" i="1" dirty="0"/>
              <a:t>a</a:t>
            </a:r>
            <a:r>
              <a:rPr lang="en-US" sz="2400" i="1" dirty="0" smtClean="0"/>
              <a:t> = </a:t>
            </a:r>
            <a:r>
              <a:rPr lang="en-US" sz="2400" dirty="0" smtClean="0"/>
              <a:t>- 2.1 m/s</a:t>
            </a:r>
            <a:r>
              <a:rPr lang="en-US" sz="2400" baseline="30000" dirty="0" smtClean="0"/>
              <a:t>2</a:t>
            </a:r>
            <a:endParaRPr lang="en-US" sz="2400" baseline="30000" dirty="0"/>
          </a:p>
        </p:txBody>
      </p:sp>
      <p:sp>
        <p:nvSpPr>
          <p:cNvPr id="36" name="Oval 35"/>
          <p:cNvSpPr/>
          <p:nvPr/>
        </p:nvSpPr>
        <p:spPr>
          <a:xfrm>
            <a:off x="2639114" y="1977736"/>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796594"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085206" y="195525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789003" y="1952671"/>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208747" y="1961024"/>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2648478" y="2389751"/>
            <a:ext cx="2157480" cy="16712"/>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43" name="Straight Arrow Connector 42"/>
          <p:cNvCxnSpPr/>
          <p:nvPr/>
        </p:nvCxnSpPr>
        <p:spPr>
          <a:xfrm>
            <a:off x="6845744" y="2410456"/>
            <a:ext cx="419744" cy="12719"/>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44" name="Straight Arrow Connector 43"/>
          <p:cNvCxnSpPr/>
          <p:nvPr/>
        </p:nvCxnSpPr>
        <p:spPr>
          <a:xfrm flipV="1">
            <a:off x="6130007" y="2423175"/>
            <a:ext cx="658996" cy="3993"/>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45" name="Straight Arrow Connector 44"/>
          <p:cNvCxnSpPr/>
          <p:nvPr/>
        </p:nvCxnSpPr>
        <p:spPr>
          <a:xfrm flipV="1">
            <a:off x="4874082" y="2406463"/>
            <a:ext cx="1211124" cy="16712"/>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46" name="Straight Connector 45"/>
          <p:cNvCxnSpPr/>
          <p:nvPr/>
        </p:nvCxnSpPr>
        <p:spPr>
          <a:xfrm>
            <a:off x="7367761" y="2423156"/>
            <a:ext cx="66836" cy="0"/>
          </a:xfrm>
          <a:prstGeom prst="line">
            <a:avLst/>
          </a:prstGeom>
          <a:ln w="38100" cmpd="sng">
            <a:solidFill>
              <a:srgbClr val="0000FF"/>
            </a:solidFill>
          </a:ln>
          <a:effectLst/>
        </p:spPr>
        <p:style>
          <a:lnRef idx="3">
            <a:schemeClr val="accent3"/>
          </a:lnRef>
          <a:fillRef idx="0">
            <a:schemeClr val="accent3"/>
          </a:fillRef>
          <a:effectRef idx="2">
            <a:schemeClr val="accent3"/>
          </a:effectRef>
          <a:fontRef idx="minor">
            <a:schemeClr val="tx1"/>
          </a:fontRef>
        </p:style>
      </p:cxnSp>
      <p:sp>
        <p:nvSpPr>
          <p:cNvPr id="47" name="TextBox 46"/>
          <p:cNvSpPr txBox="1"/>
          <p:nvPr/>
        </p:nvSpPr>
        <p:spPr>
          <a:xfrm>
            <a:off x="647855" y="2117199"/>
            <a:ext cx="1616072"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3366FF"/>
                </a:solidFill>
              </a:rPr>
              <a:t>Velocity:</a:t>
            </a:r>
            <a:endParaRPr lang="en-US" sz="2800" dirty="0">
              <a:solidFill>
                <a:srgbClr val="3366FF"/>
              </a:solidFill>
            </a:endParaRPr>
          </a:p>
        </p:txBody>
      </p:sp>
      <p:cxnSp>
        <p:nvCxnSpPr>
          <p:cNvPr id="48" name="Straight Arrow Connector 47"/>
          <p:cNvCxnSpPr/>
          <p:nvPr/>
        </p:nvCxnSpPr>
        <p:spPr>
          <a:xfrm flipH="1">
            <a:off x="2648480" y="2941234"/>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9" name="Straight Arrow Connector 48"/>
          <p:cNvCxnSpPr/>
          <p:nvPr/>
        </p:nvCxnSpPr>
        <p:spPr>
          <a:xfrm flipH="1">
            <a:off x="6401391" y="2941234"/>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50" name="Straight Arrow Connector 49"/>
          <p:cNvCxnSpPr/>
          <p:nvPr/>
        </p:nvCxnSpPr>
        <p:spPr>
          <a:xfrm flipH="1">
            <a:off x="5170251" y="2941234"/>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p:nvPr/>
        </p:nvCxnSpPr>
        <p:spPr>
          <a:xfrm flipH="1">
            <a:off x="3912307" y="2947226"/>
            <a:ext cx="1026592" cy="0"/>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52" name="TextBox 51"/>
          <p:cNvSpPr txBox="1"/>
          <p:nvPr/>
        </p:nvSpPr>
        <p:spPr>
          <a:xfrm>
            <a:off x="100254" y="2618768"/>
            <a:ext cx="2177098"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Acceleration:</a:t>
            </a:r>
            <a:endParaRPr lang="en-US" sz="2800" dirty="0">
              <a:solidFill>
                <a:srgbClr val="FF0000"/>
              </a:solidFill>
            </a:endParaRPr>
          </a:p>
        </p:txBody>
      </p:sp>
    </p:spTree>
    <p:extLst>
      <p:ext uri="{BB962C8B-B14F-4D97-AF65-F5344CB8AC3E}">
        <p14:creationId xmlns:p14="http://schemas.microsoft.com/office/powerpoint/2010/main" val="591703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1" grpId="0"/>
      <p:bldP spid="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107577"/>
            <a:ext cx="8655261" cy="1847674"/>
          </a:xfrm>
        </p:spPr>
        <p:txBody>
          <a:bodyPr/>
          <a:lstStyle/>
          <a:p>
            <a:pPr algn="l"/>
            <a:r>
              <a:rPr lang="en-US" sz="2800" b="0" dirty="0" smtClean="0"/>
              <a:t>Example A) Someone standing on a bridge 12.8 m over a river tosses a pebble up into the air at 17.1 m/s.  How long does it take before the pebble </a:t>
            </a:r>
            <a:r>
              <a:rPr lang="en-US" sz="2800" b="0" dirty="0" smtClean="0"/>
              <a:t>splashes </a:t>
            </a:r>
            <a:r>
              <a:rPr lang="en-US" sz="2800" b="0" dirty="0" smtClean="0"/>
              <a:t>in the water?</a:t>
            </a:r>
            <a:endParaRPr lang="en-US" sz="2800" b="0" dirty="0"/>
          </a:p>
        </p:txBody>
      </p:sp>
      <p:sp>
        <p:nvSpPr>
          <p:cNvPr id="26" name="TextBox 25"/>
          <p:cNvSpPr txBox="1"/>
          <p:nvPr/>
        </p:nvSpPr>
        <p:spPr>
          <a:xfrm>
            <a:off x="3670123" y="2103938"/>
            <a:ext cx="732555" cy="369332"/>
          </a:xfrm>
          <a:prstGeom prst="rect">
            <a:avLst/>
          </a:prstGeom>
          <a:noFill/>
        </p:spPr>
        <p:txBody>
          <a:bodyPr wrap="none" rtlCol="0">
            <a:spAutoFit/>
          </a:bodyPr>
          <a:lstStyle/>
          <a:p>
            <a:r>
              <a:rPr lang="en-US" dirty="0" smtClean="0"/>
              <a:t>Given</a:t>
            </a:r>
            <a:endParaRPr lang="en-US" dirty="0"/>
          </a:p>
        </p:txBody>
      </p:sp>
      <p:sp>
        <p:nvSpPr>
          <p:cNvPr id="27" name="TextBox 26"/>
          <p:cNvSpPr txBox="1"/>
          <p:nvPr/>
        </p:nvSpPr>
        <p:spPr>
          <a:xfrm>
            <a:off x="5092854" y="2102259"/>
            <a:ext cx="952342" cy="369332"/>
          </a:xfrm>
          <a:prstGeom prst="rect">
            <a:avLst/>
          </a:prstGeom>
          <a:noFill/>
        </p:spPr>
        <p:txBody>
          <a:bodyPr wrap="none" rtlCol="0">
            <a:spAutoFit/>
          </a:bodyPr>
          <a:lstStyle/>
          <a:p>
            <a:r>
              <a:rPr lang="en-US" dirty="0" smtClean="0"/>
              <a:t>Wanted</a:t>
            </a:r>
            <a:endParaRPr lang="en-US" dirty="0"/>
          </a:p>
        </p:txBody>
      </p:sp>
      <p:sp>
        <p:nvSpPr>
          <p:cNvPr id="28" name="TextBox 27"/>
          <p:cNvSpPr txBox="1"/>
          <p:nvPr/>
        </p:nvSpPr>
        <p:spPr>
          <a:xfrm>
            <a:off x="3287411" y="2538439"/>
            <a:ext cx="1280509" cy="369332"/>
          </a:xfrm>
          <a:prstGeom prst="rect">
            <a:avLst/>
          </a:prstGeom>
          <a:noFill/>
        </p:spPr>
        <p:txBody>
          <a:bodyPr wrap="none" rtlCol="0">
            <a:spAutoFit/>
          </a:bodyPr>
          <a:lstStyle/>
          <a:p>
            <a:r>
              <a:rPr lang="en-US" i="1" dirty="0" smtClean="0"/>
              <a:t>v</a:t>
            </a:r>
            <a:r>
              <a:rPr lang="en-US" i="1" baseline="-25000" dirty="0" smtClean="0"/>
              <a:t>i</a:t>
            </a:r>
            <a:r>
              <a:rPr lang="en-US" dirty="0" smtClean="0"/>
              <a:t> = 17.1 m/s</a:t>
            </a:r>
            <a:endParaRPr lang="en-US" dirty="0"/>
          </a:p>
        </p:txBody>
      </p:sp>
      <p:sp>
        <p:nvSpPr>
          <p:cNvPr id="29" name="TextBox 28"/>
          <p:cNvSpPr txBox="1"/>
          <p:nvPr/>
        </p:nvSpPr>
        <p:spPr>
          <a:xfrm>
            <a:off x="3304120" y="2991323"/>
            <a:ext cx="1444980" cy="369332"/>
          </a:xfrm>
          <a:prstGeom prst="rect">
            <a:avLst/>
          </a:prstGeom>
          <a:noFill/>
        </p:spPr>
        <p:txBody>
          <a:bodyPr wrap="none" rtlCol="0">
            <a:spAutoFit/>
          </a:bodyPr>
          <a:lstStyle/>
          <a:p>
            <a:r>
              <a:rPr lang="en-US" i="1" dirty="0" err="1" smtClean="0"/>
              <a:t>y</a:t>
            </a:r>
            <a:r>
              <a:rPr lang="en-US" i="1" baseline="-25000" dirty="0" err="1" smtClean="0"/>
              <a:t>i</a:t>
            </a:r>
            <a:r>
              <a:rPr lang="en-US" dirty="0" smtClean="0"/>
              <a:t> </a:t>
            </a:r>
            <a:r>
              <a:rPr lang="en-US" dirty="0" smtClean="0"/>
              <a:t>= 12.8 m</a:t>
            </a:r>
            <a:endParaRPr lang="en-US" dirty="0"/>
          </a:p>
        </p:txBody>
      </p:sp>
      <p:sp>
        <p:nvSpPr>
          <p:cNvPr id="30" name="TextBox 29"/>
          <p:cNvSpPr txBox="1"/>
          <p:nvPr/>
        </p:nvSpPr>
        <p:spPr>
          <a:xfrm>
            <a:off x="3304120" y="3444215"/>
            <a:ext cx="1321327" cy="369332"/>
          </a:xfrm>
          <a:prstGeom prst="rect">
            <a:avLst/>
          </a:prstGeom>
          <a:noFill/>
        </p:spPr>
        <p:txBody>
          <a:bodyPr wrap="none" rtlCol="0">
            <a:spAutoFit/>
          </a:bodyPr>
          <a:lstStyle/>
          <a:p>
            <a:r>
              <a:rPr lang="en-US" i="1" dirty="0" smtClean="0"/>
              <a:t>a = -9.8 m/s</a:t>
            </a:r>
            <a:r>
              <a:rPr lang="en-US" i="1" baseline="30000" dirty="0" smtClean="0"/>
              <a:t>2</a:t>
            </a:r>
            <a:endParaRPr lang="en-US" baseline="30000" dirty="0"/>
          </a:p>
        </p:txBody>
      </p:sp>
      <p:sp>
        <p:nvSpPr>
          <p:cNvPr id="32" name="TextBox 31"/>
          <p:cNvSpPr txBox="1"/>
          <p:nvPr/>
        </p:nvSpPr>
        <p:spPr>
          <a:xfrm>
            <a:off x="5101173" y="2540107"/>
            <a:ext cx="575179" cy="369332"/>
          </a:xfrm>
          <a:prstGeom prst="rect">
            <a:avLst/>
          </a:prstGeom>
          <a:noFill/>
        </p:spPr>
        <p:txBody>
          <a:bodyPr wrap="none" rtlCol="0">
            <a:spAutoFit/>
          </a:bodyPr>
          <a:lstStyle/>
          <a:p>
            <a:r>
              <a:rPr lang="en-US" i="1" dirty="0"/>
              <a:t>t</a:t>
            </a:r>
            <a:r>
              <a:rPr lang="en-US" dirty="0" smtClean="0"/>
              <a:t> = ?</a:t>
            </a:r>
            <a:endParaRPr lang="en-US" dirty="0"/>
          </a:p>
        </p:txBody>
      </p:sp>
      <p:cxnSp>
        <p:nvCxnSpPr>
          <p:cNvPr id="33" name="Straight Connector 32"/>
          <p:cNvCxnSpPr/>
          <p:nvPr/>
        </p:nvCxnSpPr>
        <p:spPr>
          <a:xfrm>
            <a:off x="4923174" y="1905078"/>
            <a:ext cx="0" cy="28910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559017" y="2471591"/>
            <a:ext cx="2656731" cy="16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304120" y="3913819"/>
            <a:ext cx="1036963" cy="369332"/>
          </a:xfrm>
          <a:prstGeom prst="rect">
            <a:avLst/>
          </a:prstGeom>
          <a:noFill/>
        </p:spPr>
        <p:txBody>
          <a:bodyPr wrap="none" rtlCol="0">
            <a:spAutoFit/>
          </a:bodyPr>
          <a:lstStyle/>
          <a:p>
            <a:r>
              <a:rPr lang="en-US" i="1" dirty="0" smtClean="0"/>
              <a:t>y</a:t>
            </a:r>
            <a:r>
              <a:rPr lang="en-US" dirty="0" smtClean="0"/>
              <a:t> </a:t>
            </a:r>
            <a:r>
              <a:rPr lang="en-US" dirty="0" smtClean="0"/>
              <a:t>= 0 m</a:t>
            </a:r>
            <a:endParaRPr lang="en-US" dirty="0"/>
          </a:p>
        </p:txBody>
      </p:sp>
      <p:sp>
        <p:nvSpPr>
          <p:cNvPr id="3" name="Rectangle 2"/>
          <p:cNvSpPr/>
          <p:nvPr/>
        </p:nvSpPr>
        <p:spPr>
          <a:xfrm>
            <a:off x="5589492" y="3129861"/>
            <a:ext cx="3012988" cy="461665"/>
          </a:xfrm>
          <a:prstGeom prst="rect">
            <a:avLst/>
          </a:prstGeom>
        </p:spPr>
        <p:txBody>
          <a:bodyPr wrap="square">
            <a:spAutoFit/>
          </a:bodyPr>
          <a:lstStyle/>
          <a:p>
            <a:r>
              <a:rPr lang="en-US" sz="2400" i="1" dirty="0" smtClean="0"/>
              <a:t>s </a:t>
            </a:r>
            <a:r>
              <a:rPr lang="en-US" sz="2400" i="1" dirty="0"/>
              <a:t>= </a:t>
            </a:r>
            <a:r>
              <a:rPr lang="en-US" sz="2400" i="1" dirty="0" err="1" smtClean="0"/>
              <a:t>s</a:t>
            </a:r>
            <a:r>
              <a:rPr lang="en-US" sz="2400" i="1" baseline="-25000" dirty="0" err="1" smtClean="0"/>
              <a:t>i</a:t>
            </a:r>
            <a:r>
              <a:rPr lang="en-US" sz="2400" i="1" dirty="0" smtClean="0"/>
              <a:t> </a:t>
            </a:r>
            <a:r>
              <a:rPr lang="en-US" sz="2400" i="1" dirty="0"/>
              <a:t>+ </a:t>
            </a:r>
            <a:r>
              <a:rPr lang="en-US" sz="2400" i="1" dirty="0" err="1"/>
              <a:t>v</a:t>
            </a:r>
            <a:r>
              <a:rPr lang="en-US" sz="2400" i="1" baseline="-25000" dirty="0" err="1"/>
              <a:t>i</a:t>
            </a:r>
            <a:r>
              <a:rPr lang="en-US" sz="2400" i="1" dirty="0" err="1"/>
              <a:t>t</a:t>
            </a:r>
            <a:r>
              <a:rPr lang="en-US" sz="2400" i="1" dirty="0"/>
              <a:t> + ½ at</a:t>
            </a:r>
            <a:r>
              <a:rPr lang="en-US" sz="2400" i="1" baseline="30000" dirty="0"/>
              <a:t>2</a:t>
            </a:r>
            <a:endParaRPr lang="en-US" sz="2400" dirty="0"/>
          </a:p>
        </p:txBody>
      </p:sp>
      <p:sp>
        <p:nvSpPr>
          <p:cNvPr id="39" name="Rectangle 38"/>
          <p:cNvSpPr/>
          <p:nvPr/>
        </p:nvSpPr>
        <p:spPr>
          <a:xfrm>
            <a:off x="5362851" y="3700442"/>
            <a:ext cx="3659377" cy="461665"/>
          </a:xfrm>
          <a:prstGeom prst="rect">
            <a:avLst/>
          </a:prstGeom>
        </p:spPr>
        <p:txBody>
          <a:bodyPr wrap="square">
            <a:spAutoFit/>
          </a:bodyPr>
          <a:lstStyle/>
          <a:p>
            <a:r>
              <a:rPr lang="en-US" sz="2400" dirty="0" smtClean="0"/>
              <a:t>0 </a:t>
            </a:r>
            <a:r>
              <a:rPr lang="en-US" sz="2400" dirty="0"/>
              <a:t>= </a:t>
            </a:r>
            <a:r>
              <a:rPr lang="en-US" sz="2400" dirty="0" smtClean="0"/>
              <a:t>12.8 </a:t>
            </a:r>
            <a:r>
              <a:rPr lang="en-US" sz="2400" dirty="0"/>
              <a:t>+ </a:t>
            </a:r>
            <a:r>
              <a:rPr lang="en-US" sz="2400" dirty="0" smtClean="0"/>
              <a:t>17.1</a:t>
            </a:r>
            <a:r>
              <a:rPr lang="en-US" sz="2400" i="1" dirty="0" smtClean="0"/>
              <a:t>t</a:t>
            </a:r>
            <a:r>
              <a:rPr lang="en-US" sz="2400" dirty="0" smtClean="0"/>
              <a:t> – 4.9</a:t>
            </a:r>
            <a:r>
              <a:rPr lang="en-US" sz="2400" i="1" dirty="0" smtClean="0"/>
              <a:t>t</a:t>
            </a:r>
            <a:r>
              <a:rPr lang="en-US" sz="2400" baseline="30000" dirty="0" smtClean="0"/>
              <a:t>2</a:t>
            </a:r>
            <a:endParaRPr lang="en-US" sz="2400" dirty="0"/>
          </a:p>
        </p:txBody>
      </p:sp>
      <p:sp>
        <p:nvSpPr>
          <p:cNvPr id="40" name="Rectangle 39"/>
          <p:cNvSpPr/>
          <p:nvPr/>
        </p:nvSpPr>
        <p:spPr>
          <a:xfrm>
            <a:off x="5676352" y="4321148"/>
            <a:ext cx="3253622" cy="1015663"/>
          </a:xfrm>
          <a:prstGeom prst="rect">
            <a:avLst/>
          </a:prstGeom>
        </p:spPr>
        <p:txBody>
          <a:bodyPr wrap="square">
            <a:spAutoFit/>
          </a:bodyPr>
          <a:lstStyle/>
          <a:p>
            <a:r>
              <a:rPr lang="en-US" sz="2000" dirty="0" smtClean="0"/>
              <a:t>Solve using the </a:t>
            </a:r>
            <a:r>
              <a:rPr lang="en-US" sz="2000" dirty="0" smtClean="0"/>
              <a:t>quadratic </a:t>
            </a:r>
            <a:r>
              <a:rPr lang="en-US" sz="2000" dirty="0" smtClean="0"/>
              <a:t>formula</a:t>
            </a:r>
            <a:r>
              <a:rPr lang="en-US" sz="2000" dirty="0" smtClean="0"/>
              <a:t>, or </a:t>
            </a:r>
            <a:r>
              <a:rPr lang="en-US" sz="2000" dirty="0" smtClean="0"/>
              <a:t>by using a </a:t>
            </a:r>
          </a:p>
          <a:p>
            <a:r>
              <a:rPr lang="en-US" sz="2000" dirty="0"/>
              <a:t>g</a:t>
            </a:r>
            <a:r>
              <a:rPr lang="en-US" sz="2000" dirty="0" smtClean="0"/>
              <a:t>raphing calculator</a:t>
            </a:r>
            <a:r>
              <a:rPr lang="is-IS" sz="2000" dirty="0" smtClean="0"/>
              <a:t>…</a:t>
            </a:r>
            <a:endParaRPr lang="en-US" sz="2000" dirty="0"/>
          </a:p>
        </p:txBody>
      </p:sp>
      <p:sp>
        <p:nvSpPr>
          <p:cNvPr id="47" name="Rectangle 46"/>
          <p:cNvSpPr/>
          <p:nvPr/>
        </p:nvSpPr>
        <p:spPr>
          <a:xfrm>
            <a:off x="6582017" y="5522875"/>
            <a:ext cx="1768273" cy="461665"/>
          </a:xfrm>
          <a:prstGeom prst="rect">
            <a:avLst/>
          </a:prstGeom>
          <a:ln>
            <a:solidFill>
              <a:schemeClr val="tx1"/>
            </a:solidFill>
          </a:ln>
        </p:spPr>
        <p:txBody>
          <a:bodyPr wrap="square">
            <a:spAutoFit/>
          </a:bodyPr>
          <a:lstStyle/>
          <a:p>
            <a:r>
              <a:rPr lang="en-US" sz="2400" i="1" dirty="0" smtClean="0"/>
              <a:t>t</a:t>
            </a:r>
            <a:r>
              <a:rPr lang="en-US" sz="2400" dirty="0" smtClean="0"/>
              <a:t> = 4.12 s</a:t>
            </a:r>
            <a:endParaRPr lang="en-US" sz="2400" dirty="0"/>
          </a:p>
        </p:txBody>
      </p:sp>
      <p:sp>
        <p:nvSpPr>
          <p:cNvPr id="48" name="Oval 47"/>
          <p:cNvSpPr/>
          <p:nvPr/>
        </p:nvSpPr>
        <p:spPr>
          <a:xfrm>
            <a:off x="1549620" y="385719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1660526" y="253939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773451" y="212677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1905104" y="2545170"/>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953212" y="3857199"/>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flipV="1">
            <a:off x="1379502" y="2583128"/>
            <a:ext cx="0" cy="148732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2231208" y="2198783"/>
            <a:ext cx="0" cy="384346"/>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55" name="Straight Arrow Connector 54"/>
          <p:cNvCxnSpPr/>
          <p:nvPr/>
        </p:nvCxnSpPr>
        <p:spPr>
          <a:xfrm flipV="1">
            <a:off x="1543650" y="2198781"/>
            <a:ext cx="0" cy="38434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56" name="Straight Arrow Connector 55"/>
          <p:cNvCxnSpPr/>
          <p:nvPr/>
        </p:nvCxnSpPr>
        <p:spPr>
          <a:xfrm>
            <a:off x="2348171" y="2583129"/>
            <a:ext cx="0" cy="1487327"/>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57" name="Straight Connector 56"/>
          <p:cNvCxnSpPr/>
          <p:nvPr/>
        </p:nvCxnSpPr>
        <p:spPr>
          <a:xfrm flipH="1">
            <a:off x="1819541" y="2031668"/>
            <a:ext cx="112924" cy="0"/>
          </a:xfrm>
          <a:prstGeom prst="line">
            <a:avLst/>
          </a:prstGeom>
          <a:ln w="38100" cmpd="sng">
            <a:solidFill>
              <a:srgbClr val="0000FF"/>
            </a:solidFill>
          </a:ln>
          <a:effectLst/>
        </p:spPr>
        <p:style>
          <a:lnRef idx="3">
            <a:schemeClr val="accent3"/>
          </a:lnRef>
          <a:fillRef idx="0">
            <a:schemeClr val="accent3"/>
          </a:fillRef>
          <a:effectRef idx="2">
            <a:schemeClr val="accent3"/>
          </a:effectRef>
          <a:fontRef idx="minor">
            <a:schemeClr val="tx1"/>
          </a:fontRef>
        </p:style>
      </p:cxnSp>
      <p:sp>
        <p:nvSpPr>
          <p:cNvPr id="58" name="TextBox 57"/>
          <p:cNvSpPr txBox="1"/>
          <p:nvPr/>
        </p:nvSpPr>
        <p:spPr>
          <a:xfrm>
            <a:off x="217217" y="2126770"/>
            <a:ext cx="42191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3366FF"/>
                </a:solidFill>
              </a:rPr>
              <a:t>V</a:t>
            </a:r>
            <a:endParaRPr lang="en-US" sz="2800" dirty="0">
              <a:solidFill>
                <a:srgbClr val="3366FF"/>
              </a:solidFill>
            </a:endParaRPr>
          </a:p>
        </p:txBody>
      </p:sp>
      <p:cxnSp>
        <p:nvCxnSpPr>
          <p:cNvPr id="59" name="Straight Arrow Connector 58"/>
          <p:cNvCxnSpPr/>
          <p:nvPr/>
        </p:nvCxnSpPr>
        <p:spPr>
          <a:xfrm>
            <a:off x="1002540" y="3279865"/>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60" name="TextBox 59"/>
          <p:cNvSpPr txBox="1"/>
          <p:nvPr/>
        </p:nvSpPr>
        <p:spPr>
          <a:xfrm>
            <a:off x="201137" y="3346694"/>
            <a:ext cx="40593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smtClean="0">
                <a:solidFill>
                  <a:srgbClr val="FF0000"/>
                </a:solidFill>
              </a:rPr>
              <a:t>A</a:t>
            </a:r>
            <a:endParaRPr lang="en-US" sz="2800" dirty="0">
              <a:solidFill>
                <a:srgbClr val="FF0000"/>
              </a:solidFill>
            </a:endParaRPr>
          </a:p>
        </p:txBody>
      </p:sp>
      <p:cxnSp>
        <p:nvCxnSpPr>
          <p:cNvPr id="61" name="Straight Connector 60"/>
          <p:cNvCxnSpPr/>
          <p:nvPr/>
        </p:nvCxnSpPr>
        <p:spPr>
          <a:xfrm flipV="1">
            <a:off x="217217" y="4271012"/>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670900" y="4271012"/>
            <a:ext cx="0" cy="2139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670900" y="6393380"/>
            <a:ext cx="1453683" cy="1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2500571" y="4074449"/>
            <a:ext cx="0" cy="2218878"/>
          </a:xfrm>
          <a:prstGeom prst="straightConnector1">
            <a:avLst/>
          </a:prstGeom>
          <a:ln w="38100" cmpd="sng">
            <a:solidFill>
              <a:srgbClr val="0000FF"/>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65" name="Straight Arrow Connector 64"/>
          <p:cNvCxnSpPr/>
          <p:nvPr/>
        </p:nvCxnSpPr>
        <p:spPr>
          <a:xfrm>
            <a:off x="1002540" y="2168571"/>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66" name="Straight Arrow Connector 65"/>
          <p:cNvCxnSpPr/>
          <p:nvPr/>
        </p:nvCxnSpPr>
        <p:spPr>
          <a:xfrm>
            <a:off x="2861277" y="2165340"/>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67" name="Straight Arrow Connector 66"/>
          <p:cNvCxnSpPr/>
          <p:nvPr/>
        </p:nvCxnSpPr>
        <p:spPr>
          <a:xfrm>
            <a:off x="2877986" y="3235716"/>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68" name="Straight Arrow Connector 67"/>
          <p:cNvCxnSpPr/>
          <p:nvPr/>
        </p:nvCxnSpPr>
        <p:spPr>
          <a:xfrm>
            <a:off x="2894695" y="5390907"/>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69" name="Straight Arrow Connector 68"/>
          <p:cNvCxnSpPr/>
          <p:nvPr/>
        </p:nvCxnSpPr>
        <p:spPr>
          <a:xfrm>
            <a:off x="2894695" y="4321148"/>
            <a:ext cx="0" cy="902426"/>
          </a:xfrm>
          <a:prstGeom prst="straightConnector1">
            <a:avLst/>
          </a:prstGeom>
          <a:ln w="38100" cmpd="sng">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70" name="Oval 69"/>
          <p:cNvSpPr/>
          <p:nvPr/>
        </p:nvSpPr>
        <p:spPr>
          <a:xfrm>
            <a:off x="2074491" y="6082055"/>
            <a:ext cx="242559" cy="217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521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40" grpId="0"/>
      <p:bldP spid="4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Deriving the Formulae of Kinematics using Calculus</a:t>
            </a:r>
            <a:endParaRPr lang="en-US" dirty="0"/>
          </a:p>
        </p:txBody>
      </p:sp>
      <p:sp>
        <p:nvSpPr>
          <p:cNvPr id="3" name="Content Placeholder 2"/>
          <p:cNvSpPr>
            <a:spLocks noGrp="1"/>
          </p:cNvSpPr>
          <p:nvPr>
            <p:ph idx="1"/>
          </p:nvPr>
        </p:nvSpPr>
        <p:spPr>
          <a:xfrm>
            <a:off x="313136" y="1600201"/>
            <a:ext cx="8278415" cy="1009057"/>
          </a:xfrm>
        </p:spPr>
        <p:txBody>
          <a:bodyPr/>
          <a:lstStyle/>
          <a:p>
            <a:pPr marL="0" indent="0">
              <a:buNone/>
            </a:pPr>
            <a:r>
              <a:rPr lang="en-US" dirty="0" smtClean="0"/>
              <a:t>Let a particle move such that initial position is </a:t>
            </a:r>
            <a:r>
              <a:rPr lang="en-US" i="1" dirty="0" smtClean="0"/>
              <a:t>x</a:t>
            </a:r>
            <a:r>
              <a:rPr lang="en-US" i="1" baseline="-25000" dirty="0" smtClean="0"/>
              <a:t>i</a:t>
            </a:r>
            <a:r>
              <a:rPr lang="en-US" i="1" dirty="0" smtClean="0"/>
              <a:t>, </a:t>
            </a:r>
            <a:r>
              <a:rPr lang="en-US" dirty="0" smtClean="0"/>
              <a:t>initial velocity is </a:t>
            </a:r>
            <a:r>
              <a:rPr lang="en-US" i="1" dirty="0" smtClean="0"/>
              <a:t>v</a:t>
            </a:r>
            <a:r>
              <a:rPr lang="en-US" i="1" baseline="-25000" dirty="0" smtClean="0"/>
              <a:t>i</a:t>
            </a:r>
            <a:r>
              <a:rPr lang="en-US" dirty="0" smtClean="0"/>
              <a:t>, and acceleration is constant </a:t>
            </a:r>
            <a:r>
              <a:rPr lang="en-US" i="1" dirty="0" smtClean="0"/>
              <a:t>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39342647"/>
              </p:ext>
            </p:extLst>
          </p:nvPr>
        </p:nvGraphicFramePr>
        <p:xfrm>
          <a:off x="786524" y="2609258"/>
          <a:ext cx="1370634" cy="548253"/>
        </p:xfrm>
        <a:graphic>
          <a:graphicData uri="http://schemas.openxmlformats.org/presentationml/2006/ole">
            <mc:AlternateContent xmlns:mc="http://schemas.openxmlformats.org/markup-compatibility/2006">
              <mc:Choice xmlns:v="urn:schemas-microsoft-com:vml" Requires="v">
                <p:oleObj spid="_x0000_s66591" name="Equation" r:id="rId3" imgW="508000" imgH="203200" progId="Equation.3">
                  <p:embed/>
                </p:oleObj>
              </mc:Choice>
              <mc:Fallback>
                <p:oleObj name="Equation" r:id="rId3" imgW="508000" imgH="203200" progId="Equation.3">
                  <p:embed/>
                  <p:pic>
                    <p:nvPicPr>
                      <p:cNvPr id="0" name=""/>
                      <p:cNvPicPr/>
                      <p:nvPr/>
                    </p:nvPicPr>
                    <p:blipFill>
                      <a:blip r:embed="rId4"/>
                      <a:stretch>
                        <a:fillRect/>
                      </a:stretch>
                    </p:blipFill>
                    <p:spPr>
                      <a:xfrm>
                        <a:off x="786524" y="2609258"/>
                        <a:ext cx="1370634" cy="54825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09929224"/>
              </p:ext>
            </p:extLst>
          </p:nvPr>
        </p:nvGraphicFramePr>
        <p:xfrm>
          <a:off x="786524" y="3157511"/>
          <a:ext cx="2090737" cy="752475"/>
        </p:xfrm>
        <a:graphic>
          <a:graphicData uri="http://schemas.openxmlformats.org/presentationml/2006/ole">
            <mc:AlternateContent xmlns:mc="http://schemas.openxmlformats.org/markup-compatibility/2006">
              <mc:Choice xmlns:v="urn:schemas-microsoft-com:vml" Requires="v">
                <p:oleObj spid="_x0000_s66592" name="Equation" r:id="rId5" imgW="774700" imgH="279400" progId="Equation.3">
                  <p:embed/>
                </p:oleObj>
              </mc:Choice>
              <mc:Fallback>
                <p:oleObj name="Equation" r:id="rId5" imgW="774700" imgH="279400" progId="Equation.3">
                  <p:embed/>
                  <p:pic>
                    <p:nvPicPr>
                      <p:cNvPr id="0" name=""/>
                      <p:cNvPicPr/>
                      <p:nvPr/>
                    </p:nvPicPr>
                    <p:blipFill>
                      <a:blip r:embed="rId6"/>
                      <a:stretch>
                        <a:fillRect/>
                      </a:stretch>
                    </p:blipFill>
                    <p:spPr>
                      <a:xfrm>
                        <a:off x="786524" y="3157511"/>
                        <a:ext cx="2090737" cy="7524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26216884"/>
              </p:ext>
            </p:extLst>
          </p:nvPr>
        </p:nvGraphicFramePr>
        <p:xfrm>
          <a:off x="819994" y="3944776"/>
          <a:ext cx="2022475" cy="547688"/>
        </p:xfrm>
        <a:graphic>
          <a:graphicData uri="http://schemas.openxmlformats.org/presentationml/2006/ole">
            <mc:AlternateContent xmlns:mc="http://schemas.openxmlformats.org/markup-compatibility/2006">
              <mc:Choice xmlns:v="urn:schemas-microsoft-com:vml" Requires="v">
                <p:oleObj spid="_x0000_s66593" name="Equation" r:id="rId7" imgW="749300" imgH="203200" progId="Equation.3">
                  <p:embed/>
                </p:oleObj>
              </mc:Choice>
              <mc:Fallback>
                <p:oleObj name="Equation" r:id="rId7" imgW="749300" imgH="203200" progId="Equation.3">
                  <p:embed/>
                  <p:pic>
                    <p:nvPicPr>
                      <p:cNvPr id="0" name=""/>
                      <p:cNvPicPr/>
                      <p:nvPr/>
                    </p:nvPicPr>
                    <p:blipFill>
                      <a:blip r:embed="rId8"/>
                      <a:stretch>
                        <a:fillRect/>
                      </a:stretch>
                    </p:blipFill>
                    <p:spPr>
                      <a:xfrm>
                        <a:off x="819994" y="3944776"/>
                        <a:ext cx="2022475" cy="5476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96385240"/>
              </p:ext>
            </p:extLst>
          </p:nvPr>
        </p:nvGraphicFramePr>
        <p:xfrm>
          <a:off x="786524" y="5366854"/>
          <a:ext cx="2125663" cy="649288"/>
        </p:xfrm>
        <a:graphic>
          <a:graphicData uri="http://schemas.openxmlformats.org/presentationml/2006/ole">
            <mc:AlternateContent xmlns:mc="http://schemas.openxmlformats.org/markup-compatibility/2006">
              <mc:Choice xmlns:v="urn:schemas-microsoft-com:vml" Requires="v">
                <p:oleObj spid="_x0000_s66594" name="Equation" r:id="rId9" imgW="787400" imgH="241300" progId="Equation.3">
                  <p:embed/>
                </p:oleObj>
              </mc:Choice>
              <mc:Fallback>
                <p:oleObj name="Equation" r:id="rId9" imgW="787400" imgH="241300" progId="Equation.3">
                  <p:embed/>
                  <p:pic>
                    <p:nvPicPr>
                      <p:cNvPr id="0" name=""/>
                      <p:cNvPicPr/>
                      <p:nvPr/>
                    </p:nvPicPr>
                    <p:blipFill>
                      <a:blip r:embed="rId10"/>
                      <a:stretch>
                        <a:fillRect/>
                      </a:stretch>
                    </p:blipFill>
                    <p:spPr>
                      <a:xfrm>
                        <a:off x="786524" y="5366854"/>
                        <a:ext cx="2125663" cy="649288"/>
                      </a:xfrm>
                      <a:prstGeom prst="rect">
                        <a:avLst/>
                      </a:prstGeom>
                    </p:spPr>
                  </p:pic>
                </p:oleObj>
              </mc:Fallback>
            </mc:AlternateContent>
          </a:graphicData>
        </a:graphic>
      </p:graphicFrame>
      <p:sp>
        <p:nvSpPr>
          <p:cNvPr id="8" name="TextBox 7"/>
          <p:cNvSpPr txBox="1"/>
          <p:nvPr/>
        </p:nvSpPr>
        <p:spPr>
          <a:xfrm>
            <a:off x="573522" y="4714059"/>
            <a:ext cx="2601418" cy="369332"/>
          </a:xfrm>
          <a:prstGeom prst="rect">
            <a:avLst/>
          </a:prstGeom>
          <a:noFill/>
        </p:spPr>
        <p:txBody>
          <a:bodyPr wrap="none" rtlCol="0">
            <a:spAutoFit/>
          </a:bodyPr>
          <a:lstStyle/>
          <a:p>
            <a:r>
              <a:rPr lang="en-US" dirty="0" smtClean="0"/>
              <a:t>But </a:t>
            </a:r>
            <a:r>
              <a:rPr lang="en-US" i="1" dirty="0" smtClean="0"/>
              <a:t>v</a:t>
            </a:r>
            <a:r>
              <a:rPr lang="en-US" dirty="0" smtClean="0"/>
              <a:t>(0) = </a:t>
            </a:r>
            <a:r>
              <a:rPr lang="en-US" i="1" dirty="0" smtClean="0"/>
              <a:t>v</a:t>
            </a:r>
            <a:r>
              <a:rPr lang="en-US" i="1" baseline="-25000" dirty="0" smtClean="0"/>
              <a:t>i</a:t>
            </a:r>
            <a:r>
              <a:rPr lang="en-US" dirty="0" smtClean="0"/>
              <a:t>, so </a:t>
            </a:r>
            <a:r>
              <a:rPr lang="en-US" i="1" dirty="0" smtClean="0"/>
              <a:t>c</a:t>
            </a:r>
            <a:r>
              <a:rPr lang="en-US" dirty="0" smtClean="0"/>
              <a:t> = </a:t>
            </a:r>
            <a:r>
              <a:rPr lang="en-US" i="1" dirty="0" smtClean="0"/>
              <a:t>v</a:t>
            </a:r>
            <a:r>
              <a:rPr lang="en-US" i="1" baseline="-25000" dirty="0" smtClean="0"/>
              <a:t>i</a:t>
            </a:r>
            <a:endParaRPr lang="en-US" i="1" baseline="-25000" dirty="0"/>
          </a:p>
        </p:txBody>
      </p:sp>
      <p:sp>
        <p:nvSpPr>
          <p:cNvPr id="9" name="Rectangle 8"/>
          <p:cNvSpPr/>
          <p:nvPr/>
        </p:nvSpPr>
        <p:spPr>
          <a:xfrm>
            <a:off x="716940" y="5405679"/>
            <a:ext cx="2458000" cy="7347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220172041"/>
              </p:ext>
            </p:extLst>
          </p:nvPr>
        </p:nvGraphicFramePr>
        <p:xfrm>
          <a:off x="3689351" y="2462213"/>
          <a:ext cx="2501900" cy="752475"/>
        </p:xfrm>
        <a:graphic>
          <a:graphicData uri="http://schemas.openxmlformats.org/presentationml/2006/ole">
            <mc:AlternateContent xmlns:mc="http://schemas.openxmlformats.org/markup-compatibility/2006">
              <mc:Choice xmlns:v="urn:schemas-microsoft-com:vml" Requires="v">
                <p:oleObj spid="_x0000_s66595" name="Equation" r:id="rId11" imgW="927100" imgH="279400" progId="Equation.3">
                  <p:embed/>
                </p:oleObj>
              </mc:Choice>
              <mc:Fallback>
                <p:oleObj name="Equation" r:id="rId11" imgW="927100" imgH="279400" progId="Equation.3">
                  <p:embed/>
                  <p:pic>
                    <p:nvPicPr>
                      <p:cNvPr id="0" name=""/>
                      <p:cNvPicPr/>
                      <p:nvPr/>
                    </p:nvPicPr>
                    <p:blipFill>
                      <a:blip r:embed="rId12"/>
                      <a:stretch>
                        <a:fillRect/>
                      </a:stretch>
                    </p:blipFill>
                    <p:spPr>
                      <a:xfrm>
                        <a:off x="3689351" y="2462213"/>
                        <a:ext cx="2501900" cy="7524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15488969"/>
              </p:ext>
            </p:extLst>
          </p:nvPr>
        </p:nvGraphicFramePr>
        <p:xfrm>
          <a:off x="3689351" y="3157511"/>
          <a:ext cx="3154363" cy="752475"/>
        </p:xfrm>
        <a:graphic>
          <a:graphicData uri="http://schemas.openxmlformats.org/presentationml/2006/ole">
            <mc:AlternateContent xmlns:mc="http://schemas.openxmlformats.org/markup-compatibility/2006">
              <mc:Choice xmlns:v="urn:schemas-microsoft-com:vml" Requires="v">
                <p:oleObj spid="_x0000_s66596" name="Equation" r:id="rId13" imgW="1168400" imgH="279400" progId="Equation.3">
                  <p:embed/>
                </p:oleObj>
              </mc:Choice>
              <mc:Fallback>
                <p:oleObj name="Equation" r:id="rId13" imgW="1168400" imgH="279400" progId="Equation.3">
                  <p:embed/>
                  <p:pic>
                    <p:nvPicPr>
                      <p:cNvPr id="0" name=""/>
                      <p:cNvPicPr/>
                      <p:nvPr/>
                    </p:nvPicPr>
                    <p:blipFill>
                      <a:blip r:embed="rId14"/>
                      <a:stretch>
                        <a:fillRect/>
                      </a:stretch>
                    </p:blipFill>
                    <p:spPr>
                      <a:xfrm>
                        <a:off x="3689351" y="3157511"/>
                        <a:ext cx="3154363" cy="752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50629521"/>
              </p:ext>
            </p:extLst>
          </p:nvPr>
        </p:nvGraphicFramePr>
        <p:xfrm>
          <a:off x="3638550" y="3809595"/>
          <a:ext cx="3257550" cy="1093788"/>
        </p:xfrm>
        <a:graphic>
          <a:graphicData uri="http://schemas.openxmlformats.org/presentationml/2006/ole">
            <mc:AlternateContent xmlns:mc="http://schemas.openxmlformats.org/markup-compatibility/2006">
              <mc:Choice xmlns:v="urn:schemas-microsoft-com:vml" Requires="v">
                <p:oleObj spid="_x0000_s66597" name="Equation" r:id="rId15" imgW="1206500" imgH="406400" progId="Equation.3">
                  <p:embed/>
                </p:oleObj>
              </mc:Choice>
              <mc:Fallback>
                <p:oleObj name="Equation" r:id="rId15" imgW="1206500" imgH="406400" progId="Equation.3">
                  <p:embed/>
                  <p:pic>
                    <p:nvPicPr>
                      <p:cNvPr id="0" name=""/>
                      <p:cNvPicPr/>
                      <p:nvPr/>
                    </p:nvPicPr>
                    <p:blipFill>
                      <a:blip r:embed="rId16"/>
                      <a:stretch>
                        <a:fillRect/>
                      </a:stretch>
                    </p:blipFill>
                    <p:spPr>
                      <a:xfrm>
                        <a:off x="3638550" y="3809595"/>
                        <a:ext cx="3257550" cy="1093788"/>
                      </a:xfrm>
                      <a:prstGeom prst="rect">
                        <a:avLst/>
                      </a:prstGeom>
                    </p:spPr>
                  </p:pic>
                </p:oleObj>
              </mc:Fallback>
            </mc:AlternateContent>
          </a:graphicData>
        </a:graphic>
      </p:graphicFrame>
      <p:sp>
        <p:nvSpPr>
          <p:cNvPr id="13" name="TextBox 12"/>
          <p:cNvSpPr txBox="1"/>
          <p:nvPr/>
        </p:nvSpPr>
        <p:spPr>
          <a:xfrm>
            <a:off x="3922490" y="4962732"/>
            <a:ext cx="2601418" cy="369332"/>
          </a:xfrm>
          <a:prstGeom prst="rect">
            <a:avLst/>
          </a:prstGeom>
          <a:noFill/>
        </p:spPr>
        <p:txBody>
          <a:bodyPr wrap="none" rtlCol="0">
            <a:spAutoFit/>
          </a:bodyPr>
          <a:lstStyle/>
          <a:p>
            <a:r>
              <a:rPr lang="en-US" dirty="0" smtClean="0"/>
              <a:t>But </a:t>
            </a:r>
            <a:r>
              <a:rPr lang="en-US" i="1" dirty="0" smtClean="0"/>
              <a:t>x</a:t>
            </a:r>
            <a:r>
              <a:rPr lang="en-US" dirty="0" smtClean="0"/>
              <a:t>(0) = </a:t>
            </a:r>
            <a:r>
              <a:rPr lang="en-US" i="1" dirty="0" smtClean="0"/>
              <a:t>x</a:t>
            </a:r>
            <a:r>
              <a:rPr lang="en-US" i="1" baseline="-25000" dirty="0" smtClean="0"/>
              <a:t>i</a:t>
            </a:r>
            <a:r>
              <a:rPr lang="en-US" dirty="0" smtClean="0"/>
              <a:t>, so </a:t>
            </a:r>
            <a:r>
              <a:rPr lang="en-US" i="1" dirty="0" smtClean="0"/>
              <a:t>c</a:t>
            </a:r>
            <a:r>
              <a:rPr lang="en-US" dirty="0" smtClean="0"/>
              <a:t> = </a:t>
            </a:r>
            <a:r>
              <a:rPr lang="en-US" i="1" dirty="0" smtClean="0"/>
              <a:t>x</a:t>
            </a:r>
            <a:r>
              <a:rPr lang="en-US" i="1" baseline="-25000" dirty="0" smtClean="0"/>
              <a:t>i</a:t>
            </a:r>
            <a:endParaRPr lang="en-US" i="1" baseline="-25000" dirty="0"/>
          </a:p>
        </p:txBody>
      </p:sp>
      <p:graphicFrame>
        <p:nvGraphicFramePr>
          <p:cNvPr id="14" name="Object 13"/>
          <p:cNvGraphicFramePr>
            <a:graphicFrameLocks noChangeAspect="1"/>
          </p:cNvGraphicFramePr>
          <p:nvPr>
            <p:extLst>
              <p:ext uri="{D42A27DB-BD31-4B8C-83A1-F6EECF244321}">
                <p14:modId xmlns:p14="http://schemas.microsoft.com/office/powerpoint/2010/main" val="1938957428"/>
              </p:ext>
            </p:extLst>
          </p:nvPr>
        </p:nvGraphicFramePr>
        <p:xfrm>
          <a:off x="4401872" y="5455190"/>
          <a:ext cx="3360737" cy="1093788"/>
        </p:xfrm>
        <a:graphic>
          <a:graphicData uri="http://schemas.openxmlformats.org/presentationml/2006/ole">
            <mc:AlternateContent xmlns:mc="http://schemas.openxmlformats.org/markup-compatibility/2006">
              <mc:Choice xmlns:v="urn:schemas-microsoft-com:vml" Requires="v">
                <p:oleObj spid="_x0000_s66598" name="Equation" r:id="rId17" imgW="1244600" imgH="406400" progId="Equation.3">
                  <p:embed/>
                </p:oleObj>
              </mc:Choice>
              <mc:Fallback>
                <p:oleObj name="Equation" r:id="rId17" imgW="1244600" imgH="406400" progId="Equation.3">
                  <p:embed/>
                  <p:pic>
                    <p:nvPicPr>
                      <p:cNvPr id="0" name=""/>
                      <p:cNvPicPr/>
                      <p:nvPr/>
                    </p:nvPicPr>
                    <p:blipFill>
                      <a:blip r:embed="rId18"/>
                      <a:stretch>
                        <a:fillRect/>
                      </a:stretch>
                    </p:blipFill>
                    <p:spPr>
                      <a:xfrm>
                        <a:off x="4401872" y="5455190"/>
                        <a:ext cx="3360737" cy="1093788"/>
                      </a:xfrm>
                      <a:prstGeom prst="rect">
                        <a:avLst/>
                      </a:prstGeom>
                    </p:spPr>
                  </p:pic>
                </p:oleObj>
              </mc:Fallback>
            </mc:AlternateContent>
          </a:graphicData>
        </a:graphic>
      </p:graphicFrame>
      <p:sp>
        <p:nvSpPr>
          <p:cNvPr id="15" name="Rectangle 14"/>
          <p:cNvSpPr/>
          <p:nvPr/>
        </p:nvSpPr>
        <p:spPr>
          <a:xfrm>
            <a:off x="4227334" y="5492654"/>
            <a:ext cx="3670645" cy="114329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930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2210396"/>
            <a:ext cx="7817053" cy="4387800"/>
          </a:xfrm>
        </p:spPr>
        <p:txBody>
          <a:bodyPr>
            <a:normAutofit/>
          </a:bodyPr>
          <a:lstStyle/>
          <a:p>
            <a:r>
              <a:rPr lang="en-US" sz="2800" b="0" dirty="0" smtClean="0"/>
              <a:t>What controls in a car allow the driver to change the car’s speed?</a:t>
            </a:r>
          </a:p>
          <a:p>
            <a:pPr marL="0" indent="0">
              <a:buNone/>
            </a:pPr>
            <a:r>
              <a:rPr lang="en-US" sz="2800" b="0" dirty="0"/>
              <a:t>	</a:t>
            </a:r>
            <a:r>
              <a:rPr lang="en-US" sz="2800" b="0" dirty="0" smtClean="0"/>
              <a:t>a.)	Gas pedal</a:t>
            </a:r>
          </a:p>
          <a:p>
            <a:pPr marL="0" indent="0">
              <a:buNone/>
            </a:pPr>
            <a:r>
              <a:rPr lang="en-US" sz="2800" b="0" dirty="0"/>
              <a:t>	</a:t>
            </a:r>
            <a:r>
              <a:rPr lang="en-US" sz="2800" b="0" dirty="0" smtClean="0"/>
              <a:t>b.)	Gas pedal, brakes</a:t>
            </a:r>
          </a:p>
          <a:p>
            <a:pPr marL="0" indent="0">
              <a:buNone/>
            </a:pPr>
            <a:r>
              <a:rPr lang="en-US" sz="2800" b="0" dirty="0"/>
              <a:t>	</a:t>
            </a:r>
            <a:r>
              <a:rPr lang="en-US" sz="2800" b="0" dirty="0" smtClean="0"/>
              <a:t>c.)	Gas pedal, brakes, steering wheel</a:t>
            </a:r>
          </a:p>
          <a:p>
            <a:pPr marL="0" indent="0">
              <a:buNone/>
            </a:pPr>
            <a:r>
              <a:rPr lang="en-US" sz="2800" b="0" dirty="0"/>
              <a:t>	</a:t>
            </a:r>
            <a:r>
              <a:rPr lang="en-US" sz="2800" b="0" dirty="0" smtClean="0"/>
              <a:t>d.)	Gas pedal, brakes, steering wheel, air 		conditioner knob</a:t>
            </a:r>
          </a:p>
        </p:txBody>
      </p:sp>
    </p:spTree>
    <p:extLst>
      <p:ext uri="{BB962C8B-B14F-4D97-AF65-F5344CB8AC3E}">
        <p14:creationId xmlns:p14="http://schemas.microsoft.com/office/powerpoint/2010/main" val="30708951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2210396"/>
            <a:ext cx="7817053" cy="4387800"/>
          </a:xfrm>
        </p:spPr>
        <p:txBody>
          <a:bodyPr>
            <a:normAutofit/>
          </a:bodyPr>
          <a:lstStyle/>
          <a:p>
            <a:r>
              <a:rPr lang="en-US" sz="2800" b="0" dirty="0" smtClean="0"/>
              <a:t>What controls in a car allow the driver to change the car’s speed?</a:t>
            </a:r>
          </a:p>
          <a:p>
            <a:pPr marL="0" indent="0">
              <a:buNone/>
            </a:pPr>
            <a:r>
              <a:rPr lang="en-US" sz="2800" b="0" dirty="0"/>
              <a:t>	</a:t>
            </a:r>
            <a:r>
              <a:rPr lang="en-US" sz="2800" b="0" dirty="0" smtClean="0"/>
              <a:t>a.)	Gas pedal</a:t>
            </a:r>
          </a:p>
          <a:p>
            <a:pPr marL="0" indent="0">
              <a:buNone/>
            </a:pPr>
            <a:r>
              <a:rPr lang="en-US" sz="2800" b="1" dirty="0">
                <a:solidFill>
                  <a:schemeClr val="accent5">
                    <a:lumMod val="75000"/>
                  </a:schemeClr>
                </a:solidFill>
              </a:rPr>
              <a:t>	</a:t>
            </a:r>
            <a:r>
              <a:rPr lang="en-US" sz="3600" b="1" dirty="0" smtClean="0">
                <a:solidFill>
                  <a:schemeClr val="accent5">
                    <a:lumMod val="75000"/>
                  </a:schemeClr>
                </a:solidFill>
              </a:rPr>
              <a:t>b.)	Gas pedal, brakes</a:t>
            </a:r>
          </a:p>
          <a:p>
            <a:pPr marL="0" indent="0">
              <a:buNone/>
            </a:pPr>
            <a:r>
              <a:rPr lang="en-US" sz="2800" b="0" dirty="0"/>
              <a:t>	</a:t>
            </a:r>
            <a:r>
              <a:rPr lang="en-US" sz="2800" b="0" dirty="0" smtClean="0"/>
              <a:t>c.)	Gas pedal, brakes, steering wheel</a:t>
            </a:r>
          </a:p>
          <a:p>
            <a:pPr marL="0" indent="0">
              <a:buNone/>
            </a:pPr>
            <a:r>
              <a:rPr lang="en-US" sz="2800" b="0" dirty="0"/>
              <a:t>	</a:t>
            </a:r>
            <a:r>
              <a:rPr lang="en-US" sz="2800" b="0" dirty="0" smtClean="0"/>
              <a:t>d.)	Gas pedal, brakes, steering wheel, air 		conditioner knob</a:t>
            </a:r>
          </a:p>
        </p:txBody>
      </p:sp>
    </p:spTree>
    <p:extLst>
      <p:ext uri="{BB962C8B-B14F-4D97-AF65-F5344CB8AC3E}">
        <p14:creationId xmlns:p14="http://schemas.microsoft.com/office/powerpoint/2010/main" val="18437397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779462" y="2210396"/>
            <a:ext cx="7817053" cy="4387800"/>
          </a:xfrm>
        </p:spPr>
        <p:txBody>
          <a:bodyPr>
            <a:normAutofit/>
          </a:bodyPr>
          <a:lstStyle/>
          <a:p>
            <a:r>
              <a:rPr lang="en-US" sz="2800" b="0" dirty="0" smtClean="0"/>
              <a:t>What controls in a car allow the driver to change the car’s velocity?</a:t>
            </a:r>
          </a:p>
          <a:p>
            <a:pPr marL="0" indent="0">
              <a:buNone/>
            </a:pPr>
            <a:r>
              <a:rPr lang="en-US" sz="2800" b="0" dirty="0"/>
              <a:t>	</a:t>
            </a:r>
            <a:r>
              <a:rPr lang="en-US" sz="2800" b="0" dirty="0" smtClean="0"/>
              <a:t>a.)	Gas pedal</a:t>
            </a:r>
          </a:p>
          <a:p>
            <a:pPr marL="0" indent="0">
              <a:buNone/>
            </a:pPr>
            <a:r>
              <a:rPr lang="en-US" sz="2800" b="0" dirty="0"/>
              <a:t>	</a:t>
            </a:r>
            <a:r>
              <a:rPr lang="en-US" sz="2800" b="0" dirty="0" smtClean="0"/>
              <a:t>b.)	Gas pedal, brakes</a:t>
            </a:r>
          </a:p>
          <a:p>
            <a:pPr marL="0" indent="0">
              <a:buNone/>
            </a:pPr>
            <a:r>
              <a:rPr lang="en-US" sz="2800" b="0" dirty="0"/>
              <a:t>	</a:t>
            </a:r>
            <a:r>
              <a:rPr lang="en-US" sz="2800" b="0" dirty="0" smtClean="0"/>
              <a:t>c.)	Gas pedal, brakes, steering wheel</a:t>
            </a:r>
          </a:p>
          <a:p>
            <a:pPr marL="0" indent="0">
              <a:buNone/>
            </a:pPr>
            <a:r>
              <a:rPr lang="en-US" sz="2800" b="0" dirty="0"/>
              <a:t>	</a:t>
            </a:r>
            <a:r>
              <a:rPr lang="en-US" sz="2800" b="0" dirty="0" smtClean="0"/>
              <a:t>d.)	Gas pedal, brakes, steering wheel, air 		conditioner knob</a:t>
            </a:r>
          </a:p>
        </p:txBody>
      </p:sp>
    </p:spTree>
    <p:extLst>
      <p:ext uri="{BB962C8B-B14F-4D97-AF65-F5344CB8AC3E}">
        <p14:creationId xmlns:p14="http://schemas.microsoft.com/office/powerpoint/2010/main" val="940048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br>
              <a:rPr lang="en-US" dirty="0" smtClean="0"/>
            </a:br>
            <a:r>
              <a:rPr lang="en-US" sz="4800" dirty="0" smtClean="0"/>
              <a:t>Speed v. Velocity</a:t>
            </a:r>
            <a:endParaRPr lang="en-US" sz="4800" dirty="0"/>
          </a:p>
        </p:txBody>
      </p:sp>
      <p:sp>
        <p:nvSpPr>
          <p:cNvPr id="3" name="Content Placeholder 2"/>
          <p:cNvSpPr>
            <a:spLocks noGrp="1"/>
          </p:cNvSpPr>
          <p:nvPr>
            <p:ph idx="1"/>
          </p:nvPr>
        </p:nvSpPr>
        <p:spPr>
          <a:xfrm>
            <a:off x="417514" y="2210396"/>
            <a:ext cx="8472063" cy="4387800"/>
          </a:xfrm>
        </p:spPr>
        <p:txBody>
          <a:bodyPr>
            <a:normAutofit fontScale="92500"/>
          </a:bodyPr>
          <a:lstStyle/>
          <a:p>
            <a:r>
              <a:rPr lang="en-US" sz="2800" b="0" dirty="0" smtClean="0"/>
              <a:t>What controls in a car allow the driver to change the car’s velocity?</a:t>
            </a:r>
          </a:p>
          <a:p>
            <a:pPr marL="0" indent="0">
              <a:buNone/>
            </a:pPr>
            <a:r>
              <a:rPr lang="en-US" sz="2800" b="0" dirty="0"/>
              <a:t>	</a:t>
            </a:r>
            <a:r>
              <a:rPr lang="en-US" sz="2800" b="0" dirty="0" smtClean="0"/>
              <a:t>a.)	Gas pedal</a:t>
            </a:r>
          </a:p>
          <a:p>
            <a:pPr marL="0" indent="0">
              <a:buNone/>
            </a:pPr>
            <a:r>
              <a:rPr lang="en-US" sz="2800" b="0" dirty="0"/>
              <a:t>	</a:t>
            </a:r>
            <a:r>
              <a:rPr lang="en-US" sz="2800" b="0" dirty="0" smtClean="0"/>
              <a:t>b.)	Gas pedal, brakes</a:t>
            </a:r>
          </a:p>
          <a:p>
            <a:pPr marL="0" indent="0">
              <a:buNone/>
            </a:pPr>
            <a:r>
              <a:rPr lang="en-US" sz="2800" b="1" dirty="0">
                <a:solidFill>
                  <a:srgbClr val="5F8804"/>
                </a:solidFill>
              </a:rPr>
              <a:t>	</a:t>
            </a:r>
            <a:r>
              <a:rPr lang="en-US" sz="3600" b="1" dirty="0" smtClean="0">
                <a:solidFill>
                  <a:srgbClr val="5F8804"/>
                </a:solidFill>
              </a:rPr>
              <a:t>c.)	Gas pedal, brakes, steering wheel</a:t>
            </a:r>
          </a:p>
          <a:p>
            <a:pPr marL="0" indent="0">
              <a:buNone/>
            </a:pPr>
            <a:r>
              <a:rPr lang="en-US" sz="2800" b="0" dirty="0"/>
              <a:t>	</a:t>
            </a:r>
            <a:r>
              <a:rPr lang="en-US" sz="2800" b="0" dirty="0" smtClean="0"/>
              <a:t>d.)	Gas pedal, brakes, steering wheel, air 		conditioner knob</a:t>
            </a:r>
          </a:p>
        </p:txBody>
      </p:sp>
    </p:spTree>
    <p:extLst>
      <p:ext uri="{BB962C8B-B14F-4D97-AF65-F5344CB8AC3E}">
        <p14:creationId xmlns:p14="http://schemas.microsoft.com/office/powerpoint/2010/main" val="25134617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12243</TotalTime>
  <Words>3243</Words>
  <Application>Microsoft Macintosh PowerPoint</Application>
  <PresentationFormat>On-screen Show (4:3)</PresentationFormat>
  <Paragraphs>355</Paragraphs>
  <Slides>57</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Breeze</vt:lpstr>
      <vt:lpstr>Equation</vt:lpstr>
      <vt:lpstr>Microsoft Equation</vt:lpstr>
      <vt:lpstr>AP Physics: Chapter 2</vt:lpstr>
      <vt:lpstr>Kinematics</vt:lpstr>
      <vt:lpstr>How Far?   Distance v. Displacement</vt:lpstr>
      <vt:lpstr>Example</vt:lpstr>
      <vt:lpstr>How fast? Speed v. Velocity</vt:lpstr>
      <vt:lpstr>How fast? Speed v. Velocity</vt:lpstr>
      <vt:lpstr>How fast? Speed v. Velocity</vt:lpstr>
      <vt:lpstr>How fast? Speed v. Velocity</vt:lpstr>
      <vt:lpstr>How fast? Speed v. Velocity</vt:lpstr>
      <vt:lpstr>Average v. Instantaneous Speed &amp; Velocity</vt:lpstr>
      <vt:lpstr>Average v. Instantaneous Speed &amp; Velocity</vt:lpstr>
      <vt:lpstr>What does this dashboard indicator tell a driver?</vt:lpstr>
      <vt:lpstr>What does this dashboard indicator tell a driver?</vt:lpstr>
      <vt:lpstr>If you get a speeding ticket, is it because  your instantaneous speed was too fast, or your average speed was too fast?</vt:lpstr>
      <vt:lpstr>Usually, it’s because your instantaneous speed was too fast.</vt:lpstr>
      <vt:lpstr>But on a toll road, you can get a ticket if your average speed exceeds the legal limit!</vt:lpstr>
      <vt:lpstr>Olympic Controversy</vt:lpstr>
      <vt:lpstr>Some data suggests that  the water on one side of the Olympic pool had a very small current running through it.  The closer a swimmer was to lane 8, the stronger this current.</vt:lpstr>
      <vt:lpstr>For races, such as the 100-meter, where swimmers swam both directions across the pool, a small current in the pool would have been _________.</vt:lpstr>
      <vt:lpstr>For races, such as the 100-meter, where swimmers swam both directions across the pool, a small current in the pool would have been _________.</vt:lpstr>
      <vt:lpstr>A swimmer would go fast when swimming with the current, and slower when swimming against the current.  Since the “upstream” and “downstream” distances are the same, the swimmer will spend more time swimming against the current than they spend swimming with it.  Thus the average speed will be less than if there were no current.</vt:lpstr>
      <vt:lpstr>Here’s a similar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Uniform v. Accelerated Motion</vt:lpstr>
      <vt:lpstr>Instantaneous Acceleration</vt:lpstr>
      <vt:lpstr>Examples of 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Equations of Kinematics</vt:lpstr>
      <vt:lpstr>PowerPoint Presentation</vt:lpstr>
      <vt:lpstr>PowerPoint Presentation</vt:lpstr>
      <vt:lpstr>PowerPoint Presentation</vt:lpstr>
      <vt:lpstr>Kinematics Problem-Solving</vt:lpstr>
      <vt:lpstr>Components of a  Vector Motion Diagram:</vt:lpstr>
      <vt:lpstr>Example A) A driver moving at 25 m/s applies the brakes and travels 148 m before coming to a stop at a red light.  What was the car’s acceleration?</vt:lpstr>
      <vt:lpstr>Example B) Someone standing on a bridge 12.8 m over a river tosses a pebble up into the air at 17.1 m/s.  How long does it take before the pebble splashes in the water?</vt:lpstr>
      <vt:lpstr>Given &amp; Wanted</vt:lpstr>
      <vt:lpstr>Example A) A driver moving at 25 m/s applies the brakes and travels 148 m before coming to a stop at a red light.  What was the car’s acceleration?</vt:lpstr>
      <vt:lpstr>Example B) Someone standing on a bridge 12.8 m over a river tosses a pebble up into the air at 17.1 m/s.  How long does it take before the pebble splashes in the water?</vt:lpstr>
      <vt:lpstr>Now let’s pick a formula</vt:lpstr>
      <vt:lpstr>Example A) A driver moving at 25 m/s applies the brakes and travels 148 m before coming to a stop at a red light.  What was the car’s acceleration?</vt:lpstr>
      <vt:lpstr>Example A) Someone standing on a bridge 12.8 m over a river tosses a pebble up into the air at 17.1 m/s.  How long does it take before the pebble splashes in the water?</vt:lpstr>
      <vt:lpstr>Deriving the Formulae of Kinematics using Calculus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Atomic, Nuclear, &amp; Particle Physics</dc:title>
  <dc:creator>Tom</dc:creator>
  <cp:lastModifiedBy>Tom</cp:lastModifiedBy>
  <cp:revision>157</cp:revision>
  <dcterms:created xsi:type="dcterms:W3CDTF">2017-02-17T17:17:37Z</dcterms:created>
  <dcterms:modified xsi:type="dcterms:W3CDTF">2020-06-27T04:28:44Z</dcterms:modified>
</cp:coreProperties>
</file>