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390" r:id="rId3"/>
    <p:sldId id="257" r:id="rId4"/>
    <p:sldId id="258" r:id="rId5"/>
    <p:sldId id="297" r:id="rId6"/>
    <p:sldId id="298" r:id="rId7"/>
    <p:sldId id="299" r:id="rId8"/>
    <p:sldId id="300" r:id="rId9"/>
    <p:sldId id="383" r:id="rId10"/>
    <p:sldId id="303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4" r:id="rId20"/>
    <p:sldId id="315" r:id="rId21"/>
    <p:sldId id="316" r:id="rId22"/>
    <p:sldId id="317" r:id="rId23"/>
    <p:sldId id="384" r:id="rId24"/>
    <p:sldId id="318" r:id="rId25"/>
    <p:sldId id="320" r:id="rId26"/>
    <p:sldId id="319" r:id="rId27"/>
    <p:sldId id="321" r:id="rId28"/>
    <p:sldId id="322" r:id="rId29"/>
    <p:sldId id="323" r:id="rId30"/>
    <p:sldId id="385" r:id="rId31"/>
    <p:sldId id="325" r:id="rId32"/>
    <p:sldId id="327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86" r:id="rId45"/>
    <p:sldId id="387" r:id="rId46"/>
    <p:sldId id="388" r:id="rId47"/>
    <p:sldId id="389" r:id="rId48"/>
    <p:sldId id="361" r:id="rId49"/>
    <p:sldId id="363" r:id="rId50"/>
    <p:sldId id="364" r:id="rId51"/>
    <p:sldId id="362" r:id="rId52"/>
    <p:sldId id="365" r:id="rId53"/>
    <p:sldId id="366" r:id="rId54"/>
    <p:sldId id="32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commentAuthors" Target="commentAuthors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871A7-8A1A-DD40-8500-B4F3CF51123F}" type="datetimeFigureOut">
              <a:rPr lang="en-US" smtClean="0"/>
              <a:t>7/18/20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87B44-00C5-D849-8F04-75444367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4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7B44-00C5-D849-8F04-75444367EE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8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87B44-00C5-D849-8F04-75444367EEB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1CFD-BFF0-48BC-9BA5-4974D7A6AB15}" type="datetimeFigureOut">
              <a:rPr lang="en-US" smtClean="0"/>
              <a:t>7/18/20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70BA1CFD-BFF0-48BC-9BA5-4974D7A6AB15}" type="datetimeFigureOut">
              <a:rPr lang="en-US" smtClean="0"/>
              <a:t>7/18/20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gif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2421870"/>
            <a:ext cx="7542212" cy="2846584"/>
          </a:xfrm>
        </p:spPr>
        <p:txBody>
          <a:bodyPr/>
          <a:lstStyle/>
          <a:p>
            <a:r>
              <a:rPr lang="en-US" dirty="0" smtClean="0"/>
              <a:t>Unit 2: Mechanics</a:t>
            </a:r>
            <a:br>
              <a:rPr lang="en-US" dirty="0" smtClean="0"/>
            </a:br>
            <a:r>
              <a:rPr lang="en-US" sz="3200" dirty="0" smtClean="0"/>
              <a:t>Part 3 </a:t>
            </a:r>
            <a:r>
              <a:rPr lang="mr-IN" sz="3200" dirty="0" smtClean="0"/>
              <a:t>–</a:t>
            </a:r>
            <a:r>
              <a:rPr lang="en-US" sz="3200" dirty="0" smtClean="0"/>
              <a:t> Energy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3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195923"/>
          </a:xfrm>
        </p:spPr>
        <p:txBody>
          <a:bodyPr/>
          <a:lstStyle/>
          <a:p>
            <a:r>
              <a:rPr lang="en-US" dirty="0" smtClean="0"/>
              <a:t>Work &amp;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80" y="1504039"/>
            <a:ext cx="8270955" cy="489648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device can perform more </a:t>
            </a:r>
            <a:r>
              <a:rPr lang="en-US" i="1" u="sng" dirty="0" smtClean="0"/>
              <a:t>joules of work</a:t>
            </a:r>
            <a:r>
              <a:rPr lang="en-US" dirty="0" smtClean="0"/>
              <a:t> in order to accomplish a task than the number of joules of work that are input into the machine by the user. (In other words, machines cannot create energy.)</a:t>
            </a:r>
          </a:p>
          <a:p>
            <a:r>
              <a:rPr lang="en-US" dirty="0" smtClean="0"/>
              <a:t>A simple machine, however, is a device that can alter the magnitude or direction of the </a:t>
            </a:r>
            <a:r>
              <a:rPr lang="en-US" i="1" u="sng" dirty="0" smtClean="0"/>
              <a:t>force</a:t>
            </a:r>
            <a:r>
              <a:rPr lang="en-US" dirty="0" smtClean="0"/>
              <a:t> it takes to accomplish a task.</a:t>
            </a:r>
          </a:p>
          <a:p>
            <a:r>
              <a:rPr lang="en-US" dirty="0" smtClean="0"/>
              <a:t>Since </a:t>
            </a:r>
            <a:r>
              <a:rPr lang="en-US" i="1" dirty="0" smtClean="0"/>
              <a:t>W</a:t>
            </a:r>
            <a:r>
              <a:rPr lang="en-US" dirty="0" smtClean="0"/>
              <a:t> = </a:t>
            </a:r>
            <a:r>
              <a:rPr lang="en-US" i="1" dirty="0" err="1" smtClean="0"/>
              <a:t>Fd</a:t>
            </a:r>
            <a:r>
              <a:rPr lang="en-US" dirty="0" smtClean="0"/>
              <a:t>, if a machine lessens the amount of force </a:t>
            </a:r>
            <a:r>
              <a:rPr lang="en-US" i="1" dirty="0" smtClean="0"/>
              <a:t>F</a:t>
            </a:r>
            <a:r>
              <a:rPr lang="en-US" dirty="0" smtClean="0"/>
              <a:t> necessary to accomplish a task, and </a:t>
            </a:r>
            <a:r>
              <a:rPr lang="en-US" i="1" dirty="0" smtClean="0"/>
              <a:t>W</a:t>
            </a:r>
            <a:r>
              <a:rPr lang="en-US" dirty="0" smtClean="0"/>
              <a:t> must remain the same (or even greater – but we’ll get to that in a moment!), the price you pay for using the machine is having to exert your force </a:t>
            </a:r>
            <a:r>
              <a:rPr lang="en-US" i="1" u="sng" dirty="0" smtClean="0"/>
              <a:t>over a longer distance </a:t>
            </a:r>
            <a:r>
              <a:rPr lang="en-US" u="sng" dirty="0" smtClean="0"/>
              <a:t>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8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0" y="107577"/>
            <a:ext cx="8822351" cy="1653988"/>
          </a:xfrm>
        </p:spPr>
        <p:txBody>
          <a:bodyPr/>
          <a:lstStyle/>
          <a:p>
            <a:r>
              <a:rPr lang="en-US" sz="4800" dirty="0" smtClean="0"/>
              <a:t>Example of a Simple Machine: The Inclined Plane</a:t>
            </a:r>
            <a:endParaRPr lang="en-US" sz="4800" dirty="0"/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9" y="2162642"/>
            <a:ext cx="4982044" cy="373653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20214" y="1761565"/>
            <a:ext cx="3623786" cy="50964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Suppose you want to lift a 1000-N refrigerator into the back of a moving truck 0.75 m off the ground.</a:t>
            </a:r>
          </a:p>
          <a:p>
            <a:r>
              <a:rPr lang="en-US" dirty="0" smtClean="0"/>
              <a:t>Without the ramp, you’d have to actually exert 1000 N of force straight up over a distance of 0.75 m.</a:t>
            </a:r>
          </a:p>
          <a:p>
            <a:r>
              <a:rPr lang="en-US" dirty="0" smtClean="0"/>
              <a:t>These values can be considered the output force and output distance of the machine, respectively.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55461" y="1761565"/>
            <a:ext cx="0" cy="3452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0763" y="4105368"/>
            <a:ext cx="19893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4000" b="1" i="1" baseline="-25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</a:t>
            </a:r>
            <a:endParaRPr lang="en-US" sz="4000" b="1" i="1" baseline="-25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129663" y="4105368"/>
            <a:ext cx="0" cy="1108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10668" y="4425887"/>
            <a:ext cx="19893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</a:rPr>
              <a:t>d</a:t>
            </a:r>
            <a:r>
              <a:rPr lang="en-US" sz="4000" b="1" i="1" baseline="-25000" dirty="0" err="1" smtClean="0">
                <a:solidFill>
                  <a:srgbClr val="FF0000"/>
                </a:solidFill>
              </a:rPr>
              <a:t>out</a:t>
            </a:r>
            <a:endParaRPr lang="en-US" sz="4000" b="1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8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0" y="107577"/>
            <a:ext cx="8822351" cy="1653988"/>
          </a:xfrm>
        </p:spPr>
        <p:txBody>
          <a:bodyPr/>
          <a:lstStyle/>
          <a:p>
            <a:r>
              <a:rPr lang="en-US" sz="4800" dirty="0" smtClean="0"/>
              <a:t>Example of a Simple Machine: The Inclined Plane</a:t>
            </a:r>
            <a:endParaRPr lang="en-US" sz="4800" dirty="0"/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9" y="2162642"/>
            <a:ext cx="4982044" cy="373653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20214" y="1761565"/>
            <a:ext cx="3623786" cy="5096435"/>
          </a:xfrm>
        </p:spPr>
        <p:txBody>
          <a:bodyPr>
            <a:normAutofit/>
          </a:bodyPr>
          <a:lstStyle/>
          <a:p>
            <a:r>
              <a:rPr lang="en-US" dirty="0" smtClean="0"/>
              <a:t>The ramp, however, lets the user apply a force much smaller than the actual weight of the fridge.</a:t>
            </a:r>
          </a:p>
          <a:p>
            <a:r>
              <a:rPr lang="en-US" dirty="0" smtClean="0"/>
              <a:t>The price the user pays is having to exert that smaller force over a longer distance, in this case the length of the ramp.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55461" y="1761565"/>
            <a:ext cx="0" cy="3452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0763" y="4105368"/>
            <a:ext cx="19893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4000" b="1" i="1" baseline="-25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</a:t>
            </a:r>
            <a:endParaRPr lang="en-US" sz="4000" b="1" i="1" baseline="-25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129663" y="4105368"/>
            <a:ext cx="0" cy="1108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22570" y="4752725"/>
            <a:ext cx="19893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</a:rPr>
              <a:t>d</a:t>
            </a:r>
            <a:r>
              <a:rPr lang="en-US" sz="4000" b="1" i="1" baseline="-25000" dirty="0" err="1" smtClean="0">
                <a:solidFill>
                  <a:srgbClr val="FF0000"/>
                </a:solidFill>
              </a:rPr>
              <a:t>out</a:t>
            </a:r>
            <a:endParaRPr lang="en-US" sz="4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183064" y="2891097"/>
            <a:ext cx="1052667" cy="5849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00010" y="3124420"/>
            <a:ext cx="19893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4000" b="1" i="1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</a:t>
            </a:r>
            <a:endParaRPr lang="en-US" sz="4000" b="1" i="1" baseline="-25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207607" y="3977348"/>
            <a:ext cx="3139273" cy="19218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44327" y="4767424"/>
            <a:ext cx="114507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d</a:t>
            </a:r>
            <a:r>
              <a:rPr lang="en-US" sz="4000" b="1" i="1" baseline="-25000" dirty="0" smtClean="0">
                <a:solidFill>
                  <a:srgbClr val="FF0000"/>
                </a:solidFill>
              </a:rPr>
              <a:t>in</a:t>
            </a:r>
            <a:endParaRPr lang="en-US" sz="4000" b="1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0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0" y="107577"/>
            <a:ext cx="8822351" cy="1653988"/>
          </a:xfrm>
        </p:spPr>
        <p:txBody>
          <a:bodyPr/>
          <a:lstStyle/>
          <a:p>
            <a:r>
              <a:rPr lang="en-US" sz="4800" dirty="0" smtClean="0"/>
              <a:t>In an ideal machine, </a:t>
            </a:r>
            <a:r>
              <a:rPr lang="en-US" sz="4800" i="1" dirty="0" err="1" smtClean="0"/>
              <a:t>W</a:t>
            </a:r>
            <a:r>
              <a:rPr lang="en-US" sz="4800" i="1" baseline="-25000" dirty="0" err="1" smtClean="0"/>
              <a:t>out</a:t>
            </a:r>
            <a:r>
              <a:rPr lang="en-US" sz="4800" dirty="0" smtClean="0"/>
              <a:t> = </a:t>
            </a:r>
            <a:r>
              <a:rPr lang="en-US" sz="4800" i="1" dirty="0" smtClean="0"/>
              <a:t>W</a:t>
            </a:r>
            <a:r>
              <a:rPr lang="en-US" sz="4800" i="1" baseline="-25000" dirty="0" smtClean="0"/>
              <a:t>in</a:t>
            </a:r>
            <a:endParaRPr lang="en-US" sz="4800" i="1" baseline="-25000" dirty="0"/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9" y="2162642"/>
            <a:ext cx="4982044" cy="373653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20214" y="1761565"/>
            <a:ext cx="3623786" cy="5096435"/>
          </a:xfrm>
        </p:spPr>
        <p:txBody>
          <a:bodyPr>
            <a:normAutofit/>
          </a:bodyPr>
          <a:lstStyle/>
          <a:p>
            <a:r>
              <a:rPr lang="en-US" dirty="0" smtClean="0"/>
              <a:t>If the ramp is 3.0 m long, how much effort force should the user need to input?</a:t>
            </a:r>
          </a:p>
          <a:p>
            <a:r>
              <a:rPr lang="en-US" dirty="0" smtClean="0"/>
              <a:t>Assuming ideal conditions,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out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out</a:t>
            </a:r>
            <a:r>
              <a:rPr lang="en-US" i="1" dirty="0" smtClean="0"/>
              <a:t> =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in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in</a:t>
            </a:r>
            <a:endParaRPr lang="en-US" i="1" baseline="-25000" dirty="0" smtClean="0"/>
          </a:p>
          <a:p>
            <a:pPr marL="0" indent="0">
              <a:buNone/>
            </a:pPr>
            <a:r>
              <a:rPr lang="en-US" dirty="0" smtClean="0"/>
              <a:t>(1000 N)(0.75 m) = </a:t>
            </a:r>
            <a:r>
              <a:rPr lang="en-US" i="1" dirty="0" smtClean="0"/>
              <a:t>F</a:t>
            </a:r>
            <a:r>
              <a:rPr lang="en-US" i="1" baseline="-25000" dirty="0" smtClean="0"/>
              <a:t>in</a:t>
            </a:r>
            <a:r>
              <a:rPr lang="en-US" dirty="0" smtClean="0"/>
              <a:t>(3 m)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So, </a:t>
            </a:r>
            <a:r>
              <a:rPr lang="en-US" i="1" dirty="0" smtClean="0"/>
              <a:t>F</a:t>
            </a:r>
            <a:r>
              <a:rPr lang="en-US" i="1" baseline="-25000" dirty="0" smtClean="0"/>
              <a:t>in</a:t>
            </a:r>
            <a:r>
              <a:rPr lang="en-US" dirty="0" smtClean="0"/>
              <a:t> = 250 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55461" y="1761565"/>
            <a:ext cx="0" cy="3452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0763" y="4105368"/>
            <a:ext cx="19893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4000" b="1" i="1" baseline="-25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</a:t>
            </a:r>
            <a:endParaRPr lang="en-US" sz="4000" b="1" i="1" baseline="-25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129663" y="4105368"/>
            <a:ext cx="0" cy="1108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22570" y="4752725"/>
            <a:ext cx="19893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</a:rPr>
              <a:t>d</a:t>
            </a:r>
            <a:r>
              <a:rPr lang="en-US" sz="4000" b="1" i="1" baseline="-25000" dirty="0" err="1" smtClean="0">
                <a:solidFill>
                  <a:srgbClr val="FF0000"/>
                </a:solidFill>
              </a:rPr>
              <a:t>out</a:t>
            </a:r>
            <a:endParaRPr lang="en-US" sz="4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183064" y="2891097"/>
            <a:ext cx="1052667" cy="5849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00010" y="3124420"/>
            <a:ext cx="19893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4000" b="1" i="1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</a:t>
            </a:r>
            <a:endParaRPr lang="en-US" sz="4000" b="1" i="1" baseline="-25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207607" y="3977348"/>
            <a:ext cx="3139273" cy="19218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44327" y="4767424"/>
            <a:ext cx="114507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d</a:t>
            </a:r>
            <a:r>
              <a:rPr lang="en-US" sz="4000" b="1" i="1" baseline="-25000" dirty="0" smtClean="0">
                <a:solidFill>
                  <a:srgbClr val="FF0000"/>
                </a:solidFill>
              </a:rPr>
              <a:t>in</a:t>
            </a:r>
            <a:endParaRPr lang="en-US" sz="4000" b="1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2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0" y="107577"/>
            <a:ext cx="8822351" cy="1653988"/>
          </a:xfrm>
        </p:spPr>
        <p:txBody>
          <a:bodyPr/>
          <a:lstStyle/>
          <a:p>
            <a:r>
              <a:rPr lang="en-US" sz="4800" dirty="0" smtClean="0"/>
              <a:t>Realistically, no machine is ideal</a:t>
            </a:r>
            <a:endParaRPr lang="en-US" sz="4800" i="1" baseline="-25000" dirty="0"/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9" y="2162642"/>
            <a:ext cx="4982044" cy="373653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20214" y="1761565"/>
            <a:ext cx="3623786" cy="5096435"/>
          </a:xfrm>
        </p:spPr>
        <p:txBody>
          <a:bodyPr>
            <a:normAutofit/>
          </a:bodyPr>
          <a:lstStyle/>
          <a:p>
            <a:r>
              <a:rPr lang="en-US" dirty="0" smtClean="0"/>
              <a:t>Instead of ideal conditions, suppose the user has to overcome 50 N of friction on the ramp</a:t>
            </a:r>
          </a:p>
          <a:p>
            <a:r>
              <a:rPr lang="en-US" dirty="0" smtClean="0"/>
              <a:t>In this case, the actual input force would be </a:t>
            </a:r>
            <a:r>
              <a:rPr lang="en-US" i="1" dirty="0" smtClean="0"/>
              <a:t>F</a:t>
            </a:r>
            <a:r>
              <a:rPr lang="en-US" i="1" baseline="-25000" dirty="0" smtClean="0"/>
              <a:t>in</a:t>
            </a:r>
            <a:r>
              <a:rPr lang="en-US" dirty="0" smtClean="0"/>
              <a:t> = 250 + 50 = 300 N.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55461" y="1761565"/>
            <a:ext cx="0" cy="3452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0763" y="4105368"/>
            <a:ext cx="19893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4000" b="1" i="1" baseline="-25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</a:t>
            </a:r>
            <a:endParaRPr lang="en-US" sz="4000" b="1" i="1" baseline="-25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129663" y="4105368"/>
            <a:ext cx="0" cy="1108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22569" y="4752725"/>
            <a:ext cx="110861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</a:rPr>
              <a:t>d</a:t>
            </a:r>
            <a:r>
              <a:rPr lang="en-US" sz="4000" b="1" i="1" baseline="-25000" dirty="0" err="1" smtClean="0">
                <a:solidFill>
                  <a:srgbClr val="FF0000"/>
                </a:solidFill>
              </a:rPr>
              <a:t>out</a:t>
            </a:r>
            <a:endParaRPr lang="en-US" sz="4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183064" y="2891097"/>
            <a:ext cx="1052667" cy="5849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00010" y="3124420"/>
            <a:ext cx="19893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4000" b="1" i="1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</a:t>
            </a:r>
            <a:endParaRPr lang="en-US" sz="4000" b="1" i="1" baseline="-25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207607" y="3977348"/>
            <a:ext cx="3139273" cy="19218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44327" y="4767424"/>
            <a:ext cx="114507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d</a:t>
            </a:r>
            <a:r>
              <a:rPr lang="en-US" sz="4000" b="1" i="1" baseline="-25000" dirty="0" smtClean="0">
                <a:solidFill>
                  <a:srgbClr val="FF0000"/>
                </a:solidFill>
              </a:rPr>
              <a:t>in</a:t>
            </a:r>
            <a:endParaRPr lang="en-US" sz="4000" b="1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3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1" y="107577"/>
            <a:ext cx="5196499" cy="1279481"/>
          </a:xfrm>
        </p:spPr>
        <p:txBody>
          <a:bodyPr/>
          <a:lstStyle/>
          <a:p>
            <a:r>
              <a:rPr lang="en-US" sz="4800" dirty="0" smtClean="0"/>
              <a:t>Work in </a:t>
            </a:r>
            <a:br>
              <a:rPr lang="en-US" sz="4800" dirty="0" smtClean="0"/>
            </a:br>
            <a:r>
              <a:rPr lang="en-US" sz="4800" dirty="0" smtClean="0"/>
              <a:t>v. Work out</a:t>
            </a:r>
            <a:endParaRPr lang="en-US" sz="4800" i="1" baseline="-25000" dirty="0"/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9" y="2162642"/>
            <a:ext cx="4982044" cy="373653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20214" y="107577"/>
            <a:ext cx="3623786" cy="6750423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W</a:t>
            </a:r>
            <a:r>
              <a:rPr lang="en-US" i="1" baseline="-25000" dirty="0" smtClean="0"/>
              <a:t>in</a:t>
            </a:r>
            <a:r>
              <a:rPr lang="en-US" dirty="0" smtClean="0"/>
              <a:t> =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in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in</a:t>
            </a:r>
            <a:r>
              <a:rPr lang="en-US" i="1" baseline="-25000" dirty="0" smtClean="0"/>
              <a:t> </a:t>
            </a:r>
          </a:p>
          <a:p>
            <a:pPr marL="0" indent="0">
              <a:buNone/>
            </a:pPr>
            <a:r>
              <a:rPr lang="en-US" i="1" baseline="-25000" dirty="0"/>
              <a:t>	</a:t>
            </a:r>
            <a:r>
              <a:rPr lang="en-US" i="1" dirty="0" smtClean="0"/>
              <a:t>= </a:t>
            </a:r>
            <a:r>
              <a:rPr lang="en-US" dirty="0" smtClean="0"/>
              <a:t>(300 N)(3 m)</a:t>
            </a:r>
            <a:endParaRPr lang="en-US" i="1" dirty="0" smtClean="0"/>
          </a:p>
          <a:p>
            <a:pPr marL="403225" lvl="1" indent="0">
              <a:buNone/>
            </a:pPr>
            <a:r>
              <a:rPr lang="en-US" dirty="0" smtClean="0"/>
              <a:t>	= 900 J</a:t>
            </a:r>
          </a:p>
          <a:p>
            <a:r>
              <a:rPr lang="en-US" i="1" dirty="0" err="1"/>
              <a:t>W</a:t>
            </a:r>
            <a:r>
              <a:rPr lang="en-US" i="1" baseline="-25000" dirty="0" err="1"/>
              <a:t>out</a:t>
            </a:r>
            <a:r>
              <a:rPr lang="en-US" dirty="0"/>
              <a:t> = </a:t>
            </a:r>
            <a:r>
              <a:rPr lang="en-US" i="1" dirty="0" err="1"/>
              <a:t>F</a:t>
            </a:r>
            <a:r>
              <a:rPr lang="en-US" i="1" baseline="-25000" dirty="0" err="1"/>
              <a:t>out</a:t>
            </a:r>
            <a:r>
              <a:rPr lang="en-US" i="1" dirty="0" err="1"/>
              <a:t>d</a:t>
            </a:r>
            <a:r>
              <a:rPr lang="en-US" i="1" baseline="-25000" dirty="0" err="1"/>
              <a:t>out</a:t>
            </a:r>
            <a:r>
              <a:rPr lang="en-US" i="1" baseline="-25000" dirty="0"/>
              <a:t> </a:t>
            </a:r>
          </a:p>
          <a:p>
            <a:pPr marL="0" indent="0">
              <a:buNone/>
            </a:pPr>
            <a:r>
              <a:rPr lang="en-US" i="1" baseline="-25000" dirty="0"/>
              <a:t>	</a:t>
            </a:r>
            <a:r>
              <a:rPr lang="en-US" i="1" dirty="0"/>
              <a:t>= </a:t>
            </a:r>
            <a:r>
              <a:rPr lang="en-US" dirty="0"/>
              <a:t>(1000 N)(0.75 m)</a:t>
            </a:r>
            <a:endParaRPr lang="en-US" i="1" dirty="0"/>
          </a:p>
          <a:p>
            <a:pPr marL="403225" lvl="1" indent="0">
              <a:buNone/>
            </a:pPr>
            <a:r>
              <a:rPr lang="en-US" dirty="0"/>
              <a:t>	= 750 J</a:t>
            </a:r>
          </a:p>
          <a:p>
            <a:r>
              <a:rPr lang="en-US" i="1" dirty="0" smtClean="0"/>
              <a:t>Efficiency</a:t>
            </a:r>
            <a:r>
              <a:rPr lang="en-US" dirty="0" smtClean="0"/>
              <a:t> is defined as the ratio of useful output work to amount of input work:</a:t>
            </a:r>
          </a:p>
          <a:p>
            <a:pPr marL="0" indent="0">
              <a:buNone/>
            </a:pPr>
            <a:r>
              <a:rPr lang="en-US" i="1" dirty="0" smtClean="0"/>
              <a:t>	</a:t>
            </a:r>
            <a:r>
              <a:rPr lang="en-US" i="1" dirty="0" err="1" smtClean="0"/>
              <a:t>η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out</a:t>
            </a:r>
            <a:r>
              <a:rPr lang="en-US" dirty="0" smtClean="0"/>
              <a:t>/W</a:t>
            </a:r>
            <a:r>
              <a:rPr lang="en-US" baseline="-25000" dirty="0" smtClean="0"/>
              <a:t>in</a:t>
            </a:r>
            <a:endParaRPr lang="en-US" dirty="0" smtClean="0"/>
          </a:p>
          <a:p>
            <a:r>
              <a:rPr lang="en-US" dirty="0" smtClean="0"/>
              <a:t>In this case, </a:t>
            </a:r>
          </a:p>
          <a:p>
            <a:r>
              <a:rPr lang="en-US" i="1" dirty="0" err="1" smtClean="0"/>
              <a:t>η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750J/900J = 0.83,</a:t>
            </a:r>
          </a:p>
          <a:p>
            <a:pPr marL="0" indent="0">
              <a:buNone/>
            </a:pPr>
            <a:r>
              <a:rPr lang="en-US" dirty="0" smtClean="0"/>
              <a:t>	or 83%</a:t>
            </a:r>
            <a:endParaRPr lang="en-US" dirty="0"/>
          </a:p>
          <a:p>
            <a:pPr marL="403225" lvl="1" indent="0">
              <a:buNone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55461" y="1761565"/>
            <a:ext cx="0" cy="3452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0763" y="4105368"/>
            <a:ext cx="19893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4000" b="1" i="1" baseline="-25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</a:t>
            </a:r>
            <a:endParaRPr lang="en-US" sz="4000" b="1" i="1" baseline="-25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129663" y="4105368"/>
            <a:ext cx="0" cy="1108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22569" y="4752725"/>
            <a:ext cx="110861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</a:rPr>
              <a:t>d</a:t>
            </a:r>
            <a:r>
              <a:rPr lang="en-US" sz="4000" b="1" i="1" baseline="-25000" dirty="0" err="1" smtClean="0">
                <a:solidFill>
                  <a:srgbClr val="FF0000"/>
                </a:solidFill>
              </a:rPr>
              <a:t>out</a:t>
            </a:r>
            <a:endParaRPr lang="en-US" sz="4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183064" y="2891097"/>
            <a:ext cx="1052667" cy="5849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00010" y="3124420"/>
            <a:ext cx="19893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4000" b="1" i="1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</a:t>
            </a:r>
            <a:endParaRPr lang="en-US" sz="4000" b="1" i="1" baseline="-25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207607" y="3977348"/>
            <a:ext cx="3139273" cy="19218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44327" y="4767424"/>
            <a:ext cx="114507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d</a:t>
            </a:r>
            <a:r>
              <a:rPr lang="en-US" sz="4000" b="1" i="1" baseline="-25000" dirty="0" smtClean="0">
                <a:solidFill>
                  <a:srgbClr val="FF0000"/>
                </a:solidFill>
              </a:rPr>
              <a:t>in</a:t>
            </a:r>
            <a:endParaRPr lang="en-US" sz="4000" b="1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1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1" y="107577"/>
            <a:ext cx="5196499" cy="1279481"/>
          </a:xfrm>
        </p:spPr>
        <p:txBody>
          <a:bodyPr/>
          <a:lstStyle/>
          <a:p>
            <a:r>
              <a:rPr lang="en-US" sz="4800" dirty="0" smtClean="0"/>
              <a:t>Work in </a:t>
            </a:r>
            <a:br>
              <a:rPr lang="en-US" sz="4800" dirty="0" smtClean="0"/>
            </a:br>
            <a:r>
              <a:rPr lang="en-US" sz="4800" dirty="0" smtClean="0"/>
              <a:t>v. Work out</a:t>
            </a:r>
            <a:endParaRPr lang="en-US" sz="4800" i="1" baseline="-25000" dirty="0"/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9" y="2162642"/>
            <a:ext cx="4982044" cy="373653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20214" y="107577"/>
            <a:ext cx="3623786" cy="6750423"/>
          </a:xfrm>
        </p:spPr>
        <p:txBody>
          <a:bodyPr>
            <a:normAutofit/>
          </a:bodyPr>
          <a:lstStyle/>
          <a:p>
            <a:r>
              <a:rPr lang="en-US" dirty="0" smtClean="0"/>
              <a:t>83% of the energy exerted by the user translated into actual useful work done; the other 17% was used overcoming friction.</a:t>
            </a:r>
          </a:p>
          <a:p>
            <a:r>
              <a:rPr lang="en-US" dirty="0" smtClean="0"/>
              <a:t>So </a:t>
            </a:r>
            <a:r>
              <a:rPr lang="en-US" dirty="0"/>
              <a:t>900 J of work was input in order to accomplish a 750 J </a:t>
            </a:r>
            <a:r>
              <a:rPr lang="en-US" dirty="0" smtClean="0"/>
              <a:t>task</a:t>
            </a:r>
          </a:p>
          <a:p>
            <a:r>
              <a:rPr lang="en-US" dirty="0" smtClean="0"/>
              <a:t>Was it worth it?</a:t>
            </a:r>
            <a:endParaRPr lang="en-US" dirty="0"/>
          </a:p>
          <a:p>
            <a:r>
              <a:rPr lang="en-US" dirty="0" smtClean="0"/>
              <a:t>Probably, unless you want a back injury! 300 N of effort force is still way less than 1000 N!</a:t>
            </a:r>
            <a:endParaRPr lang="en-US" dirty="0"/>
          </a:p>
          <a:p>
            <a:pPr marL="403225" lvl="1" indent="0">
              <a:buNone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55461" y="1761565"/>
            <a:ext cx="0" cy="3452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0763" y="4105368"/>
            <a:ext cx="19893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4000" b="1" i="1" baseline="-25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</a:t>
            </a:r>
            <a:endParaRPr lang="en-US" sz="4000" b="1" i="1" baseline="-25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129663" y="4105368"/>
            <a:ext cx="0" cy="1108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22569" y="4752725"/>
            <a:ext cx="110861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</a:rPr>
              <a:t>d</a:t>
            </a:r>
            <a:r>
              <a:rPr lang="en-US" sz="4000" b="1" i="1" baseline="-25000" dirty="0" err="1" smtClean="0">
                <a:solidFill>
                  <a:srgbClr val="FF0000"/>
                </a:solidFill>
              </a:rPr>
              <a:t>out</a:t>
            </a:r>
            <a:endParaRPr lang="en-US" sz="4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183064" y="2891097"/>
            <a:ext cx="1052667" cy="5849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00010" y="3124420"/>
            <a:ext cx="19893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4000" b="1" i="1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</a:t>
            </a:r>
            <a:endParaRPr lang="en-US" sz="4000" b="1" i="1" baseline="-25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207607" y="3977348"/>
            <a:ext cx="3139273" cy="19218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44327" y="4767424"/>
            <a:ext cx="114507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d</a:t>
            </a:r>
            <a:r>
              <a:rPr lang="en-US" sz="4000" b="1" i="1" baseline="-25000" dirty="0" smtClean="0">
                <a:solidFill>
                  <a:srgbClr val="FF0000"/>
                </a:solidFill>
              </a:rPr>
              <a:t>in</a:t>
            </a:r>
            <a:endParaRPr lang="en-US" sz="4000" b="1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12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1" y="107577"/>
            <a:ext cx="5196499" cy="1279481"/>
          </a:xfrm>
        </p:spPr>
        <p:txBody>
          <a:bodyPr/>
          <a:lstStyle/>
          <a:p>
            <a:r>
              <a:rPr lang="en-US" sz="4800" dirty="0" smtClean="0"/>
              <a:t>Mechanical Advantage</a:t>
            </a:r>
            <a:endParaRPr lang="en-US" sz="4800" i="1" baseline="-25000" dirty="0"/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9" y="2162642"/>
            <a:ext cx="4982044" cy="373653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20214" y="107577"/>
            <a:ext cx="3623786" cy="6750423"/>
          </a:xfrm>
        </p:spPr>
        <p:txBody>
          <a:bodyPr>
            <a:normAutofit/>
          </a:bodyPr>
          <a:lstStyle/>
          <a:p>
            <a:r>
              <a:rPr lang="en-US" dirty="0" smtClean="0"/>
              <a:t>The ratio of output force to input force is called </a:t>
            </a:r>
            <a:r>
              <a:rPr lang="en-US" i="1" u="sng" dirty="0" smtClean="0"/>
              <a:t>mechanical advantage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/>
              <a:t>MA</a:t>
            </a:r>
            <a:r>
              <a:rPr lang="en-US" dirty="0" smtClean="0"/>
              <a:t> =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out</a:t>
            </a:r>
            <a:r>
              <a:rPr lang="en-US" dirty="0" smtClean="0"/>
              <a:t>/</a:t>
            </a:r>
            <a:r>
              <a:rPr lang="en-US" i="1" dirty="0" smtClean="0"/>
              <a:t>F</a:t>
            </a:r>
            <a:r>
              <a:rPr lang="en-US" i="1" baseline="-25000" dirty="0" smtClean="0"/>
              <a:t>in</a:t>
            </a:r>
          </a:p>
          <a:p>
            <a:r>
              <a:rPr lang="en-US" dirty="0"/>
              <a:t>In this case,</a:t>
            </a:r>
          </a:p>
          <a:p>
            <a:pPr marL="0" indent="0">
              <a:buNone/>
            </a:pPr>
            <a:r>
              <a:rPr lang="en-US" dirty="0"/>
              <a:t>      MA = 1000 N / 300 N</a:t>
            </a:r>
          </a:p>
          <a:p>
            <a:pPr marL="0" indent="0">
              <a:buNone/>
            </a:pPr>
            <a:r>
              <a:rPr lang="en-US" dirty="0"/>
              <a:t>	= 3.3</a:t>
            </a:r>
          </a:p>
          <a:p>
            <a:r>
              <a:rPr lang="en-US" dirty="0" smtClean="0"/>
              <a:t>So this machine can be thought to amplify a user’s strength by a factor 3.3</a:t>
            </a:r>
            <a:endParaRPr lang="en-US" dirty="0"/>
          </a:p>
          <a:p>
            <a:pPr marL="403225" lvl="1" indent="0">
              <a:buNone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55461" y="1761565"/>
            <a:ext cx="0" cy="3452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0763" y="4105368"/>
            <a:ext cx="19893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4000" b="1" i="1" baseline="-25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</a:t>
            </a:r>
            <a:endParaRPr lang="en-US" sz="4000" b="1" i="1" baseline="-25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129663" y="4105368"/>
            <a:ext cx="0" cy="1108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22569" y="4752725"/>
            <a:ext cx="110861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</a:rPr>
              <a:t>d</a:t>
            </a:r>
            <a:r>
              <a:rPr lang="en-US" sz="4000" b="1" i="1" baseline="-25000" dirty="0" err="1" smtClean="0">
                <a:solidFill>
                  <a:srgbClr val="FF0000"/>
                </a:solidFill>
              </a:rPr>
              <a:t>out</a:t>
            </a:r>
            <a:endParaRPr lang="en-US" sz="4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183064" y="2891097"/>
            <a:ext cx="1052667" cy="5849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00010" y="3124420"/>
            <a:ext cx="19893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4000" b="1" i="1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</a:t>
            </a:r>
            <a:endParaRPr lang="en-US" sz="4000" b="1" i="1" baseline="-25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207607" y="3977348"/>
            <a:ext cx="3139273" cy="19218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44327" y="4767424"/>
            <a:ext cx="114507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d</a:t>
            </a:r>
            <a:r>
              <a:rPr lang="en-US" sz="4000" b="1" i="1" baseline="-25000" dirty="0" smtClean="0">
                <a:solidFill>
                  <a:srgbClr val="FF0000"/>
                </a:solidFill>
              </a:rPr>
              <a:t>in</a:t>
            </a:r>
            <a:endParaRPr lang="en-US" sz="4000" b="1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6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81" y="107577"/>
            <a:ext cx="5196499" cy="1279481"/>
          </a:xfrm>
        </p:spPr>
        <p:txBody>
          <a:bodyPr/>
          <a:lstStyle/>
          <a:p>
            <a:r>
              <a:rPr lang="en-US" sz="4800" dirty="0" smtClean="0"/>
              <a:t>Ideal Mechanical Advantage</a:t>
            </a:r>
            <a:endParaRPr lang="en-US" sz="4800" i="1" baseline="-25000" dirty="0"/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9" y="2162642"/>
            <a:ext cx="4982044" cy="373653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520214" y="107577"/>
            <a:ext cx="3623786" cy="675042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Recall, when we assumed this machine was ideal, we computed 250 N as our estimate for input force. </a:t>
            </a:r>
          </a:p>
          <a:p>
            <a:r>
              <a:rPr lang="en-US" dirty="0" smtClean="0"/>
              <a:t>We did this using the known input and output distances.</a:t>
            </a:r>
          </a:p>
          <a:p>
            <a:r>
              <a:rPr lang="en-US" i="1" u="sng" dirty="0" smtClean="0"/>
              <a:t>Ideal Mechanical Advantage</a:t>
            </a:r>
            <a:r>
              <a:rPr lang="en-US" dirty="0" smtClean="0"/>
              <a:t> is defined as the ratio of the input to output distances:</a:t>
            </a:r>
          </a:p>
          <a:p>
            <a:pPr marL="0" indent="0">
              <a:buNone/>
            </a:pPr>
            <a:r>
              <a:rPr lang="en-US" i="1" dirty="0" smtClean="0"/>
              <a:t>	IMA = d</a:t>
            </a:r>
            <a:r>
              <a:rPr lang="en-US" i="1" baseline="-25000" dirty="0" smtClean="0"/>
              <a:t>in</a:t>
            </a:r>
            <a:r>
              <a:rPr lang="en-US" i="1" dirty="0" smtClean="0"/>
              <a:t>/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out</a:t>
            </a:r>
            <a:endParaRPr lang="en-US" i="1" baseline="-25000" dirty="0" smtClean="0"/>
          </a:p>
          <a:p>
            <a:r>
              <a:rPr lang="en-US" i="1" dirty="0" smtClean="0"/>
              <a:t>In this case, </a:t>
            </a:r>
          </a:p>
          <a:p>
            <a:pPr marL="403225" lvl="1" indent="0"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IMA = 3 m/0.75 m = 4</a:t>
            </a:r>
            <a:endParaRPr lang="en-US" sz="2400" i="1" dirty="0"/>
          </a:p>
          <a:p>
            <a:pPr marL="403225" lvl="1" indent="0">
              <a:buNone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155461" y="1761565"/>
            <a:ext cx="0" cy="3452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0763" y="4105368"/>
            <a:ext cx="19893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4000" b="1" i="1" baseline="-250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out</a:t>
            </a:r>
            <a:endParaRPr lang="en-US" sz="4000" b="1" i="1" baseline="-25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129663" y="4105368"/>
            <a:ext cx="0" cy="1108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22569" y="4752725"/>
            <a:ext cx="110861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</a:rPr>
              <a:t>d</a:t>
            </a:r>
            <a:r>
              <a:rPr lang="en-US" sz="4000" b="1" i="1" baseline="-25000" dirty="0" err="1" smtClean="0">
                <a:solidFill>
                  <a:srgbClr val="FF0000"/>
                </a:solidFill>
              </a:rPr>
              <a:t>out</a:t>
            </a:r>
            <a:endParaRPr lang="en-US" sz="40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183064" y="2891097"/>
            <a:ext cx="1052667" cy="5849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00010" y="3124420"/>
            <a:ext cx="19893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4000" b="1" i="1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</a:t>
            </a:r>
            <a:endParaRPr lang="en-US" sz="4000" b="1" i="1" baseline="-25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207607" y="3977348"/>
            <a:ext cx="3139273" cy="19218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44327" y="4767424"/>
            <a:ext cx="1145079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d</a:t>
            </a:r>
            <a:r>
              <a:rPr lang="en-US" sz="4000" b="1" i="1" baseline="-25000" dirty="0" smtClean="0">
                <a:solidFill>
                  <a:srgbClr val="FF0000"/>
                </a:solidFill>
              </a:rPr>
              <a:t>in</a:t>
            </a:r>
            <a:endParaRPr lang="en-US" sz="4000" b="1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71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226" y="116983"/>
            <a:ext cx="8529019" cy="952558"/>
          </a:xfrm>
        </p:spPr>
        <p:txBody>
          <a:bodyPr/>
          <a:lstStyle/>
          <a:p>
            <a:r>
              <a:rPr lang="en-US" sz="4800" dirty="0" smtClean="0"/>
              <a:t>Another example of a simple machine: The Lever</a:t>
            </a:r>
            <a:endParaRPr lang="en-US" sz="4800" dirty="0"/>
          </a:p>
        </p:txBody>
      </p:sp>
      <p:pic>
        <p:nvPicPr>
          <p:cNvPr id="5" name="Picture 4" descr="im02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8" y="2063128"/>
            <a:ext cx="3812987" cy="2482413"/>
          </a:xfrm>
          <a:prstGeom prst="rect">
            <a:avLst/>
          </a:prstGeom>
        </p:spPr>
      </p:pic>
      <p:pic>
        <p:nvPicPr>
          <p:cNvPr id="6" name="Picture 5" descr="old dude holding leve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30" y="1454691"/>
            <a:ext cx="3212525" cy="2343483"/>
          </a:xfrm>
          <a:prstGeom prst="rect">
            <a:avLst/>
          </a:prstGeom>
        </p:spPr>
      </p:pic>
      <p:pic>
        <p:nvPicPr>
          <p:cNvPr id="8" name="Picture 7" descr="industrial-worker-tightening-bolts-on-valve-with-wrench-AHBA1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27" y="4082271"/>
            <a:ext cx="3630434" cy="2520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09461" y="4328115"/>
            <a:ext cx="3388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Give me a lever long enough and a place to stand, and I shall move the Earth.</a:t>
            </a:r>
          </a:p>
          <a:p>
            <a:r>
              <a:rPr lang="en-US" sz="2400" dirty="0" smtClean="0"/>
              <a:t>	- Archimedes</a:t>
            </a:r>
          </a:p>
        </p:txBody>
      </p:sp>
    </p:spTree>
    <p:extLst>
      <p:ext uri="{BB962C8B-B14F-4D97-AF65-F5344CB8AC3E}">
        <p14:creationId xmlns:p14="http://schemas.microsoft.com/office/powerpoint/2010/main" val="411024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Defined </a:t>
            </a:r>
          </a:p>
          <a:p>
            <a:r>
              <a:rPr lang="en-US" dirty="0" smtClean="0"/>
              <a:t>Work and Machines</a:t>
            </a:r>
          </a:p>
          <a:p>
            <a:r>
              <a:rPr lang="en-US" dirty="0" smtClean="0"/>
              <a:t>Work and Energy</a:t>
            </a:r>
          </a:p>
          <a:p>
            <a:r>
              <a:rPr lang="en-US" dirty="0" smtClean="0"/>
              <a:t>Types of Energy</a:t>
            </a:r>
          </a:p>
          <a:p>
            <a:r>
              <a:rPr lang="en-US" dirty="0" smtClean="0"/>
              <a:t>Conservation of Energy</a:t>
            </a:r>
          </a:p>
          <a:p>
            <a:r>
              <a:rPr lang="en-US" dirty="0" smtClean="0"/>
              <a:t>Energy and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6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7305"/>
            <a:ext cx="7581901" cy="911827"/>
          </a:xfrm>
        </p:spPr>
        <p:txBody>
          <a:bodyPr/>
          <a:lstStyle/>
          <a:p>
            <a:r>
              <a:rPr lang="en-US" dirty="0" smtClean="0"/>
              <a:t>More Simple Machines</a:t>
            </a:r>
            <a:endParaRPr lang="en-US" dirty="0"/>
          </a:p>
        </p:txBody>
      </p:sp>
      <p:pic>
        <p:nvPicPr>
          <p:cNvPr id="4" name="Picture 3" descr="scre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88" y="1272604"/>
            <a:ext cx="2420909" cy="1592958"/>
          </a:xfrm>
          <a:prstGeom prst="rect">
            <a:avLst/>
          </a:prstGeom>
        </p:spPr>
      </p:pic>
      <p:pic>
        <p:nvPicPr>
          <p:cNvPr id="5" name="Picture 4" descr="pull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27" y="1204745"/>
            <a:ext cx="2529096" cy="2112916"/>
          </a:xfrm>
          <a:prstGeom prst="rect">
            <a:avLst/>
          </a:prstGeom>
        </p:spPr>
      </p:pic>
      <p:pic>
        <p:nvPicPr>
          <p:cNvPr id="7" name="Picture 6" descr="wheelandax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11" y="3559559"/>
            <a:ext cx="2359086" cy="2785032"/>
          </a:xfrm>
          <a:prstGeom prst="rect">
            <a:avLst/>
          </a:prstGeom>
        </p:spPr>
      </p:pic>
      <p:pic>
        <p:nvPicPr>
          <p:cNvPr id="8" name="Picture 7" descr="Wedge_Antill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16" y="3969941"/>
            <a:ext cx="1733187" cy="2207533"/>
          </a:xfrm>
          <a:prstGeom prst="rect">
            <a:avLst/>
          </a:prstGeom>
        </p:spPr>
      </p:pic>
      <p:pic>
        <p:nvPicPr>
          <p:cNvPr id="9" name="Picture 8" descr="wedg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996" y="3969941"/>
            <a:ext cx="2947171" cy="22075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5588" y="2855996"/>
            <a:ext cx="983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Screw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167673" y="3317661"/>
            <a:ext cx="961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Pulley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29414" y="6261031"/>
            <a:ext cx="1099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Wedge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25573" y="6344591"/>
            <a:ext cx="1926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Wheel &amp; Axle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184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30" y="107577"/>
            <a:ext cx="5785724" cy="961962"/>
          </a:xfrm>
        </p:spPr>
        <p:txBody>
          <a:bodyPr/>
          <a:lstStyle/>
          <a:p>
            <a:r>
              <a:rPr lang="en-US" sz="4800" dirty="0" smtClean="0"/>
              <a:t>Compound Machines</a:t>
            </a:r>
            <a:endParaRPr lang="en-US" sz="4800" dirty="0"/>
          </a:p>
        </p:txBody>
      </p:sp>
      <p:pic>
        <p:nvPicPr>
          <p:cNvPr id="5" name="Picture 4" descr="hedgeclipper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4" y="3958661"/>
            <a:ext cx="4010160" cy="2482103"/>
          </a:xfrm>
          <a:prstGeom prst="rect">
            <a:avLst/>
          </a:prstGeom>
        </p:spPr>
      </p:pic>
      <p:pic>
        <p:nvPicPr>
          <p:cNvPr id="6" name="Picture 5" descr="compoundpull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234" y="1905116"/>
            <a:ext cx="2837630" cy="3031609"/>
          </a:xfrm>
          <a:prstGeom prst="rect">
            <a:avLst/>
          </a:prstGeom>
        </p:spPr>
      </p:pic>
      <p:pic>
        <p:nvPicPr>
          <p:cNvPr id="7" name="Picture 6" descr="bike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23" y="1446453"/>
            <a:ext cx="2528920" cy="252892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946954" y="1"/>
            <a:ext cx="3197046" cy="347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compound machine is composed of 2 or more simple machines connected in such a way that the output force of one simple machine becomes the input force of the next component.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78774" y="3975372"/>
            <a:ext cx="4365226" cy="2867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5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5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	    Note:</a:t>
            </a:r>
          </a:p>
          <a:p>
            <a:pPr marL="0" indent="0">
              <a:buFontTx/>
              <a:buNone/>
            </a:pPr>
            <a:r>
              <a:rPr lang="en-US" i="1" dirty="0" smtClean="0"/>
              <a:t>	     </a:t>
            </a:r>
            <a:r>
              <a:rPr lang="en-US" i="1" dirty="0" err="1" smtClean="0"/>
              <a:t>η</a:t>
            </a:r>
            <a:r>
              <a:rPr lang="en-US" i="1" baseline="-25000" dirty="0" err="1" smtClean="0"/>
              <a:t>total</a:t>
            </a:r>
            <a:r>
              <a:rPr lang="en-US" dirty="0" smtClean="0"/>
              <a:t>  = </a:t>
            </a:r>
            <a:r>
              <a:rPr lang="en-US" i="1" dirty="0" smtClean="0"/>
              <a:t>η</a:t>
            </a:r>
            <a:r>
              <a:rPr lang="en-US" i="1" baseline="-25000" dirty="0" smtClean="0"/>
              <a:t>1</a:t>
            </a:r>
            <a:r>
              <a:rPr lang="en-US" i="1" dirty="0" smtClean="0"/>
              <a:t>η</a:t>
            </a:r>
            <a:r>
              <a:rPr lang="en-US" i="1" baseline="-25000" dirty="0" smtClean="0"/>
              <a:t>2</a:t>
            </a:r>
            <a:r>
              <a:rPr lang="en-US" i="1" dirty="0" smtClean="0"/>
              <a:t>η</a:t>
            </a:r>
            <a:r>
              <a:rPr lang="en-US" i="1" baseline="-25000" dirty="0" smtClean="0"/>
              <a:t>3</a:t>
            </a:r>
            <a:r>
              <a:rPr lang="is-IS" i="1" dirty="0" smtClean="0"/>
              <a:t>…</a:t>
            </a:r>
          </a:p>
          <a:p>
            <a:pPr marL="0" indent="0">
              <a:buNone/>
            </a:pPr>
            <a:r>
              <a:rPr lang="en-US" i="1" dirty="0" smtClean="0"/>
              <a:t>          </a:t>
            </a:r>
            <a:r>
              <a:rPr lang="en-US" i="1" dirty="0" err="1" smtClean="0"/>
              <a:t>MA</a:t>
            </a:r>
            <a:r>
              <a:rPr lang="en-US" i="1" baseline="-25000" dirty="0" err="1" smtClean="0"/>
              <a:t>total</a:t>
            </a:r>
            <a:r>
              <a:rPr lang="en-US" dirty="0" smtClean="0"/>
              <a:t>  </a:t>
            </a:r>
            <a:r>
              <a:rPr lang="en-US" dirty="0"/>
              <a:t>= </a:t>
            </a:r>
            <a:r>
              <a:rPr lang="en-US" i="1" dirty="0" smtClean="0"/>
              <a:t>MA</a:t>
            </a:r>
            <a:r>
              <a:rPr lang="en-US" i="1" baseline="-25000" dirty="0" smtClean="0"/>
              <a:t>1</a:t>
            </a:r>
            <a:r>
              <a:rPr lang="en-US" i="1" dirty="0" smtClean="0"/>
              <a:t>MA</a:t>
            </a:r>
            <a:r>
              <a:rPr lang="en-US" i="1" baseline="-25000" dirty="0" smtClean="0"/>
              <a:t>2</a:t>
            </a:r>
            <a:r>
              <a:rPr lang="en-US" i="1" dirty="0" smtClean="0"/>
              <a:t>MA</a:t>
            </a:r>
            <a:r>
              <a:rPr lang="en-US" i="1" baseline="-25000" dirty="0" smtClean="0"/>
              <a:t>3</a:t>
            </a:r>
            <a:r>
              <a:rPr lang="is-IS" i="1" dirty="0"/>
              <a:t>…</a:t>
            </a:r>
          </a:p>
          <a:p>
            <a:pPr marL="0" indent="0">
              <a:buNone/>
            </a:pPr>
            <a:r>
              <a:rPr lang="en-US" i="1" dirty="0" err="1" smtClean="0"/>
              <a:t>IMA</a:t>
            </a:r>
            <a:r>
              <a:rPr lang="en-US" i="1" baseline="-25000" dirty="0" err="1" smtClean="0"/>
              <a:t>total</a:t>
            </a:r>
            <a:r>
              <a:rPr lang="en-US" dirty="0" smtClean="0"/>
              <a:t>  = </a:t>
            </a:r>
            <a:r>
              <a:rPr lang="en-US" i="1" dirty="0" smtClean="0"/>
              <a:t>IMA</a:t>
            </a:r>
            <a:r>
              <a:rPr lang="en-US" i="1" baseline="-25000" dirty="0" smtClean="0"/>
              <a:t>1</a:t>
            </a:r>
            <a:r>
              <a:rPr lang="en-US" i="1" dirty="0" smtClean="0"/>
              <a:t>IMA</a:t>
            </a:r>
            <a:r>
              <a:rPr lang="en-US" i="1" baseline="-25000" dirty="0" smtClean="0"/>
              <a:t>2</a:t>
            </a:r>
            <a:r>
              <a:rPr lang="en-US" i="1" dirty="0" smtClean="0"/>
              <a:t>IMA</a:t>
            </a:r>
            <a:r>
              <a:rPr lang="en-US" i="1" baseline="-25000" dirty="0" smtClean="0"/>
              <a:t>3</a:t>
            </a:r>
            <a:r>
              <a:rPr lang="is-IS" i="1" dirty="0" smtClean="0"/>
              <a:t>…</a:t>
            </a:r>
            <a:endParaRPr lang="is-IS" i="1" dirty="0"/>
          </a:p>
          <a:p>
            <a:pPr marL="0" indent="0">
              <a:buFontTx/>
              <a:buNone/>
            </a:pPr>
            <a:endParaRPr lang="en-US" i="1" dirty="0" smtClean="0"/>
          </a:p>
          <a:p>
            <a:pPr marL="0" indent="0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095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502387"/>
          </a:xfrm>
        </p:spPr>
        <p:txBody>
          <a:bodyPr/>
          <a:lstStyle/>
          <a:p>
            <a:r>
              <a:rPr lang="en-US" dirty="0" smtClean="0"/>
              <a:t>Work &amp;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788848"/>
            <a:ext cx="7581901" cy="4847781"/>
          </a:xfrm>
        </p:spPr>
        <p:txBody>
          <a:bodyPr>
            <a:normAutofit/>
          </a:bodyPr>
          <a:lstStyle/>
          <a:p>
            <a:r>
              <a:rPr lang="en-US" sz="2800" i="1" u="sng" dirty="0" smtClean="0"/>
              <a:t>Energy</a:t>
            </a:r>
            <a:r>
              <a:rPr lang="en-US" sz="2800" dirty="0" smtClean="0"/>
              <a:t> is defined as the capacity to do work.</a:t>
            </a:r>
          </a:p>
          <a:p>
            <a:r>
              <a:rPr lang="en-US" sz="2800" dirty="0" smtClean="0"/>
              <a:t>Conversely, if work is done on an object, that object has gained energy:</a:t>
            </a:r>
          </a:p>
          <a:p>
            <a:pPr marL="0" indent="0">
              <a:buNone/>
            </a:pPr>
            <a:r>
              <a:rPr lang="en-US" sz="2800" i="1" dirty="0" smtClean="0"/>
              <a:t>	</a:t>
            </a:r>
            <a:r>
              <a:rPr lang="en-US" sz="3600" i="1" dirty="0" smtClean="0"/>
              <a:t>W = ΔE</a:t>
            </a:r>
          </a:p>
          <a:p>
            <a:r>
              <a:rPr lang="en-US" sz="2800" dirty="0" smtClean="0"/>
              <a:t>Like work, energy is measured in Joules</a:t>
            </a:r>
          </a:p>
        </p:txBody>
      </p:sp>
    </p:spTree>
    <p:extLst>
      <p:ext uri="{BB962C8B-B14F-4D97-AF65-F5344CB8AC3E}">
        <p14:creationId xmlns:p14="http://schemas.microsoft.com/office/powerpoint/2010/main" val="45648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145182"/>
          </a:xfrm>
        </p:spPr>
        <p:txBody>
          <a:bodyPr/>
          <a:lstStyle/>
          <a:p>
            <a:r>
              <a:rPr lang="en-US" dirty="0" smtClean="0"/>
              <a:t>Types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9794" y="1819075"/>
            <a:ext cx="6826894" cy="5038925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Kinetic Energy</a:t>
            </a:r>
            <a:r>
              <a:rPr lang="en-US" dirty="0" smtClean="0"/>
              <a:t> (</a:t>
            </a:r>
            <a:r>
              <a:rPr lang="en-US" i="1" dirty="0" smtClean="0"/>
              <a:t>E</a:t>
            </a:r>
            <a:r>
              <a:rPr lang="en-US" i="1" baseline="-25000" dirty="0" smtClean="0"/>
              <a:t>K</a:t>
            </a:r>
            <a:r>
              <a:rPr lang="en-US" dirty="0" smtClean="0"/>
              <a:t>) </a:t>
            </a:r>
            <a:r>
              <a:rPr lang="mr-IN" dirty="0" smtClean="0"/>
              <a:t>–</a:t>
            </a:r>
            <a:r>
              <a:rPr lang="en-US" dirty="0" smtClean="0"/>
              <a:t> energy due to motion</a:t>
            </a:r>
          </a:p>
          <a:p>
            <a:r>
              <a:rPr lang="en-US" u="sng" dirty="0" smtClean="0"/>
              <a:t>Potential Energy</a:t>
            </a:r>
            <a:r>
              <a:rPr lang="en-US" dirty="0" smtClean="0"/>
              <a:t> (</a:t>
            </a:r>
            <a:r>
              <a:rPr lang="en-US" i="1" dirty="0" smtClean="0"/>
              <a:t>E</a:t>
            </a:r>
            <a:r>
              <a:rPr lang="en-US" i="1" baseline="-25000" dirty="0" smtClean="0"/>
              <a:t>P</a:t>
            </a:r>
            <a:r>
              <a:rPr lang="en-US" dirty="0" smtClean="0"/>
              <a:t>) </a:t>
            </a:r>
            <a:r>
              <a:rPr lang="mr-IN" dirty="0" smtClean="0"/>
              <a:t>–</a:t>
            </a:r>
            <a:r>
              <a:rPr lang="en-US" dirty="0" smtClean="0"/>
              <a:t> energy due to location</a:t>
            </a:r>
          </a:p>
          <a:p>
            <a:pPr lvl="1"/>
            <a:r>
              <a:rPr lang="en-US" i="1" dirty="0" smtClean="0"/>
              <a:t>Gravitational Potential Energy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energy due to height</a:t>
            </a:r>
          </a:p>
          <a:p>
            <a:pPr lvl="1"/>
            <a:r>
              <a:rPr lang="en-US" i="1" dirty="0" smtClean="0"/>
              <a:t>Spring Potential Energy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energy due to being on a stretched or compressed spring</a:t>
            </a:r>
          </a:p>
          <a:p>
            <a:r>
              <a:rPr lang="en-US" u="sng" dirty="0" smtClean="0"/>
              <a:t>Thermal Energy</a:t>
            </a:r>
            <a:r>
              <a:rPr lang="en-US" dirty="0" smtClean="0"/>
              <a:t> (</a:t>
            </a:r>
            <a:r>
              <a:rPr lang="en-US" i="1" dirty="0" smtClean="0"/>
              <a:t>Q</a:t>
            </a:r>
            <a:r>
              <a:rPr lang="en-US" dirty="0" smtClean="0"/>
              <a:t>) </a:t>
            </a:r>
            <a:r>
              <a:rPr lang="mr-IN" dirty="0" smtClean="0"/>
              <a:t>–</a:t>
            </a:r>
            <a:r>
              <a:rPr lang="en-US" dirty="0" smtClean="0"/>
              <a:t> energy due to heat (i.e. movement of particles making up the body)</a:t>
            </a:r>
          </a:p>
          <a:p>
            <a:r>
              <a:rPr lang="en-US" dirty="0" smtClean="0"/>
              <a:t>Other forms of energy include radiant energy (i.e. light), chemical energy (</a:t>
            </a:r>
            <a:r>
              <a:rPr lang="en-US" dirty="0" err="1" smtClean="0"/>
              <a:t>Duracells</a:t>
            </a:r>
            <a:r>
              <a:rPr lang="en-US" dirty="0" smtClean="0"/>
              <a:t> and donuts), nuclear energy, and “rest energy” (i.e. mass).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1819354" y="1853397"/>
            <a:ext cx="360440" cy="1081149"/>
          </a:xfrm>
          <a:prstGeom prst="leftBrace">
            <a:avLst/>
          </a:prstGeom>
          <a:ln w="38100" cmpd="sng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487" y="1887719"/>
            <a:ext cx="1750704" cy="108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Mechanical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3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98" y="107577"/>
            <a:ext cx="4775449" cy="1653988"/>
          </a:xfrm>
        </p:spPr>
        <p:txBody>
          <a:bodyPr/>
          <a:lstStyle/>
          <a:p>
            <a:r>
              <a:rPr lang="en-US" dirty="0" smtClean="0"/>
              <a:t>Kinetic Energy</a:t>
            </a:r>
            <a:endParaRPr lang="en-US" dirty="0"/>
          </a:p>
        </p:txBody>
      </p:sp>
      <p:pic>
        <p:nvPicPr>
          <p:cNvPr id="7" name="Picture 6" descr="Lamborghini-Reventon_2008_800x600_wallpaper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29" y="321061"/>
            <a:ext cx="3356153" cy="251711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0398" y="1556297"/>
            <a:ext cx="5043731" cy="159207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If work is done </a:t>
            </a:r>
            <a:r>
              <a:rPr lang="en-US" sz="2800" i="1" dirty="0" smtClean="0"/>
              <a:t>accelerating</a:t>
            </a:r>
            <a:r>
              <a:rPr lang="en-US" sz="2800" dirty="0" smtClean="0"/>
              <a:t> an object, that object has gained </a:t>
            </a:r>
            <a:r>
              <a:rPr lang="en-US" sz="2800" i="1" u="sng" dirty="0" smtClean="0"/>
              <a:t>kinetic energy</a:t>
            </a:r>
            <a:r>
              <a:rPr lang="en-US" sz="2800" dirty="0" smtClean="0"/>
              <a:t> – the energy of motion.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0398" y="3300774"/>
            <a:ext cx="4775449" cy="335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Recall: </a:t>
            </a:r>
            <a:r>
              <a:rPr lang="en-US" sz="2800" i="1" dirty="0" smtClean="0"/>
              <a:t>v</a:t>
            </a:r>
            <a:r>
              <a:rPr lang="en-US" sz="2800" i="1" baseline="-25000" dirty="0" smtClean="0"/>
              <a:t>f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= </a:t>
            </a:r>
            <a:r>
              <a:rPr lang="en-US" sz="2800" i="1" dirty="0" smtClean="0"/>
              <a:t>v</a:t>
            </a:r>
            <a:r>
              <a:rPr lang="en-US" sz="2800" i="1" baseline="-25000" dirty="0" smtClean="0"/>
              <a:t>i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+ 2</a:t>
            </a:r>
            <a:r>
              <a:rPr lang="en-US" sz="2800" i="1" dirty="0" smtClean="0"/>
              <a:t>as</a:t>
            </a:r>
          </a:p>
          <a:p>
            <a:pPr marL="0" indent="0">
              <a:buNone/>
            </a:pPr>
            <a:r>
              <a:rPr lang="en-US" sz="2800" dirty="0" smtClean="0"/>
              <a:t>But </a:t>
            </a:r>
            <a:r>
              <a:rPr lang="en-US" sz="2800" i="1" dirty="0" smtClean="0"/>
              <a:t>F</a:t>
            </a:r>
            <a:r>
              <a:rPr lang="en-US" sz="2800" dirty="0" smtClean="0"/>
              <a:t> = </a:t>
            </a:r>
            <a:r>
              <a:rPr lang="en-US" sz="2800" i="1" dirty="0" smtClean="0"/>
              <a:t>ma</a:t>
            </a:r>
            <a:r>
              <a:rPr lang="en-US" sz="2800" dirty="0" smtClean="0"/>
              <a:t>, so </a:t>
            </a:r>
            <a:r>
              <a:rPr lang="en-US" sz="2800" i="1" dirty="0" smtClean="0"/>
              <a:t>a</a:t>
            </a:r>
            <a:r>
              <a:rPr lang="en-US" sz="2800" dirty="0" smtClean="0"/>
              <a:t> = </a:t>
            </a:r>
            <a:r>
              <a:rPr lang="en-US" sz="2800" i="1" dirty="0" smtClean="0"/>
              <a:t>F</a:t>
            </a:r>
            <a:r>
              <a:rPr lang="en-US" sz="2800" dirty="0" smtClean="0"/>
              <a:t>/</a:t>
            </a:r>
            <a:r>
              <a:rPr lang="en-US" sz="2800" i="1" dirty="0" smtClean="0"/>
              <a:t>m</a:t>
            </a:r>
          </a:p>
          <a:p>
            <a:pPr marL="0" indent="0">
              <a:buNone/>
            </a:pPr>
            <a:r>
              <a:rPr lang="en-US" sz="2800" dirty="0" smtClean="0"/>
              <a:t>Thus, </a:t>
            </a:r>
            <a:r>
              <a:rPr lang="en-US" sz="2800" i="1" dirty="0"/>
              <a:t>v</a:t>
            </a:r>
            <a:r>
              <a:rPr lang="en-US" sz="2800" i="1" baseline="-25000" dirty="0"/>
              <a:t>f</a:t>
            </a:r>
            <a:r>
              <a:rPr lang="en-US" sz="2800" baseline="30000" dirty="0"/>
              <a:t>2</a:t>
            </a:r>
            <a:r>
              <a:rPr lang="en-US" sz="2800" dirty="0"/>
              <a:t> = </a:t>
            </a:r>
            <a:r>
              <a:rPr lang="en-US" sz="2800" i="1" dirty="0"/>
              <a:t>v</a:t>
            </a:r>
            <a:r>
              <a:rPr lang="en-US" sz="2800" i="1" baseline="-25000" dirty="0"/>
              <a:t>i</a:t>
            </a:r>
            <a:r>
              <a:rPr lang="en-US" sz="2800" baseline="30000" dirty="0"/>
              <a:t>2</a:t>
            </a:r>
            <a:r>
              <a:rPr lang="en-US" sz="2800" dirty="0"/>
              <a:t> + </a:t>
            </a:r>
            <a:r>
              <a:rPr lang="en-US" sz="2800" dirty="0" smtClean="0"/>
              <a:t>2</a:t>
            </a:r>
            <a:r>
              <a:rPr lang="en-US" sz="2800" i="1" dirty="0" smtClean="0"/>
              <a:t>(F/m)s</a:t>
            </a:r>
          </a:p>
          <a:p>
            <a:pPr marL="0" indent="0">
              <a:buNone/>
            </a:pPr>
            <a:r>
              <a:rPr lang="en-US" sz="2800" i="1" dirty="0"/>
              <a:t>v</a:t>
            </a:r>
            <a:r>
              <a:rPr lang="en-US" sz="2800" i="1" baseline="-25000" dirty="0"/>
              <a:t>f</a:t>
            </a:r>
            <a:r>
              <a:rPr lang="en-US" sz="2800" baseline="30000" dirty="0"/>
              <a:t>2</a:t>
            </a:r>
            <a:r>
              <a:rPr lang="en-US" sz="2800" dirty="0"/>
              <a:t> </a:t>
            </a:r>
            <a:r>
              <a:rPr lang="en-US" sz="2800" dirty="0" smtClean="0"/>
              <a:t>- </a:t>
            </a:r>
            <a:r>
              <a:rPr lang="en-US" sz="2800" i="1" dirty="0"/>
              <a:t>v</a:t>
            </a:r>
            <a:r>
              <a:rPr lang="en-US" sz="2800" i="1" baseline="-25000" dirty="0"/>
              <a:t>i</a:t>
            </a:r>
            <a:r>
              <a:rPr lang="en-US" sz="2800" baseline="30000" dirty="0"/>
              <a:t>2</a:t>
            </a:r>
            <a:r>
              <a:rPr lang="en-US" sz="2800" dirty="0"/>
              <a:t> </a:t>
            </a:r>
            <a:r>
              <a:rPr lang="en-US" sz="2800" dirty="0" smtClean="0"/>
              <a:t>= </a:t>
            </a:r>
            <a:r>
              <a:rPr lang="en-US" sz="2800" dirty="0"/>
              <a:t>2</a:t>
            </a:r>
            <a:r>
              <a:rPr lang="en-US" sz="2800" i="1" dirty="0"/>
              <a:t>(F/m</a:t>
            </a:r>
            <a:r>
              <a:rPr lang="en-US" sz="2800" i="1" dirty="0" smtClean="0"/>
              <a:t>)s</a:t>
            </a:r>
          </a:p>
          <a:p>
            <a:pPr marL="0" indent="0">
              <a:buNone/>
            </a:pPr>
            <a:r>
              <a:rPr lang="en-US" sz="2800" i="1" dirty="0" err="1" smtClean="0"/>
              <a:t>Fs</a:t>
            </a:r>
            <a:r>
              <a:rPr lang="en-US" sz="2800" dirty="0" smtClean="0"/>
              <a:t> </a:t>
            </a:r>
            <a:r>
              <a:rPr lang="en-US" sz="2800" dirty="0"/>
              <a:t>= ½</a:t>
            </a:r>
            <a:r>
              <a:rPr lang="en-US" sz="2800" i="1" dirty="0"/>
              <a:t>mv</a:t>
            </a:r>
            <a:r>
              <a:rPr lang="en-US" sz="2800" i="1" baseline="-25000" dirty="0"/>
              <a:t>f</a:t>
            </a:r>
            <a:r>
              <a:rPr lang="en-US" sz="2800" baseline="30000" dirty="0"/>
              <a:t>2</a:t>
            </a:r>
            <a:r>
              <a:rPr lang="en-US" sz="2800" dirty="0"/>
              <a:t> -½</a:t>
            </a:r>
            <a:r>
              <a:rPr lang="en-US" sz="2800" i="1" dirty="0" smtClean="0"/>
              <a:t>mv</a:t>
            </a:r>
            <a:r>
              <a:rPr lang="en-US" sz="2800" i="1" baseline="-25000" dirty="0" smtClean="0"/>
              <a:t>i</a:t>
            </a:r>
            <a:r>
              <a:rPr lang="en-US" sz="2800" baseline="30000" dirty="0" smtClean="0"/>
              <a:t>2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13683" y="3300773"/>
            <a:ext cx="4882762" cy="33537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3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3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Here, </a:t>
            </a:r>
            <a:r>
              <a:rPr lang="en-US" sz="2800" i="1" dirty="0" smtClean="0"/>
              <a:t>W</a:t>
            </a:r>
            <a:r>
              <a:rPr lang="en-US" sz="2800" dirty="0" smtClean="0"/>
              <a:t> = </a:t>
            </a:r>
            <a:r>
              <a:rPr lang="en-US" sz="2800" i="1" dirty="0" smtClean="0"/>
              <a:t>ΔE</a:t>
            </a:r>
            <a:r>
              <a:rPr lang="en-US" sz="2800" dirty="0" smtClean="0"/>
              <a:t>, i.e. </a:t>
            </a:r>
            <a:r>
              <a:rPr lang="en-US" sz="2800" i="1" dirty="0" smtClean="0"/>
              <a:t>W = </a:t>
            </a:r>
            <a:r>
              <a:rPr lang="en-US" sz="2800" i="1" dirty="0" err="1" smtClean="0"/>
              <a:t>E</a:t>
            </a:r>
            <a:r>
              <a:rPr lang="en-US" sz="2800" i="1" baseline="-25000" dirty="0" err="1" smtClean="0"/>
              <a:t>K,f</a:t>
            </a:r>
            <a:r>
              <a:rPr lang="en-US" sz="2800" i="1" dirty="0" smtClean="0"/>
              <a:t> </a:t>
            </a:r>
            <a:r>
              <a:rPr lang="mr-IN" sz="2800" i="1" dirty="0" smtClean="0"/>
              <a:t>–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E</a:t>
            </a:r>
            <a:r>
              <a:rPr lang="en-US" sz="2800" i="1" baseline="-25000" dirty="0" err="1" smtClean="0"/>
              <a:t>K,i</a:t>
            </a:r>
            <a:endParaRPr lang="en-US" sz="2800" i="1" baseline="-25000" dirty="0" smtClean="0"/>
          </a:p>
          <a:p>
            <a:pPr marL="0" indent="0">
              <a:buNone/>
            </a:pPr>
            <a:r>
              <a:rPr lang="en-US" sz="2800" dirty="0" smtClean="0"/>
              <a:t>Since </a:t>
            </a:r>
            <a:r>
              <a:rPr lang="en-US" sz="2800" i="1" dirty="0" err="1" smtClean="0"/>
              <a:t>Fs</a:t>
            </a:r>
            <a:r>
              <a:rPr lang="en-US" sz="2800" i="1" dirty="0" smtClean="0"/>
              <a:t> = W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E</a:t>
            </a:r>
            <a:r>
              <a:rPr lang="en-US" sz="2800" i="1" baseline="-25000" dirty="0" err="1" smtClean="0"/>
              <a:t>K,f</a:t>
            </a:r>
            <a:r>
              <a:rPr lang="en-US" sz="2800" dirty="0" smtClean="0"/>
              <a:t> must = </a:t>
            </a:r>
            <a:r>
              <a:rPr lang="en-US" sz="2800" dirty="0"/>
              <a:t>½</a:t>
            </a:r>
            <a:r>
              <a:rPr lang="en-US" sz="2800" i="1" dirty="0" smtClean="0"/>
              <a:t>mv</a:t>
            </a:r>
            <a:r>
              <a:rPr lang="en-US" sz="2800" i="1" baseline="-25000" dirty="0" smtClean="0"/>
              <a:t>f</a:t>
            </a:r>
            <a:r>
              <a:rPr lang="en-US" sz="2800" baseline="30000" dirty="0" smtClean="0"/>
              <a:t>2 </a:t>
            </a:r>
            <a:r>
              <a:rPr lang="en-US" sz="2800" dirty="0" smtClean="0"/>
              <a:t>and </a:t>
            </a:r>
            <a:r>
              <a:rPr lang="en-US" sz="2800" i="1" dirty="0" err="1" smtClean="0"/>
              <a:t>E</a:t>
            </a:r>
            <a:r>
              <a:rPr lang="en-US" sz="2800" i="1" baseline="-25000" dirty="0" err="1" smtClean="0"/>
              <a:t>K,i</a:t>
            </a:r>
            <a:r>
              <a:rPr lang="en-US" sz="2800" dirty="0" smtClean="0"/>
              <a:t> </a:t>
            </a:r>
            <a:r>
              <a:rPr lang="en-US" sz="2800" dirty="0"/>
              <a:t>must = ½</a:t>
            </a:r>
            <a:r>
              <a:rPr lang="en-US" sz="2800" i="1" dirty="0" smtClean="0"/>
              <a:t>mv</a:t>
            </a:r>
            <a:r>
              <a:rPr lang="en-US" sz="2800" i="1" baseline="-25000" dirty="0" smtClean="0"/>
              <a:t>i</a:t>
            </a:r>
            <a:r>
              <a:rPr lang="en-US" sz="2800" baseline="30000" dirty="0" smtClean="0"/>
              <a:t>2</a:t>
            </a:r>
          </a:p>
          <a:p>
            <a:pPr marL="0" indent="0">
              <a:buNone/>
            </a:pPr>
            <a:r>
              <a:rPr lang="en-US" sz="2800" dirty="0" smtClean="0"/>
              <a:t>So the general formula for kinetic energy is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3600" i="1" dirty="0" smtClean="0"/>
              <a:t>E</a:t>
            </a:r>
            <a:r>
              <a:rPr lang="en-US" sz="3600" i="1" baseline="-25000" dirty="0" smtClean="0"/>
              <a:t>K</a:t>
            </a:r>
            <a:r>
              <a:rPr lang="en-US" sz="3600" dirty="0" smtClean="0"/>
              <a:t> = ½</a:t>
            </a:r>
            <a:r>
              <a:rPr lang="en-US" sz="3600" i="1" dirty="0" smtClean="0"/>
              <a:t>mv</a:t>
            </a:r>
            <a:r>
              <a:rPr lang="en-US" sz="3600" baseline="30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9699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56" y="590319"/>
            <a:ext cx="4453507" cy="1171245"/>
          </a:xfrm>
        </p:spPr>
        <p:txBody>
          <a:bodyPr/>
          <a:lstStyle/>
          <a:p>
            <a:r>
              <a:rPr lang="en-US" dirty="0" smtClean="0"/>
              <a:t>Skidding distance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056" y="2593830"/>
            <a:ext cx="8549303" cy="4004365"/>
          </a:xfrm>
        </p:spPr>
        <p:txBody>
          <a:bodyPr>
            <a:normAutofit fontScale="92500"/>
          </a:bodyPr>
          <a:lstStyle/>
          <a:p>
            <a:r>
              <a:rPr lang="en-US" sz="2800" b="0" dirty="0" smtClean="0"/>
              <a:t>Car A and Car B are identical except Car B is going twice as fast as Car A.  Both cars slam on the brakes at the same time.  How far will Car B skid compared to Car A?</a:t>
            </a:r>
          </a:p>
          <a:p>
            <a:pPr marL="0" indent="0">
              <a:buNone/>
            </a:pPr>
            <a:r>
              <a:rPr lang="en-US" sz="2800" b="0" dirty="0"/>
              <a:t>	</a:t>
            </a:r>
            <a:r>
              <a:rPr lang="en-US" sz="2800" b="0" dirty="0" smtClean="0"/>
              <a:t>a.)	The same distance</a:t>
            </a:r>
          </a:p>
          <a:p>
            <a:pPr marL="0" indent="0">
              <a:buNone/>
            </a:pPr>
            <a:r>
              <a:rPr lang="en-US" sz="2800" b="0" dirty="0"/>
              <a:t>	</a:t>
            </a:r>
            <a:r>
              <a:rPr lang="en-US" sz="2800" b="0" dirty="0" smtClean="0"/>
              <a:t>b.)	Twice as far</a:t>
            </a:r>
          </a:p>
          <a:p>
            <a:pPr marL="0" indent="0">
              <a:buNone/>
            </a:pPr>
            <a:r>
              <a:rPr lang="en-US" sz="2800" b="0" dirty="0"/>
              <a:t>	</a:t>
            </a:r>
            <a:r>
              <a:rPr lang="en-US" sz="2800" b="0" dirty="0" smtClean="0"/>
              <a:t>c. )	Four times as far</a:t>
            </a:r>
          </a:p>
          <a:p>
            <a:pPr marL="0" indent="0">
              <a:buNone/>
            </a:pPr>
            <a:r>
              <a:rPr lang="en-US" sz="2800" b="0" dirty="0"/>
              <a:t>	</a:t>
            </a:r>
            <a:endParaRPr lang="en-US" sz="2800" b="0" dirty="0" smtClean="0"/>
          </a:p>
        </p:txBody>
      </p:sp>
      <p:pic>
        <p:nvPicPr>
          <p:cNvPr id="4" name="Picture 3" descr="sk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399" y="342900"/>
            <a:ext cx="2959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01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56" y="590319"/>
            <a:ext cx="4453507" cy="1171245"/>
          </a:xfrm>
        </p:spPr>
        <p:txBody>
          <a:bodyPr/>
          <a:lstStyle/>
          <a:p>
            <a:r>
              <a:rPr lang="en-US" dirty="0" smtClean="0"/>
              <a:t>Skidding distance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056" y="2593830"/>
            <a:ext cx="8549303" cy="4004365"/>
          </a:xfrm>
        </p:spPr>
        <p:txBody>
          <a:bodyPr>
            <a:normAutofit fontScale="92500"/>
          </a:bodyPr>
          <a:lstStyle/>
          <a:p>
            <a:r>
              <a:rPr lang="en-US" sz="2800" b="0" dirty="0" smtClean="0"/>
              <a:t>Car A and Car B are identical except Car B is going twice as fast as Car A.  Both cars slam on the brakes at the same time.  How far will Car B skid compared to Car A?</a:t>
            </a:r>
          </a:p>
          <a:p>
            <a:pPr marL="0" indent="0">
              <a:buNone/>
            </a:pPr>
            <a:r>
              <a:rPr lang="en-US" sz="2800" b="0" dirty="0"/>
              <a:t>	</a:t>
            </a:r>
            <a:r>
              <a:rPr lang="en-US" sz="2800" b="0" dirty="0" smtClean="0"/>
              <a:t>a.)	The same distance</a:t>
            </a:r>
          </a:p>
          <a:p>
            <a:pPr marL="0" indent="0">
              <a:buNone/>
            </a:pPr>
            <a:r>
              <a:rPr lang="en-US" sz="2800" b="0" dirty="0"/>
              <a:t>	</a:t>
            </a:r>
            <a:r>
              <a:rPr lang="en-US" sz="2800" b="0" dirty="0" smtClean="0"/>
              <a:t>b.)	Twice as far</a:t>
            </a:r>
          </a:p>
          <a:p>
            <a:pPr marL="0" indent="0">
              <a:buNone/>
            </a:pPr>
            <a:r>
              <a:rPr lang="en-US" sz="2800" b="0" dirty="0"/>
              <a:t>	</a:t>
            </a:r>
            <a:r>
              <a:rPr lang="en-US" sz="3600" dirty="0" smtClean="0">
                <a:solidFill>
                  <a:srgbClr val="CCFFCC"/>
                </a:solidFill>
              </a:rPr>
              <a:t>c.)	Four times as far</a:t>
            </a:r>
          </a:p>
          <a:p>
            <a:pPr marL="0" indent="0">
              <a:buNone/>
            </a:pPr>
            <a:r>
              <a:rPr lang="en-US" sz="2800" b="0" dirty="0"/>
              <a:t>	</a:t>
            </a:r>
            <a:endParaRPr lang="en-US" sz="2800" b="0" dirty="0" smtClean="0"/>
          </a:p>
        </p:txBody>
      </p:sp>
      <p:pic>
        <p:nvPicPr>
          <p:cNvPr id="4" name="Picture 3" descr="sk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399" y="342900"/>
            <a:ext cx="2959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0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56" y="590319"/>
            <a:ext cx="4453507" cy="1171245"/>
          </a:xfrm>
        </p:spPr>
        <p:txBody>
          <a:bodyPr/>
          <a:lstStyle/>
          <a:p>
            <a:r>
              <a:rPr lang="en-US" dirty="0" smtClean="0"/>
              <a:t>Skidding distance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056" y="2465528"/>
            <a:ext cx="8549303" cy="40043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0" i="1" dirty="0" smtClean="0"/>
              <a:t>E</a:t>
            </a:r>
            <a:r>
              <a:rPr lang="en-US" sz="2800" b="0" i="1" baseline="-25000" dirty="0" smtClean="0"/>
              <a:t>K</a:t>
            </a:r>
            <a:r>
              <a:rPr lang="en-US" sz="2800" b="0" dirty="0" smtClean="0"/>
              <a:t> = ½ </a:t>
            </a:r>
            <a:r>
              <a:rPr lang="en-US" sz="2800" b="0" i="1" dirty="0" smtClean="0"/>
              <a:t>mv</a:t>
            </a:r>
            <a:r>
              <a:rPr lang="en-US" sz="2800" b="0" baseline="30000" dirty="0" smtClean="0"/>
              <a:t>2</a:t>
            </a:r>
            <a:r>
              <a:rPr lang="en-US" sz="2800" b="0" dirty="0" smtClean="0"/>
              <a:t>, so if Car</a:t>
            </a:r>
            <a:r>
              <a:rPr lang="en-US" sz="2800" b="0" dirty="0"/>
              <a:t> </a:t>
            </a:r>
            <a:r>
              <a:rPr lang="en-US" sz="2800" b="0" dirty="0" smtClean="0"/>
              <a:t>B has twice the speed as Car A, it has 4 x the kinetic energy.</a:t>
            </a:r>
          </a:p>
          <a:p>
            <a:pPr marL="0" indent="0">
              <a:buNone/>
            </a:pPr>
            <a:r>
              <a:rPr lang="en-US" sz="2800" b="0" dirty="0" smtClean="0"/>
              <a:t>Therefore, 4 times as much work must be done stopping it.</a:t>
            </a:r>
          </a:p>
          <a:p>
            <a:pPr marL="0" indent="0">
              <a:buNone/>
            </a:pPr>
            <a:r>
              <a:rPr lang="en-US" sz="2800" b="0" i="1" dirty="0" smtClean="0"/>
              <a:t>W = </a:t>
            </a:r>
            <a:r>
              <a:rPr lang="en-US" sz="2800" b="0" i="1" dirty="0" err="1" smtClean="0"/>
              <a:t>Fd</a:t>
            </a:r>
            <a:endParaRPr lang="en-US" sz="2800" b="0" i="1" dirty="0" smtClean="0"/>
          </a:p>
          <a:p>
            <a:pPr marL="0" indent="0">
              <a:buNone/>
            </a:pPr>
            <a:r>
              <a:rPr lang="en-US" sz="2800" b="0" dirty="0" smtClean="0"/>
              <a:t>Since both cars are identical, both experience the same amount of braking force, so Car B must experience that force for 4 times the distance!</a:t>
            </a:r>
          </a:p>
          <a:p>
            <a:pPr marL="0" indent="0">
              <a:buNone/>
            </a:pPr>
            <a:endParaRPr lang="en-US" sz="2800" b="0" dirty="0" smtClean="0"/>
          </a:p>
        </p:txBody>
      </p:sp>
      <p:pic>
        <p:nvPicPr>
          <p:cNvPr id="4" name="Picture 3" descr="sk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399" y="342900"/>
            <a:ext cx="2959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37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23" y="228599"/>
            <a:ext cx="4639868" cy="2365231"/>
          </a:xfrm>
        </p:spPr>
        <p:txBody>
          <a:bodyPr/>
          <a:lstStyle/>
          <a:p>
            <a:r>
              <a:rPr lang="en-US" dirty="0" smtClean="0"/>
              <a:t>Gravitational Potential Energy</a:t>
            </a:r>
            <a:endParaRPr lang="en-US" dirty="0"/>
          </a:p>
        </p:txBody>
      </p:sp>
      <p:pic>
        <p:nvPicPr>
          <p:cNvPr id="4" name="Picture 3" descr="Keg-Barrel-Lif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02" y="192823"/>
            <a:ext cx="3147862" cy="304593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6740" y="3274530"/>
            <a:ext cx="8947259" cy="3451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0" dirty="0" smtClean="0"/>
              <a:t>If work is done </a:t>
            </a:r>
            <a:r>
              <a:rPr lang="en-US" sz="2800" b="0" i="1" dirty="0" smtClean="0"/>
              <a:t>lifting</a:t>
            </a:r>
            <a:r>
              <a:rPr lang="en-US" sz="2800" b="0" dirty="0"/>
              <a:t> </a:t>
            </a:r>
            <a:r>
              <a:rPr lang="en-US" sz="2800" b="0" dirty="0" smtClean="0"/>
              <a:t>an object of mass </a:t>
            </a:r>
            <a:r>
              <a:rPr lang="en-US" sz="2800" b="0" i="1" dirty="0" smtClean="0"/>
              <a:t>m</a:t>
            </a:r>
            <a:r>
              <a:rPr lang="en-US" sz="2800" b="0" dirty="0" smtClean="0"/>
              <a:t> up a height </a:t>
            </a:r>
            <a:r>
              <a:rPr lang="en-US" sz="2800" b="0" i="1" dirty="0" smtClean="0"/>
              <a:t>h</a:t>
            </a:r>
            <a:r>
              <a:rPr lang="en-US" sz="2800" b="0" dirty="0" smtClean="0"/>
              <a:t>, that object has gained </a:t>
            </a:r>
            <a:r>
              <a:rPr lang="en-US" sz="2800" b="0" i="1" u="sng" dirty="0" smtClean="0"/>
              <a:t>gravitational potential energy</a:t>
            </a:r>
            <a:endParaRPr lang="en-US" sz="2800" b="0" dirty="0" smtClean="0"/>
          </a:p>
          <a:p>
            <a:pPr marL="0" indent="0">
              <a:buNone/>
            </a:pPr>
            <a:r>
              <a:rPr lang="en-US" sz="2800" b="0" dirty="0" smtClean="0"/>
              <a:t>Recall </a:t>
            </a:r>
            <a:r>
              <a:rPr lang="en-US" sz="2800" b="0" i="1" dirty="0" smtClean="0"/>
              <a:t>W</a:t>
            </a:r>
            <a:r>
              <a:rPr lang="en-US" sz="2800" b="0" dirty="0" smtClean="0"/>
              <a:t> = </a:t>
            </a:r>
            <a:r>
              <a:rPr lang="en-US" sz="2800" b="0" i="1" dirty="0" err="1" smtClean="0"/>
              <a:t>Fd</a:t>
            </a:r>
            <a:r>
              <a:rPr lang="en-US" sz="2800" b="0" i="1" dirty="0"/>
              <a:t>.</a:t>
            </a:r>
            <a:endParaRPr lang="en-US" sz="2800" b="0" i="1" dirty="0" smtClean="0"/>
          </a:p>
          <a:p>
            <a:pPr marL="0" indent="0">
              <a:buNone/>
            </a:pPr>
            <a:r>
              <a:rPr lang="en-US" sz="2800" b="0" dirty="0" smtClean="0"/>
              <a:t>In this case, </a:t>
            </a:r>
            <a:r>
              <a:rPr lang="en-US" sz="2800" b="0" i="1" dirty="0" smtClean="0"/>
              <a:t>d = h.  </a:t>
            </a:r>
            <a:r>
              <a:rPr lang="en-US" sz="2800" b="0" dirty="0" smtClean="0"/>
              <a:t>The force required to lift mass </a:t>
            </a:r>
            <a:r>
              <a:rPr lang="en-US" sz="2800" b="0" i="1" dirty="0" smtClean="0"/>
              <a:t>m is mg</a:t>
            </a:r>
            <a:r>
              <a:rPr lang="en-US" sz="2800" b="0" dirty="0" smtClean="0"/>
              <a:t>.</a:t>
            </a:r>
          </a:p>
          <a:p>
            <a:pPr marL="0" indent="0">
              <a:buNone/>
            </a:pPr>
            <a:r>
              <a:rPr lang="en-US" sz="2800" b="0" dirty="0" smtClean="0"/>
              <a:t>So the formula for gravitational PE is: 	</a:t>
            </a:r>
            <a:r>
              <a:rPr lang="en-US" sz="3600" b="0" i="1" dirty="0" err="1" smtClean="0"/>
              <a:t>E</a:t>
            </a:r>
            <a:r>
              <a:rPr lang="en-US" sz="3600" b="0" i="1" baseline="-25000" dirty="0" err="1" smtClean="0"/>
              <a:t>P,grav</a:t>
            </a:r>
            <a:r>
              <a:rPr lang="en-US" sz="3600" b="0" i="1" dirty="0" smtClean="0"/>
              <a:t> = </a:t>
            </a:r>
            <a:r>
              <a:rPr lang="en-US" sz="3600" b="0" i="1" dirty="0" err="1" smtClean="0"/>
              <a:t>mgh</a:t>
            </a:r>
            <a:endParaRPr lang="en-US" sz="3600" b="0" i="1" dirty="0" smtClean="0"/>
          </a:p>
        </p:txBody>
      </p:sp>
    </p:spTree>
    <p:extLst>
      <p:ext uri="{BB962C8B-B14F-4D97-AF65-F5344CB8AC3E}">
        <p14:creationId xmlns:p14="http://schemas.microsoft.com/office/powerpoint/2010/main" val="379302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786848"/>
          </a:xfrm>
        </p:spPr>
        <p:txBody>
          <a:bodyPr/>
          <a:lstStyle/>
          <a:p>
            <a:r>
              <a:rPr lang="en-US" i="1" dirty="0" smtClean="0"/>
              <a:t>E</a:t>
            </a:r>
            <a:r>
              <a:rPr lang="en-US" i="1" baseline="-25000" dirty="0" smtClean="0"/>
              <a:t>P</a:t>
            </a:r>
            <a:r>
              <a:rPr lang="en-US" dirty="0" smtClean="0"/>
              <a:t> is relative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5" y="1109086"/>
            <a:ext cx="8853359" cy="5748914"/>
          </a:xfrm>
        </p:spPr>
        <p:txBody>
          <a:bodyPr>
            <a:normAutofit/>
          </a:bodyPr>
          <a:lstStyle/>
          <a:p>
            <a:r>
              <a:rPr lang="en-US" dirty="0" smtClean="0"/>
              <a:t>Suppose a 1.0-kg book is on top of a 1.0-m tall desk on the roof of a 100.0-m tall building on top of a 200.0-m tall hill in a city 500.0 m above sea level which is 6,378,000 m from the center of the Earth.</a:t>
            </a:r>
          </a:p>
          <a:p>
            <a:r>
              <a:rPr lang="en-US" dirty="0" smtClean="0"/>
              <a:t>What is the potential energy of the book?</a:t>
            </a:r>
          </a:p>
          <a:p>
            <a:r>
              <a:rPr lang="en-US" dirty="0" smtClean="0"/>
              <a:t>Answer: </a:t>
            </a:r>
            <a:r>
              <a:rPr lang="en-US" i="1" dirty="0" smtClean="0"/>
              <a:t>Relative to what?</a:t>
            </a:r>
          </a:p>
          <a:p>
            <a:r>
              <a:rPr lang="en-US" dirty="0" smtClean="0"/>
              <a:t>Now suppose we move the book from the 1.0-m tall desk to a 1.5-m tall shelf.  What is the book’s </a:t>
            </a:r>
            <a:r>
              <a:rPr lang="en-US" i="1" dirty="0" smtClean="0"/>
              <a:t>change </a:t>
            </a:r>
            <a:r>
              <a:rPr lang="en-US" dirty="0"/>
              <a:t> </a:t>
            </a:r>
            <a:r>
              <a:rPr lang="en-US" dirty="0" smtClean="0"/>
              <a:t>in potential energy?</a:t>
            </a:r>
          </a:p>
          <a:p>
            <a:r>
              <a:rPr lang="en-US" dirty="0" smtClean="0"/>
              <a:t>Regardless of where our line of reference is, the book has moved 0.5 m, so </a:t>
            </a:r>
            <a:r>
              <a:rPr lang="en-US" i="1" dirty="0" smtClean="0"/>
              <a:t>ΔE</a:t>
            </a:r>
            <a:r>
              <a:rPr lang="en-US" i="1" baseline="-25000" dirty="0" smtClean="0"/>
              <a:t>P</a:t>
            </a:r>
            <a:r>
              <a:rPr lang="en-US" i="1" dirty="0" smtClean="0"/>
              <a:t> = </a:t>
            </a:r>
            <a:r>
              <a:rPr lang="en-US" i="1" dirty="0" err="1" smtClean="0"/>
              <a:t>mgΔh</a:t>
            </a:r>
            <a:r>
              <a:rPr lang="en-US" dirty="0" smtClean="0"/>
              <a:t> = (1.0kg)(9.8 m/s</a:t>
            </a:r>
            <a:r>
              <a:rPr lang="en-US" baseline="30000" dirty="0" smtClean="0"/>
              <a:t>2</a:t>
            </a:r>
            <a:r>
              <a:rPr lang="en-US" dirty="0" smtClean="0"/>
              <a:t>)(0.5m) = 4.9 J</a:t>
            </a:r>
          </a:p>
          <a:p>
            <a:r>
              <a:rPr lang="en-US" dirty="0" smtClean="0"/>
              <a:t>The moral of the story: </a:t>
            </a:r>
            <a:r>
              <a:rPr lang="en-US" i="1" dirty="0" smtClean="0"/>
              <a:t>E</a:t>
            </a:r>
            <a:r>
              <a:rPr lang="en-US" i="1" baseline="-25000" dirty="0" smtClean="0"/>
              <a:t>P</a:t>
            </a:r>
            <a:r>
              <a:rPr lang="en-US" dirty="0" smtClean="0"/>
              <a:t> is relative; </a:t>
            </a:r>
            <a:r>
              <a:rPr lang="en-US" i="1" dirty="0" smtClean="0"/>
              <a:t>ΔE</a:t>
            </a:r>
            <a:r>
              <a:rPr lang="en-US" i="1" baseline="-25000" dirty="0" smtClean="0"/>
              <a:t>P</a:t>
            </a:r>
            <a:r>
              <a:rPr lang="en-US" dirty="0" smtClean="0"/>
              <a:t> is not.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6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284027"/>
          </a:xfrm>
        </p:spPr>
        <p:txBody>
          <a:bodyPr/>
          <a:lstStyle/>
          <a:p>
            <a:r>
              <a:rPr lang="en-US" dirty="0" smtClean="0"/>
              <a:t>Work defined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686" y="4444378"/>
            <a:ext cx="8032966" cy="20920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u="sng" dirty="0" smtClean="0"/>
              <a:t>Work</a:t>
            </a:r>
            <a:r>
              <a:rPr lang="en-US" sz="2800" b="0" dirty="0" smtClean="0"/>
              <a:t> = the product for force </a:t>
            </a:r>
            <a:r>
              <a:rPr lang="en-US" sz="2800" i="1" dirty="0" smtClean="0"/>
              <a:t>F</a:t>
            </a:r>
            <a:r>
              <a:rPr lang="en-US" sz="2800" b="0" dirty="0" smtClean="0"/>
              <a:t> exerted and resulting displacement </a:t>
            </a:r>
            <a:r>
              <a:rPr lang="en-US" sz="2800" i="1" dirty="0" smtClean="0"/>
              <a:t>d:</a:t>
            </a:r>
          </a:p>
          <a:p>
            <a:pPr marL="0" indent="0">
              <a:buNone/>
            </a:pPr>
            <a:r>
              <a:rPr lang="en-US" sz="2800" i="1" dirty="0"/>
              <a:t>	</a:t>
            </a:r>
            <a:r>
              <a:rPr lang="en-US" sz="2800" i="1" dirty="0" smtClean="0"/>
              <a:t>				</a:t>
            </a:r>
            <a:r>
              <a:rPr lang="en-US" sz="5400" i="1" dirty="0" smtClean="0"/>
              <a:t>W = </a:t>
            </a:r>
            <a:r>
              <a:rPr lang="en-US" sz="5400" i="1" dirty="0" err="1" smtClean="0"/>
              <a:t>Fd</a:t>
            </a:r>
            <a:endParaRPr lang="en-US" sz="5400" i="1" dirty="0" smtClean="0"/>
          </a:p>
        </p:txBody>
      </p:sp>
      <p:pic>
        <p:nvPicPr>
          <p:cNvPr id="7" name="Picture 6" descr="rule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11" y="1623063"/>
            <a:ext cx="5334000" cy="24638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209937" y="3757331"/>
            <a:ext cx="415142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61890" y="2696233"/>
            <a:ext cx="32183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80230" y="1993658"/>
            <a:ext cx="89615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01230" y="2979129"/>
            <a:ext cx="74053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802021" y="2122194"/>
            <a:ext cx="2957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293913" y="3057369"/>
            <a:ext cx="2957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15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8"/>
            <a:ext cx="7581901" cy="853444"/>
          </a:xfrm>
        </p:spPr>
        <p:txBody>
          <a:bodyPr/>
          <a:lstStyle/>
          <a:p>
            <a:r>
              <a:rPr lang="en-US" dirty="0" smtClean="0"/>
              <a:t>Spring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1922"/>
            <a:ext cx="4477365" cy="558807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It takes work to stretch or compress a spring.</a:t>
            </a:r>
          </a:p>
          <a:p>
            <a:r>
              <a:rPr lang="en-US" dirty="0" smtClean="0"/>
              <a:t>Therefore, if you displace an object on the end of a spring from equilibrium (either by stretching or compressing the spring), you’ve given that object </a:t>
            </a:r>
            <a:r>
              <a:rPr lang="en-US" i="1" dirty="0" smtClean="0"/>
              <a:t>spring potential energy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Recall the magnitude of spring force is given by Hooke’s Law: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spring</a:t>
            </a:r>
            <a:r>
              <a:rPr lang="en-US" i="1" dirty="0" smtClean="0"/>
              <a:t> </a:t>
            </a:r>
            <a:r>
              <a:rPr lang="en-US" dirty="0" smtClean="0"/>
              <a:t>= </a:t>
            </a:r>
            <a:r>
              <a:rPr lang="en-US" i="1" dirty="0" err="1" smtClean="0"/>
              <a:t>kx</a:t>
            </a:r>
            <a:endParaRPr lang="en-US" i="1" dirty="0" smtClean="0"/>
          </a:p>
          <a:p>
            <a:r>
              <a:rPr lang="en-US" dirty="0" smtClean="0"/>
              <a:t>From this formula, one can see that spring force varies linearly with displacement.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438248" y="1299989"/>
            <a:ext cx="0" cy="2121397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438249" y="3404225"/>
            <a:ext cx="3546263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4501844" y="2402180"/>
            <a:ext cx="109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Force (N)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70782" y="3422227"/>
            <a:ext cx="142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 (m)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438248" y="1492339"/>
            <a:ext cx="3348332" cy="188048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/>
          <p:cNvSpPr/>
          <p:nvPr/>
        </p:nvSpPr>
        <p:spPr>
          <a:xfrm flipH="1">
            <a:off x="5487627" y="1706763"/>
            <a:ext cx="2952475" cy="1666060"/>
          </a:xfrm>
          <a:prstGeom prst="rtTriangle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180792" y="1723043"/>
            <a:ext cx="2574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17371" y="1500564"/>
            <a:ext cx="44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kx</a:t>
            </a:r>
            <a:endParaRPr lang="en-US" i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8437717" y="3424555"/>
            <a:ext cx="0" cy="198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44018" y="3537897"/>
            <a:ext cx="32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477365" y="3972349"/>
            <a:ext cx="4666635" cy="2915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Work = area under curve</a:t>
            </a:r>
          </a:p>
          <a:p>
            <a:pPr marL="0" indent="0">
              <a:buNone/>
            </a:pPr>
            <a:r>
              <a:rPr lang="en-US" i="1" dirty="0" smtClean="0"/>
              <a:t>	W</a:t>
            </a:r>
            <a:r>
              <a:rPr lang="en-US" dirty="0" smtClean="0"/>
              <a:t> = ½(base)(height)</a:t>
            </a:r>
          </a:p>
          <a:p>
            <a:pPr marL="0" indent="0">
              <a:buNone/>
            </a:pPr>
            <a:r>
              <a:rPr lang="en-US" i="1" dirty="0" smtClean="0"/>
              <a:t>	W</a:t>
            </a:r>
            <a:r>
              <a:rPr lang="en-US" dirty="0" smtClean="0"/>
              <a:t> = ½ (</a:t>
            </a:r>
            <a:r>
              <a:rPr lang="en-US" i="1" dirty="0" smtClean="0"/>
              <a:t>x</a:t>
            </a:r>
            <a:r>
              <a:rPr lang="en-US" dirty="0" smtClean="0"/>
              <a:t>)(</a:t>
            </a:r>
            <a:r>
              <a:rPr lang="en-US" i="1" dirty="0" err="1" smtClean="0"/>
              <a:t>kx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sz="3600" i="1" dirty="0" smtClean="0"/>
              <a:t>	</a:t>
            </a:r>
            <a:r>
              <a:rPr lang="en-US" sz="3600" i="1" dirty="0" err="1" smtClean="0"/>
              <a:t>E</a:t>
            </a:r>
            <a:r>
              <a:rPr lang="en-US" sz="3600" i="1" baseline="-25000" dirty="0" err="1" smtClean="0"/>
              <a:t>P,spring</a:t>
            </a:r>
            <a:r>
              <a:rPr lang="en-US" sz="3600" dirty="0" smtClean="0"/>
              <a:t> = ½ </a:t>
            </a:r>
            <a:r>
              <a:rPr lang="en-US" sz="3600" i="1" dirty="0" smtClean="0"/>
              <a:t>kx</a:t>
            </a:r>
            <a:r>
              <a:rPr lang="en-US" sz="3200" baseline="30000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7531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10" grpId="0" animBg="1"/>
      <p:bldP spid="13" grpId="0"/>
      <p:bldP spid="18" grpId="0"/>
      <p:bldP spid="20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Kinetic and potential energy are collectively known as </a:t>
            </a:r>
            <a:r>
              <a:rPr lang="en-US" i="1" u="sng" dirty="0" smtClean="0"/>
              <a:t>mechanical energy</a:t>
            </a:r>
            <a:r>
              <a:rPr lang="en-US" b="0" u="sng" dirty="0" smtClean="0"/>
              <a:t>.</a:t>
            </a:r>
          </a:p>
          <a:p>
            <a:r>
              <a:rPr lang="en-US" dirty="0" smtClean="0"/>
              <a:t>Forms of </a:t>
            </a:r>
            <a:r>
              <a:rPr lang="en-US" i="1" u="sng" dirty="0" smtClean="0"/>
              <a:t>non-mechanical energy</a:t>
            </a:r>
            <a:r>
              <a:rPr lang="en-US" dirty="0" smtClean="0"/>
              <a:t> include thermal energy (i.e. heat), radiant energy (i.e. light), chemical energy, and nuclear energy (suns and H-bombs)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45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600646"/>
              </p:ext>
            </p:extLst>
          </p:nvPr>
        </p:nvGraphicFramePr>
        <p:xfrm>
          <a:off x="625997" y="2745430"/>
          <a:ext cx="7735368" cy="34168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1873"/>
                <a:gridCol w="1310699"/>
                <a:gridCol w="1310699"/>
                <a:gridCol w="1310699"/>
                <a:gridCol w="1310699"/>
                <a:gridCol w="1310699"/>
              </a:tblGrid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Height </a:t>
                      </a:r>
                      <a:r>
                        <a:rPr lang="en-US" i="1" dirty="0" smtClean="0"/>
                        <a:t>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fallen </a:t>
                      </a:r>
                      <a:r>
                        <a:rPr lang="en-US" i="1" dirty="0" smtClean="0"/>
                        <a:t>d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Velocity* </a:t>
                      </a:r>
                    </a:p>
                    <a:p>
                      <a:r>
                        <a:rPr lang="en-US" i="1" dirty="0" smtClean="0"/>
                        <a:t>v</a:t>
                      </a:r>
                      <a:r>
                        <a:rPr lang="en-US" dirty="0" smtClean="0"/>
                        <a:t> = (2</a:t>
                      </a:r>
                      <a:r>
                        <a:rPr lang="en-US" i="1" dirty="0" smtClean="0"/>
                        <a:t>ad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½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</a:t>
                      </a:r>
                      <a:r>
                        <a:rPr lang="en-US" baseline="0" dirty="0" smtClean="0"/>
                        <a:t> Energy </a:t>
                      </a:r>
                    </a:p>
                    <a:p>
                      <a:r>
                        <a:rPr lang="en-US" i="1" baseline="0" dirty="0" smtClean="0"/>
                        <a:t>E</a:t>
                      </a:r>
                      <a:r>
                        <a:rPr lang="en-US" i="1" baseline="-25000" dirty="0" smtClean="0"/>
                        <a:t>P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smtClean="0"/>
                        <a:t>= </a:t>
                      </a:r>
                      <a:r>
                        <a:rPr lang="en-US" i="1" baseline="0" dirty="0" err="1" smtClean="0"/>
                        <a:t>mgh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Kinetic Energy</a:t>
                      </a:r>
                    </a:p>
                    <a:p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= ½</a:t>
                      </a:r>
                      <a:r>
                        <a:rPr lang="en-US" i="1" dirty="0" smtClean="0"/>
                        <a:t>mv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 Energy</a:t>
                      </a:r>
                    </a:p>
                    <a:p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K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+ </a:t>
                      </a:r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P</a:t>
                      </a:r>
                      <a:endParaRPr lang="en-US" i="1" baseline="-25000" dirty="0"/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100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6741" y="936"/>
            <a:ext cx="8549305" cy="26644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0" dirty="0" smtClean="0"/>
              <a:t>Consider a 12.000-kg object dropped from the top of a 100.00-m tall building. Consider three moments of its fall: The instant after you let go, the instant it’s halfway down, and the instant before it hits the ground.  Assuming the </a:t>
            </a:r>
            <a:r>
              <a:rPr lang="en-US" sz="3600" b="0" dirty="0" smtClean="0"/>
              <a:t>object </a:t>
            </a:r>
            <a:r>
              <a:rPr lang="en-US" sz="3600" b="0" dirty="0" smtClean="0"/>
              <a:t>was in free-fall, complete the table below.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8975" y="6269649"/>
            <a:ext cx="8549305" cy="474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0" dirty="0" smtClean="0"/>
              <a:t>*Recall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f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=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i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+ 2</a:t>
            </a:r>
            <a:r>
              <a:rPr lang="en-US" sz="2000" b="0" i="1" dirty="0" smtClean="0"/>
              <a:t>ad</a:t>
            </a:r>
            <a:r>
              <a:rPr lang="en-US" sz="2000" b="0" dirty="0" smtClean="0"/>
              <a:t>.  In this case, you can set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i</a:t>
            </a:r>
            <a:r>
              <a:rPr lang="en-US" sz="2000" b="0" dirty="0" smtClean="0"/>
              <a:t> = 0 and solve for </a:t>
            </a:r>
            <a:r>
              <a:rPr lang="en-US" sz="2000" b="0" i="1" dirty="0" err="1" smtClean="0"/>
              <a:t>v</a:t>
            </a:r>
            <a:r>
              <a:rPr lang="en-US" sz="2000" b="0" i="1" baseline="-25000" dirty="0" err="1" smtClean="0"/>
              <a:t>f</a:t>
            </a:r>
            <a:r>
              <a:rPr lang="en-US" sz="2000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295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611937"/>
              </p:ext>
            </p:extLst>
          </p:nvPr>
        </p:nvGraphicFramePr>
        <p:xfrm>
          <a:off x="625997" y="2745430"/>
          <a:ext cx="7735368" cy="34168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1873"/>
                <a:gridCol w="1310699"/>
                <a:gridCol w="1310699"/>
                <a:gridCol w="1310699"/>
                <a:gridCol w="1310699"/>
                <a:gridCol w="1310699"/>
              </a:tblGrid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Height </a:t>
                      </a:r>
                      <a:r>
                        <a:rPr lang="en-US" i="1" dirty="0" smtClean="0"/>
                        <a:t>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fallen </a:t>
                      </a:r>
                      <a:r>
                        <a:rPr lang="en-US" i="1" dirty="0" smtClean="0"/>
                        <a:t>d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Velocity* </a:t>
                      </a:r>
                    </a:p>
                    <a:p>
                      <a:r>
                        <a:rPr lang="en-US" i="1" dirty="0" smtClean="0"/>
                        <a:t>v</a:t>
                      </a:r>
                      <a:r>
                        <a:rPr lang="en-US" dirty="0" smtClean="0"/>
                        <a:t> = (2</a:t>
                      </a:r>
                      <a:r>
                        <a:rPr lang="en-US" i="1" dirty="0" smtClean="0"/>
                        <a:t>ad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½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</a:t>
                      </a:r>
                      <a:r>
                        <a:rPr lang="en-US" baseline="0" dirty="0" smtClean="0"/>
                        <a:t> Energy </a:t>
                      </a:r>
                    </a:p>
                    <a:p>
                      <a:r>
                        <a:rPr lang="en-US" i="1" baseline="0" dirty="0" smtClean="0"/>
                        <a:t>E</a:t>
                      </a:r>
                      <a:r>
                        <a:rPr lang="en-US" i="1" baseline="-25000" dirty="0" smtClean="0"/>
                        <a:t>P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smtClean="0"/>
                        <a:t>= </a:t>
                      </a:r>
                      <a:r>
                        <a:rPr lang="en-US" i="1" baseline="0" dirty="0" err="1" smtClean="0"/>
                        <a:t>mgh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Kinetic Energy</a:t>
                      </a:r>
                    </a:p>
                    <a:p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= ½</a:t>
                      </a:r>
                      <a:r>
                        <a:rPr lang="en-US" i="1" dirty="0" smtClean="0"/>
                        <a:t>mv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 Energy</a:t>
                      </a:r>
                    </a:p>
                    <a:p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K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+ </a:t>
                      </a:r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P</a:t>
                      </a:r>
                      <a:endParaRPr lang="en-US" i="1" baseline="-25000" dirty="0"/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100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50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100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6741" y="936"/>
            <a:ext cx="8549305" cy="26644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0" dirty="0" smtClean="0"/>
              <a:t>Consider a 12.000-kg object dropped from the top of a 100.00-m tall building. Consider three moments of its fall: The instant after you let go, the instant it’s halfway down, and the instant before it hits the ground.  Assuming the </a:t>
            </a:r>
            <a:r>
              <a:rPr lang="en-US" sz="3600" b="0" dirty="0" smtClean="0"/>
              <a:t>object </a:t>
            </a:r>
            <a:r>
              <a:rPr lang="en-US" sz="3600" b="0" dirty="0" smtClean="0"/>
              <a:t>was in free-fall, complete the table below.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8975" y="6269649"/>
            <a:ext cx="8549305" cy="474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0" dirty="0" smtClean="0"/>
              <a:t>*Recall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f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=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i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+ 2</a:t>
            </a:r>
            <a:r>
              <a:rPr lang="en-US" sz="2000" b="0" i="1" dirty="0" smtClean="0"/>
              <a:t>ad</a:t>
            </a:r>
            <a:r>
              <a:rPr lang="en-US" sz="2000" b="0" dirty="0" smtClean="0"/>
              <a:t>.  In this case, you can set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i</a:t>
            </a:r>
            <a:r>
              <a:rPr lang="en-US" sz="2000" b="0" dirty="0" smtClean="0"/>
              <a:t> = 0 and solve for </a:t>
            </a:r>
            <a:r>
              <a:rPr lang="en-US" sz="2000" b="0" i="1" dirty="0" err="1" smtClean="0"/>
              <a:t>v</a:t>
            </a:r>
            <a:r>
              <a:rPr lang="en-US" sz="2000" b="0" i="1" baseline="-25000" dirty="0" err="1" smtClean="0"/>
              <a:t>f</a:t>
            </a:r>
            <a:r>
              <a:rPr lang="en-US" sz="2000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335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829657"/>
              </p:ext>
            </p:extLst>
          </p:nvPr>
        </p:nvGraphicFramePr>
        <p:xfrm>
          <a:off x="625997" y="2745430"/>
          <a:ext cx="7735368" cy="34168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1873"/>
                <a:gridCol w="1310699"/>
                <a:gridCol w="1310699"/>
                <a:gridCol w="1310699"/>
                <a:gridCol w="1310699"/>
                <a:gridCol w="1310699"/>
              </a:tblGrid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Height </a:t>
                      </a:r>
                      <a:r>
                        <a:rPr lang="en-US" i="1" dirty="0" smtClean="0"/>
                        <a:t>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fallen </a:t>
                      </a:r>
                      <a:r>
                        <a:rPr lang="en-US" i="1" dirty="0" smtClean="0"/>
                        <a:t>d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Velocity* </a:t>
                      </a:r>
                    </a:p>
                    <a:p>
                      <a:r>
                        <a:rPr lang="en-US" i="1" dirty="0" smtClean="0"/>
                        <a:t>v</a:t>
                      </a:r>
                      <a:r>
                        <a:rPr lang="en-US" dirty="0" smtClean="0"/>
                        <a:t> = (2</a:t>
                      </a:r>
                      <a:r>
                        <a:rPr lang="en-US" i="1" dirty="0" smtClean="0"/>
                        <a:t>ad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½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</a:t>
                      </a:r>
                      <a:r>
                        <a:rPr lang="en-US" baseline="0" dirty="0" smtClean="0"/>
                        <a:t> Energy </a:t>
                      </a:r>
                    </a:p>
                    <a:p>
                      <a:r>
                        <a:rPr lang="en-US" i="1" baseline="0" dirty="0" smtClean="0"/>
                        <a:t>E</a:t>
                      </a:r>
                      <a:r>
                        <a:rPr lang="en-US" i="1" baseline="-25000" dirty="0" smtClean="0"/>
                        <a:t>P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smtClean="0"/>
                        <a:t>= </a:t>
                      </a:r>
                      <a:r>
                        <a:rPr lang="en-US" i="1" baseline="0" dirty="0" err="1" smtClean="0"/>
                        <a:t>mgh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Kinetic Energy</a:t>
                      </a:r>
                    </a:p>
                    <a:p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= ½</a:t>
                      </a:r>
                      <a:r>
                        <a:rPr lang="en-US" i="1" dirty="0" smtClean="0"/>
                        <a:t>mv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 Energy</a:t>
                      </a:r>
                    </a:p>
                    <a:p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K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+ </a:t>
                      </a:r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P</a:t>
                      </a:r>
                      <a:endParaRPr lang="en-US" i="1" baseline="-25000" dirty="0"/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100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 m/s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50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31.305 m/s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100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44.272 m/s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6741" y="936"/>
            <a:ext cx="8549305" cy="26644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0" dirty="0" smtClean="0"/>
              <a:t>Consider a 12.000-kg object dropped from the top of a 100.00-m tall building. Consider three moments of its fall: The instant after you let go, the instant it’s halfway down, and the instant before it hits the ground.  Assuming the </a:t>
            </a:r>
            <a:r>
              <a:rPr lang="en-US" sz="3600" b="0" dirty="0" smtClean="0"/>
              <a:t>object </a:t>
            </a:r>
            <a:r>
              <a:rPr lang="en-US" sz="3600" b="0" dirty="0" smtClean="0"/>
              <a:t>was in free-fall, complete the table below.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8975" y="6269649"/>
            <a:ext cx="8549305" cy="474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0" dirty="0" smtClean="0"/>
              <a:t>*Recall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f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=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i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+ 2</a:t>
            </a:r>
            <a:r>
              <a:rPr lang="en-US" sz="2000" b="0" i="1" dirty="0" smtClean="0"/>
              <a:t>ad</a:t>
            </a:r>
            <a:r>
              <a:rPr lang="en-US" sz="2000" b="0" dirty="0" smtClean="0"/>
              <a:t>.  In this case, you can set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i</a:t>
            </a:r>
            <a:r>
              <a:rPr lang="en-US" sz="2000" b="0" dirty="0" smtClean="0"/>
              <a:t> = 0 and solve for </a:t>
            </a:r>
            <a:r>
              <a:rPr lang="en-US" sz="2000" b="0" i="1" dirty="0" err="1" smtClean="0"/>
              <a:t>v</a:t>
            </a:r>
            <a:r>
              <a:rPr lang="en-US" sz="2000" b="0" i="1" baseline="-25000" dirty="0" err="1" smtClean="0"/>
              <a:t>f</a:t>
            </a:r>
            <a:r>
              <a:rPr lang="en-US" sz="2000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707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072728"/>
              </p:ext>
            </p:extLst>
          </p:nvPr>
        </p:nvGraphicFramePr>
        <p:xfrm>
          <a:off x="625997" y="2745430"/>
          <a:ext cx="7735368" cy="34168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1873"/>
                <a:gridCol w="1310699"/>
                <a:gridCol w="1310699"/>
                <a:gridCol w="1310699"/>
                <a:gridCol w="1310699"/>
                <a:gridCol w="1310699"/>
              </a:tblGrid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Height </a:t>
                      </a:r>
                      <a:r>
                        <a:rPr lang="en-US" i="1" dirty="0" smtClean="0"/>
                        <a:t>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fallen </a:t>
                      </a:r>
                      <a:r>
                        <a:rPr lang="en-US" i="1" dirty="0" smtClean="0"/>
                        <a:t>d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Velocity* </a:t>
                      </a:r>
                    </a:p>
                    <a:p>
                      <a:r>
                        <a:rPr lang="en-US" i="1" dirty="0" smtClean="0"/>
                        <a:t>v</a:t>
                      </a:r>
                      <a:r>
                        <a:rPr lang="en-US" dirty="0" smtClean="0"/>
                        <a:t> = (2</a:t>
                      </a:r>
                      <a:r>
                        <a:rPr lang="en-US" i="1" dirty="0" smtClean="0"/>
                        <a:t>ad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½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</a:t>
                      </a:r>
                      <a:r>
                        <a:rPr lang="en-US" baseline="0" dirty="0" smtClean="0"/>
                        <a:t> Energy </a:t>
                      </a:r>
                    </a:p>
                    <a:p>
                      <a:r>
                        <a:rPr lang="en-US" i="1" baseline="0" dirty="0" smtClean="0"/>
                        <a:t>E</a:t>
                      </a:r>
                      <a:r>
                        <a:rPr lang="en-US" i="1" baseline="-25000" dirty="0" smtClean="0"/>
                        <a:t>P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smtClean="0"/>
                        <a:t>= </a:t>
                      </a:r>
                      <a:r>
                        <a:rPr lang="en-US" i="1" baseline="0" dirty="0" err="1" smtClean="0"/>
                        <a:t>mgh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Kinetic Energy</a:t>
                      </a:r>
                    </a:p>
                    <a:p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= ½</a:t>
                      </a:r>
                      <a:r>
                        <a:rPr lang="en-US" i="1" dirty="0" smtClean="0"/>
                        <a:t>mv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 Energy</a:t>
                      </a:r>
                    </a:p>
                    <a:p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K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+ </a:t>
                      </a:r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P</a:t>
                      </a:r>
                      <a:endParaRPr lang="en-US" i="1" baseline="-25000" dirty="0"/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100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 m/s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11,760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50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31.305 m/s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5,880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100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44.272 m/s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6741" y="936"/>
            <a:ext cx="8549305" cy="26644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0" dirty="0" smtClean="0"/>
              <a:t>Consider a 12.000-kg object dropped from the top of a 100.00-m tall building. Consider three moments of its fall: The instant after you let go, the instant it’s halfway down, and the instant before it hits the ground.  Assuming the </a:t>
            </a:r>
            <a:r>
              <a:rPr lang="en-US" sz="3600" b="0" dirty="0" smtClean="0"/>
              <a:t>object </a:t>
            </a:r>
            <a:r>
              <a:rPr lang="en-US" sz="3600" b="0" dirty="0" smtClean="0"/>
              <a:t>was in free-fall, complete the table below.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8975" y="6269649"/>
            <a:ext cx="8549305" cy="474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0" dirty="0" smtClean="0"/>
              <a:t>*Recall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f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=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i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+ 2</a:t>
            </a:r>
            <a:r>
              <a:rPr lang="en-US" sz="2000" b="0" i="1" dirty="0" smtClean="0"/>
              <a:t>ad</a:t>
            </a:r>
            <a:r>
              <a:rPr lang="en-US" sz="2000" b="0" dirty="0" smtClean="0"/>
              <a:t>.  In this case, you can set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i</a:t>
            </a:r>
            <a:r>
              <a:rPr lang="en-US" sz="2000" b="0" dirty="0" smtClean="0"/>
              <a:t> = 0 and solve for </a:t>
            </a:r>
            <a:r>
              <a:rPr lang="en-US" sz="2000" b="0" i="1" dirty="0" err="1" smtClean="0"/>
              <a:t>v</a:t>
            </a:r>
            <a:r>
              <a:rPr lang="en-US" sz="2000" b="0" i="1" baseline="-25000" dirty="0" err="1" smtClean="0"/>
              <a:t>f</a:t>
            </a:r>
            <a:r>
              <a:rPr lang="en-US" sz="2000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0767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833695"/>
              </p:ext>
            </p:extLst>
          </p:nvPr>
        </p:nvGraphicFramePr>
        <p:xfrm>
          <a:off x="625997" y="2745430"/>
          <a:ext cx="7735368" cy="34168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1873"/>
                <a:gridCol w="1310699"/>
                <a:gridCol w="1310699"/>
                <a:gridCol w="1310699"/>
                <a:gridCol w="1310699"/>
                <a:gridCol w="1310699"/>
              </a:tblGrid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Height </a:t>
                      </a:r>
                      <a:r>
                        <a:rPr lang="en-US" i="1" dirty="0" smtClean="0"/>
                        <a:t>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fallen </a:t>
                      </a:r>
                      <a:r>
                        <a:rPr lang="en-US" i="1" dirty="0" smtClean="0"/>
                        <a:t>d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Velocity* </a:t>
                      </a:r>
                    </a:p>
                    <a:p>
                      <a:r>
                        <a:rPr lang="en-US" i="1" dirty="0" smtClean="0"/>
                        <a:t>v</a:t>
                      </a:r>
                      <a:r>
                        <a:rPr lang="en-US" dirty="0" smtClean="0"/>
                        <a:t> = (2</a:t>
                      </a:r>
                      <a:r>
                        <a:rPr lang="en-US" i="1" dirty="0" smtClean="0"/>
                        <a:t>ad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½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</a:t>
                      </a:r>
                      <a:r>
                        <a:rPr lang="en-US" baseline="0" dirty="0" smtClean="0"/>
                        <a:t> Energy </a:t>
                      </a:r>
                    </a:p>
                    <a:p>
                      <a:r>
                        <a:rPr lang="en-US" i="1" baseline="0" dirty="0" smtClean="0"/>
                        <a:t>E</a:t>
                      </a:r>
                      <a:r>
                        <a:rPr lang="en-US" i="1" baseline="-25000" dirty="0" smtClean="0"/>
                        <a:t>P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smtClean="0"/>
                        <a:t>= </a:t>
                      </a:r>
                      <a:r>
                        <a:rPr lang="en-US" i="1" baseline="0" dirty="0" err="1" smtClean="0"/>
                        <a:t>mgh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Kinetic Energy</a:t>
                      </a:r>
                    </a:p>
                    <a:p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= ½</a:t>
                      </a:r>
                      <a:r>
                        <a:rPr lang="en-US" i="1" dirty="0" smtClean="0"/>
                        <a:t>mv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 Energy</a:t>
                      </a:r>
                    </a:p>
                    <a:p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K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+ </a:t>
                      </a:r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P</a:t>
                      </a:r>
                      <a:endParaRPr lang="en-US" i="1" baseline="-25000" dirty="0"/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100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 m/s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11,760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50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31.305 m/s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5,880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5880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100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44.272 m/s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11,760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6741" y="936"/>
            <a:ext cx="8549305" cy="26644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0" dirty="0" smtClean="0"/>
              <a:t>Consider a 12.000-kg object dropped from the top of a 100.00-m tall building. Consider three moments of its fall: The instant after you let go, the instant it’s halfway down, and the instant before it hits the ground.  Assuming the </a:t>
            </a:r>
            <a:r>
              <a:rPr lang="en-US" sz="3600" b="0" dirty="0" smtClean="0"/>
              <a:t>object </a:t>
            </a:r>
            <a:r>
              <a:rPr lang="en-US" sz="3600" b="0" dirty="0" smtClean="0"/>
              <a:t>was in free-fall, complete the table below.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8975" y="6269649"/>
            <a:ext cx="8549305" cy="474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0" dirty="0" smtClean="0"/>
              <a:t>*Recall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f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=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i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+ 2</a:t>
            </a:r>
            <a:r>
              <a:rPr lang="en-US" sz="2000" b="0" i="1" dirty="0" smtClean="0"/>
              <a:t>ad</a:t>
            </a:r>
            <a:r>
              <a:rPr lang="en-US" sz="2000" b="0" dirty="0" smtClean="0"/>
              <a:t>.  In this case, you can set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i</a:t>
            </a:r>
            <a:r>
              <a:rPr lang="en-US" sz="2000" b="0" dirty="0" smtClean="0"/>
              <a:t> = 0 and solve for </a:t>
            </a:r>
            <a:r>
              <a:rPr lang="en-US" sz="2000" b="0" i="1" dirty="0" err="1" smtClean="0"/>
              <a:t>v</a:t>
            </a:r>
            <a:r>
              <a:rPr lang="en-US" sz="2000" b="0" i="1" baseline="-25000" dirty="0" err="1" smtClean="0"/>
              <a:t>f</a:t>
            </a:r>
            <a:r>
              <a:rPr lang="en-US" sz="2000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257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923266"/>
              </p:ext>
            </p:extLst>
          </p:nvPr>
        </p:nvGraphicFramePr>
        <p:xfrm>
          <a:off x="625997" y="2745430"/>
          <a:ext cx="7735368" cy="34168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1873"/>
                <a:gridCol w="1310699"/>
                <a:gridCol w="1310699"/>
                <a:gridCol w="1310699"/>
                <a:gridCol w="1310699"/>
                <a:gridCol w="1310699"/>
              </a:tblGrid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Height </a:t>
                      </a:r>
                      <a:r>
                        <a:rPr lang="en-US" i="1" dirty="0" smtClean="0"/>
                        <a:t>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fallen </a:t>
                      </a:r>
                      <a:r>
                        <a:rPr lang="en-US" i="1" dirty="0" smtClean="0"/>
                        <a:t>d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Velocity* </a:t>
                      </a:r>
                    </a:p>
                    <a:p>
                      <a:r>
                        <a:rPr lang="en-US" i="1" dirty="0" smtClean="0"/>
                        <a:t>v</a:t>
                      </a:r>
                      <a:r>
                        <a:rPr lang="en-US" dirty="0" smtClean="0"/>
                        <a:t> = (2</a:t>
                      </a:r>
                      <a:r>
                        <a:rPr lang="en-US" i="1" dirty="0" smtClean="0"/>
                        <a:t>ad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½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</a:t>
                      </a:r>
                      <a:r>
                        <a:rPr lang="en-US" baseline="0" dirty="0" smtClean="0"/>
                        <a:t> Energy </a:t>
                      </a:r>
                    </a:p>
                    <a:p>
                      <a:r>
                        <a:rPr lang="en-US" i="1" baseline="0" dirty="0" smtClean="0"/>
                        <a:t>E</a:t>
                      </a:r>
                      <a:r>
                        <a:rPr lang="en-US" i="1" baseline="-25000" dirty="0" smtClean="0"/>
                        <a:t>P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smtClean="0"/>
                        <a:t>= </a:t>
                      </a:r>
                      <a:r>
                        <a:rPr lang="en-US" i="1" baseline="0" dirty="0" err="1" smtClean="0"/>
                        <a:t>mgh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Kinetic Energy</a:t>
                      </a:r>
                    </a:p>
                    <a:p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= ½</a:t>
                      </a:r>
                      <a:r>
                        <a:rPr lang="en-US" i="1" dirty="0" smtClean="0"/>
                        <a:t>mv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 Energy</a:t>
                      </a:r>
                    </a:p>
                    <a:p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K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+ </a:t>
                      </a:r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P</a:t>
                      </a:r>
                      <a:endParaRPr lang="en-US" i="1" baseline="-25000" dirty="0"/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100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 m/s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11,760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11,760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50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31.305 m/s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5,880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5880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11,760 J</a:t>
                      </a:r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100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44.272 m/s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11,760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11,760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6741" y="936"/>
            <a:ext cx="8549305" cy="26644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0" dirty="0" smtClean="0"/>
              <a:t>Consider a 12.000-kg object dropped from the top of a 100.00-m tall building. Consider three moments of its fall: The instant after you let go, the instant it’s halfway down, and the instant before it hits the ground.  Assuming the </a:t>
            </a:r>
            <a:r>
              <a:rPr lang="en-US" sz="3600" b="0" dirty="0" smtClean="0"/>
              <a:t>object </a:t>
            </a:r>
            <a:r>
              <a:rPr lang="en-US" sz="3600" b="0" dirty="0" smtClean="0"/>
              <a:t>was in free-fall, complete the table below.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8975" y="6269649"/>
            <a:ext cx="8549305" cy="474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0" dirty="0" smtClean="0"/>
              <a:t>*Recall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f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=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i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+ 2</a:t>
            </a:r>
            <a:r>
              <a:rPr lang="en-US" sz="2000" b="0" i="1" dirty="0" smtClean="0"/>
              <a:t>ad</a:t>
            </a:r>
            <a:r>
              <a:rPr lang="en-US" sz="2000" b="0" dirty="0" smtClean="0"/>
              <a:t>.  In this case, you can set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i</a:t>
            </a:r>
            <a:r>
              <a:rPr lang="en-US" sz="2000" b="0" dirty="0" smtClean="0"/>
              <a:t> = 0 and solve for </a:t>
            </a:r>
            <a:r>
              <a:rPr lang="en-US" sz="2000" b="0" i="1" dirty="0" err="1" smtClean="0"/>
              <a:t>v</a:t>
            </a:r>
            <a:r>
              <a:rPr lang="en-US" sz="2000" b="0" i="1" baseline="-25000" dirty="0" err="1" smtClean="0"/>
              <a:t>f</a:t>
            </a:r>
            <a:r>
              <a:rPr lang="en-US" sz="2000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7246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Mechanical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2146618"/>
            <a:ext cx="7581901" cy="3828138"/>
          </a:xfrm>
        </p:spPr>
        <p:txBody>
          <a:bodyPr/>
          <a:lstStyle/>
          <a:p>
            <a:r>
              <a:rPr lang="en-US" dirty="0" smtClean="0"/>
              <a:t>As we can see, in certain circumstances, such as free-fall or frictionless conditions, mechanical energy is conserved!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4000" dirty="0" err="1" smtClean="0"/>
              <a:t>Σ</a:t>
            </a:r>
            <a:r>
              <a:rPr lang="en-US" sz="4000" dirty="0" smtClean="0"/>
              <a:t>(</a:t>
            </a:r>
            <a:r>
              <a:rPr lang="en-US" sz="4000" i="1" dirty="0"/>
              <a:t>E</a:t>
            </a:r>
            <a:r>
              <a:rPr lang="en-US" sz="4000" i="1" baseline="-25000" dirty="0" smtClean="0"/>
              <a:t>K</a:t>
            </a:r>
            <a:r>
              <a:rPr lang="en-US" sz="4000" dirty="0" smtClean="0"/>
              <a:t> </a:t>
            </a:r>
            <a:r>
              <a:rPr lang="en-US" sz="4000" dirty="0" smtClean="0"/>
              <a:t>+ </a:t>
            </a:r>
            <a:r>
              <a:rPr lang="en-US" sz="4000" i="1" dirty="0" smtClean="0"/>
              <a:t>E</a:t>
            </a:r>
            <a:r>
              <a:rPr lang="en-US" sz="4000" i="1" baseline="-25000" dirty="0" smtClean="0"/>
              <a:t>P</a:t>
            </a:r>
            <a:r>
              <a:rPr lang="en-US" sz="4000" dirty="0" smtClean="0"/>
              <a:t>)</a:t>
            </a:r>
            <a:r>
              <a:rPr lang="en-US" sz="4000" i="1" baseline="-25000" dirty="0" smtClean="0"/>
              <a:t>before</a:t>
            </a:r>
            <a:r>
              <a:rPr lang="en-US" sz="4000" dirty="0" smtClean="0"/>
              <a:t> = </a:t>
            </a:r>
            <a:r>
              <a:rPr lang="en-US" sz="4000" dirty="0" err="1" smtClean="0"/>
              <a:t>Σ</a:t>
            </a:r>
            <a:r>
              <a:rPr lang="en-US" sz="4000" dirty="0" smtClean="0"/>
              <a:t>(</a:t>
            </a:r>
            <a:r>
              <a:rPr lang="en-US" sz="4000" i="1" dirty="0"/>
              <a:t>E</a:t>
            </a:r>
            <a:r>
              <a:rPr lang="en-US" sz="4000" i="1" baseline="-25000" dirty="0"/>
              <a:t>K</a:t>
            </a:r>
            <a:r>
              <a:rPr lang="en-US" sz="4000" dirty="0"/>
              <a:t> + </a:t>
            </a:r>
            <a:r>
              <a:rPr lang="en-US" sz="4000" i="1" dirty="0"/>
              <a:t>E</a:t>
            </a:r>
            <a:r>
              <a:rPr lang="en-US" sz="4000" i="1" baseline="-25000" dirty="0"/>
              <a:t>P</a:t>
            </a:r>
            <a:r>
              <a:rPr lang="en-US" sz="4000" dirty="0" smtClean="0"/>
              <a:t>)</a:t>
            </a:r>
            <a:r>
              <a:rPr lang="en-US" sz="4000" i="1" baseline="-25000" dirty="0" smtClean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66989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969556"/>
              </p:ext>
            </p:extLst>
          </p:nvPr>
        </p:nvGraphicFramePr>
        <p:xfrm>
          <a:off x="625997" y="2745430"/>
          <a:ext cx="7735368" cy="34168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1873"/>
                <a:gridCol w="1310699"/>
                <a:gridCol w="1310699"/>
                <a:gridCol w="1310699"/>
                <a:gridCol w="1310699"/>
                <a:gridCol w="1310699"/>
              </a:tblGrid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Height </a:t>
                      </a:r>
                      <a:r>
                        <a:rPr lang="en-US" i="1" dirty="0" smtClean="0"/>
                        <a:t>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fallen </a:t>
                      </a:r>
                      <a:r>
                        <a:rPr lang="en-US" i="1" dirty="0" smtClean="0"/>
                        <a:t>d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Velocity* </a:t>
                      </a:r>
                    </a:p>
                    <a:p>
                      <a:r>
                        <a:rPr lang="en-US" i="1" dirty="0" smtClean="0"/>
                        <a:t>v</a:t>
                      </a:r>
                      <a:r>
                        <a:rPr lang="en-US" dirty="0" smtClean="0"/>
                        <a:t> = (2</a:t>
                      </a:r>
                      <a:r>
                        <a:rPr lang="en-US" i="1" dirty="0" smtClean="0"/>
                        <a:t>ad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½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</a:t>
                      </a:r>
                      <a:r>
                        <a:rPr lang="en-US" baseline="0" dirty="0" smtClean="0"/>
                        <a:t> Energy </a:t>
                      </a:r>
                    </a:p>
                    <a:p>
                      <a:r>
                        <a:rPr lang="en-US" i="1" baseline="0" dirty="0" smtClean="0"/>
                        <a:t>E</a:t>
                      </a:r>
                      <a:r>
                        <a:rPr lang="en-US" i="1" baseline="-25000" dirty="0" smtClean="0"/>
                        <a:t>P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smtClean="0"/>
                        <a:t>= </a:t>
                      </a:r>
                      <a:r>
                        <a:rPr lang="en-US" i="1" baseline="0" dirty="0" err="1" smtClean="0"/>
                        <a:t>mgh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Kinetic Energy</a:t>
                      </a:r>
                    </a:p>
                    <a:p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= ½</a:t>
                      </a:r>
                      <a:r>
                        <a:rPr lang="en-US" i="1" dirty="0" smtClean="0"/>
                        <a:t>mv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 Energy</a:t>
                      </a:r>
                    </a:p>
                    <a:p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K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+ </a:t>
                      </a:r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P</a:t>
                      </a:r>
                      <a:endParaRPr lang="en-US" i="1" baseline="-25000" dirty="0"/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100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 m/s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11,760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11,760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50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31.305 m/s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5,880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5880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11,760 J</a:t>
                      </a:r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100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44.272 m/s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11,760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11,760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6741" y="936"/>
            <a:ext cx="8549305" cy="26644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0" dirty="0" smtClean="0"/>
              <a:t>Let’s return to our example of a 12-kg object falling off a 100-m tall building.  Now let’s assume the more realistic condition of air-resistance occurs.  Which numbers below would we have to change?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8975" y="6269649"/>
            <a:ext cx="8549305" cy="474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0" dirty="0" smtClean="0"/>
              <a:t>*Recall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f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=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i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+ 2</a:t>
            </a:r>
            <a:r>
              <a:rPr lang="en-US" sz="2000" b="0" i="1" dirty="0" smtClean="0"/>
              <a:t>ad</a:t>
            </a:r>
            <a:r>
              <a:rPr lang="en-US" sz="2000" b="0" dirty="0" smtClean="0"/>
              <a:t>.  In this case, you can set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i</a:t>
            </a:r>
            <a:r>
              <a:rPr lang="en-US" sz="2000" b="0" dirty="0" smtClean="0"/>
              <a:t> = 0 and solve for </a:t>
            </a:r>
            <a:r>
              <a:rPr lang="en-US" sz="2000" b="0" i="1" dirty="0" err="1" smtClean="0"/>
              <a:t>v</a:t>
            </a:r>
            <a:r>
              <a:rPr lang="en-US" sz="2000" b="0" i="1" baseline="-25000" dirty="0" err="1" smtClean="0"/>
              <a:t>f</a:t>
            </a:r>
            <a:r>
              <a:rPr lang="en-US" sz="2000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119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01" y="107577"/>
            <a:ext cx="2212724" cy="1179505"/>
          </a:xfrm>
        </p:spPr>
        <p:txBody>
          <a:bodyPr/>
          <a:lstStyle/>
          <a:p>
            <a:r>
              <a:rPr lang="en-US" dirty="0" smtClean="0"/>
              <a:t>Units: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9637" y="1356510"/>
            <a:ext cx="7581901" cy="1581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0" i="1" dirty="0" smtClean="0"/>
              <a:t>W</a:t>
            </a:r>
            <a:r>
              <a:rPr lang="en-US" sz="8000" b="0" dirty="0" smtClean="0"/>
              <a:t> = </a:t>
            </a:r>
            <a:r>
              <a:rPr lang="en-US" sz="8000" b="0" i="1" dirty="0" err="1" smtClean="0"/>
              <a:t>Fd</a:t>
            </a:r>
            <a:endParaRPr lang="en-US" sz="8000" b="0" i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879994" y="2567087"/>
            <a:ext cx="1339525" cy="1374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046463" y="2567087"/>
            <a:ext cx="0" cy="2944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44730" y="5511573"/>
            <a:ext cx="3862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Newtons</a:t>
            </a:r>
            <a:r>
              <a:rPr lang="en-US" sz="4000" dirty="0" smtClean="0"/>
              <a:t> (N)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6314904" y="3941297"/>
            <a:ext cx="2829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</a:t>
            </a:r>
            <a:r>
              <a:rPr lang="en-US" sz="4000" dirty="0" smtClean="0"/>
              <a:t>eters (m)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497233" y="3941297"/>
            <a:ext cx="3862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Joules (J)</a:t>
            </a:r>
            <a:endParaRPr lang="en-US" sz="40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931004" y="2567087"/>
            <a:ext cx="1126602" cy="1401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1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18" grpId="0"/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937230"/>
              </p:ext>
            </p:extLst>
          </p:nvPr>
        </p:nvGraphicFramePr>
        <p:xfrm>
          <a:off x="625997" y="2745430"/>
          <a:ext cx="7735368" cy="34168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1873"/>
                <a:gridCol w="1310699"/>
                <a:gridCol w="1310699"/>
                <a:gridCol w="1310699"/>
                <a:gridCol w="1310699"/>
                <a:gridCol w="1310699"/>
              </a:tblGrid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Height </a:t>
                      </a:r>
                      <a:r>
                        <a:rPr lang="en-US" i="1" dirty="0" smtClean="0"/>
                        <a:t>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fallen </a:t>
                      </a:r>
                      <a:r>
                        <a:rPr lang="en-US" i="1" dirty="0" smtClean="0"/>
                        <a:t>d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Velocity* </a:t>
                      </a:r>
                    </a:p>
                    <a:p>
                      <a:r>
                        <a:rPr lang="en-US" i="1" dirty="0" smtClean="0"/>
                        <a:t>v</a:t>
                      </a:r>
                      <a:r>
                        <a:rPr lang="en-US" dirty="0" smtClean="0"/>
                        <a:t> = (2</a:t>
                      </a:r>
                      <a:r>
                        <a:rPr lang="en-US" i="1" dirty="0" smtClean="0"/>
                        <a:t>ad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½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</a:t>
                      </a:r>
                      <a:r>
                        <a:rPr lang="en-US" baseline="0" dirty="0" smtClean="0"/>
                        <a:t> Energy </a:t>
                      </a:r>
                    </a:p>
                    <a:p>
                      <a:r>
                        <a:rPr lang="en-US" i="1" baseline="0" dirty="0" smtClean="0"/>
                        <a:t>E</a:t>
                      </a:r>
                      <a:r>
                        <a:rPr lang="en-US" i="1" baseline="-25000" dirty="0" smtClean="0"/>
                        <a:t>P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smtClean="0"/>
                        <a:t>= </a:t>
                      </a:r>
                      <a:r>
                        <a:rPr lang="en-US" i="1" baseline="0" dirty="0" err="1" smtClean="0"/>
                        <a:t>mgh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Kinetic Energy</a:t>
                      </a:r>
                    </a:p>
                    <a:p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= ½</a:t>
                      </a:r>
                      <a:r>
                        <a:rPr lang="en-US" i="1" dirty="0" smtClean="0"/>
                        <a:t>mv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 Energy</a:t>
                      </a:r>
                    </a:p>
                    <a:p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K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+ </a:t>
                      </a:r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P</a:t>
                      </a:r>
                      <a:endParaRPr lang="en-US" i="1" baseline="-25000" dirty="0"/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100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 m/s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11,760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11,760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50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31.305 m/s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5,880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5880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J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11,760 J</a:t>
                      </a:r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100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44.272 m/s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11,760 J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11,760 J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6741" y="936"/>
            <a:ext cx="8549305" cy="26644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0" dirty="0" smtClean="0"/>
              <a:t>Let’s return to our example of a 12-kg object falling off a 100-m tall building.  Now let’s assume the more realistic condition of air-resistance occurs.  Which numbers below would we have to change?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8975" y="6269649"/>
            <a:ext cx="8549305" cy="474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0" dirty="0" smtClean="0"/>
              <a:t>*Recall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f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=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i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+ 2</a:t>
            </a:r>
            <a:r>
              <a:rPr lang="en-US" sz="2000" b="0" i="1" dirty="0" smtClean="0"/>
              <a:t>ad</a:t>
            </a:r>
            <a:r>
              <a:rPr lang="en-US" sz="2000" b="0" dirty="0" smtClean="0"/>
              <a:t>.  In this case, you can set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i</a:t>
            </a:r>
            <a:r>
              <a:rPr lang="en-US" sz="2000" b="0" dirty="0" smtClean="0"/>
              <a:t> = 0 and solve for </a:t>
            </a:r>
            <a:r>
              <a:rPr lang="en-US" sz="2000" b="0" i="1" dirty="0" err="1" smtClean="0"/>
              <a:t>v</a:t>
            </a:r>
            <a:r>
              <a:rPr lang="en-US" sz="2000" b="0" i="1" baseline="-25000" dirty="0" err="1" smtClean="0"/>
              <a:t>f</a:t>
            </a:r>
            <a:r>
              <a:rPr lang="en-US" sz="2000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625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863787"/>
              </p:ext>
            </p:extLst>
          </p:nvPr>
        </p:nvGraphicFramePr>
        <p:xfrm>
          <a:off x="625997" y="2745430"/>
          <a:ext cx="7735368" cy="34168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1873"/>
                <a:gridCol w="1310699"/>
                <a:gridCol w="1310699"/>
                <a:gridCol w="1310699"/>
                <a:gridCol w="1310699"/>
                <a:gridCol w="1310699"/>
              </a:tblGrid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Height </a:t>
                      </a:r>
                      <a:r>
                        <a:rPr lang="en-US" i="1" dirty="0" smtClean="0"/>
                        <a:t>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fallen </a:t>
                      </a:r>
                      <a:r>
                        <a:rPr lang="en-US" i="1" dirty="0" smtClean="0"/>
                        <a:t>d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Velocity* </a:t>
                      </a:r>
                    </a:p>
                    <a:p>
                      <a:r>
                        <a:rPr lang="en-US" i="1" dirty="0" smtClean="0"/>
                        <a:t>v</a:t>
                      </a:r>
                      <a:r>
                        <a:rPr lang="en-US" dirty="0" smtClean="0"/>
                        <a:t> = (2</a:t>
                      </a:r>
                      <a:r>
                        <a:rPr lang="en-US" i="1" dirty="0" smtClean="0"/>
                        <a:t>ad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½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</a:t>
                      </a:r>
                      <a:r>
                        <a:rPr lang="en-US" baseline="0" dirty="0" smtClean="0"/>
                        <a:t> Energy </a:t>
                      </a:r>
                    </a:p>
                    <a:p>
                      <a:r>
                        <a:rPr lang="en-US" i="1" baseline="0" dirty="0" smtClean="0"/>
                        <a:t>E</a:t>
                      </a:r>
                      <a:r>
                        <a:rPr lang="en-US" i="1" baseline="-25000" dirty="0" smtClean="0"/>
                        <a:t>P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smtClean="0"/>
                        <a:t>= </a:t>
                      </a:r>
                      <a:r>
                        <a:rPr lang="en-US" i="1" baseline="0" dirty="0" err="1" smtClean="0"/>
                        <a:t>mgh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Kinetic Energy</a:t>
                      </a:r>
                    </a:p>
                    <a:p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= ½</a:t>
                      </a:r>
                      <a:r>
                        <a:rPr lang="en-US" i="1" dirty="0" smtClean="0"/>
                        <a:t>mv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 Energy</a:t>
                      </a:r>
                    </a:p>
                    <a:p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K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+ </a:t>
                      </a:r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P</a:t>
                      </a:r>
                      <a:endParaRPr lang="en-US" i="1" baseline="-25000" dirty="0"/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100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 m/s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11,760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11,760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50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31.305 m/s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5,880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5880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J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11,760 J</a:t>
                      </a:r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100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44.272 m/s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11,760 J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11,760 J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6741" y="936"/>
            <a:ext cx="8549305" cy="2664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dirty="0" smtClean="0"/>
              <a:t>All of the red values below would be </a:t>
            </a:r>
            <a:r>
              <a:rPr lang="en-US" sz="3600" b="0" i="1" dirty="0" smtClean="0"/>
              <a:t>less</a:t>
            </a:r>
            <a:r>
              <a:rPr lang="en-US" sz="3600" b="0" dirty="0" smtClean="0"/>
              <a:t> than what we calculated when we assumed free-fall.  Does that mean energy was, in fact, </a:t>
            </a:r>
            <a:r>
              <a:rPr lang="en-US" sz="3600" b="0" i="1" dirty="0" smtClean="0"/>
              <a:t>lost</a:t>
            </a:r>
            <a:r>
              <a:rPr lang="en-US" sz="3600" b="0" dirty="0" smtClean="0"/>
              <a:t> when the object fell?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8975" y="6269649"/>
            <a:ext cx="8549305" cy="474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0" dirty="0" smtClean="0"/>
              <a:t>*Recall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f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=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i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+ 2</a:t>
            </a:r>
            <a:r>
              <a:rPr lang="en-US" sz="2000" b="0" i="1" dirty="0" smtClean="0"/>
              <a:t>ad</a:t>
            </a:r>
            <a:r>
              <a:rPr lang="en-US" sz="2000" b="0" dirty="0" smtClean="0"/>
              <a:t>.  In this case, you can set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i</a:t>
            </a:r>
            <a:r>
              <a:rPr lang="en-US" sz="2000" b="0" dirty="0" smtClean="0"/>
              <a:t> = 0 and solve for </a:t>
            </a:r>
            <a:r>
              <a:rPr lang="en-US" sz="2000" b="0" i="1" dirty="0" err="1" smtClean="0"/>
              <a:t>v</a:t>
            </a:r>
            <a:r>
              <a:rPr lang="en-US" sz="2000" b="0" i="1" baseline="-25000" dirty="0" err="1" smtClean="0"/>
              <a:t>f</a:t>
            </a:r>
            <a:r>
              <a:rPr lang="en-US" sz="2000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939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404323"/>
              </p:ext>
            </p:extLst>
          </p:nvPr>
        </p:nvGraphicFramePr>
        <p:xfrm>
          <a:off x="625997" y="2745430"/>
          <a:ext cx="7735368" cy="34168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81873"/>
                <a:gridCol w="1310699"/>
                <a:gridCol w="1310699"/>
                <a:gridCol w="1310699"/>
                <a:gridCol w="1310699"/>
                <a:gridCol w="1310699"/>
              </a:tblGrid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Height </a:t>
                      </a:r>
                      <a:r>
                        <a:rPr lang="en-US" i="1" dirty="0" smtClean="0"/>
                        <a:t>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fallen </a:t>
                      </a:r>
                      <a:r>
                        <a:rPr lang="en-US" i="1" dirty="0" smtClean="0"/>
                        <a:t>d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Velocity* </a:t>
                      </a:r>
                    </a:p>
                    <a:p>
                      <a:r>
                        <a:rPr lang="en-US" i="1" dirty="0" smtClean="0"/>
                        <a:t>v</a:t>
                      </a:r>
                      <a:r>
                        <a:rPr lang="en-US" dirty="0" smtClean="0"/>
                        <a:t> = (2</a:t>
                      </a:r>
                      <a:r>
                        <a:rPr lang="en-US" i="1" dirty="0" smtClean="0"/>
                        <a:t>ad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30000" dirty="0" smtClean="0"/>
                        <a:t>½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</a:t>
                      </a:r>
                      <a:r>
                        <a:rPr lang="en-US" baseline="0" dirty="0" smtClean="0"/>
                        <a:t> Energy </a:t>
                      </a:r>
                    </a:p>
                    <a:p>
                      <a:r>
                        <a:rPr lang="en-US" i="1" baseline="0" dirty="0" smtClean="0"/>
                        <a:t>E</a:t>
                      </a:r>
                      <a:r>
                        <a:rPr lang="en-US" i="1" baseline="-25000" dirty="0" smtClean="0"/>
                        <a:t>P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smtClean="0"/>
                        <a:t>= </a:t>
                      </a:r>
                      <a:r>
                        <a:rPr lang="en-US" i="1" baseline="0" dirty="0" err="1" smtClean="0"/>
                        <a:t>mgh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Kinetic Energy</a:t>
                      </a:r>
                    </a:p>
                    <a:p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= ½</a:t>
                      </a:r>
                      <a:r>
                        <a:rPr lang="en-US" i="1" dirty="0" smtClean="0"/>
                        <a:t>mv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Mechanical Energy</a:t>
                      </a:r>
                    </a:p>
                    <a:p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K</a:t>
                      </a:r>
                      <a:r>
                        <a:rPr lang="en-US" i="1" dirty="0" smtClean="0"/>
                        <a:t> </a:t>
                      </a:r>
                      <a:r>
                        <a:rPr lang="en-US" dirty="0" smtClean="0"/>
                        <a:t>+ </a:t>
                      </a:r>
                      <a:r>
                        <a:rPr lang="en-US" i="1" dirty="0" smtClean="0"/>
                        <a:t>E</a:t>
                      </a:r>
                      <a:r>
                        <a:rPr lang="en-US" i="1" baseline="-25000" dirty="0" smtClean="0"/>
                        <a:t>P</a:t>
                      </a:r>
                      <a:endParaRPr lang="en-US" i="1" baseline="-25000" dirty="0"/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100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 m/s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11,760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11,760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50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50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31.305 m/s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5,880</a:t>
                      </a:r>
                      <a:r>
                        <a:rPr lang="en-US" baseline="0" dirty="0" smtClean="0">
                          <a:solidFill>
                            <a:srgbClr val="3366FF"/>
                          </a:solidFill>
                        </a:rPr>
                        <a:t>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5880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J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11,760 J</a:t>
                      </a:r>
                    </a:p>
                  </a:txBody>
                  <a:tcPr/>
                </a:tc>
              </a:tr>
              <a:tr h="834164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100 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44.272 m/s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0 J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11,760 J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11,760 J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6741" y="936"/>
            <a:ext cx="8549305" cy="26644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0" dirty="0" smtClean="0"/>
              <a:t>NO!  Even thought </a:t>
            </a:r>
            <a:r>
              <a:rPr lang="en-US" sz="3600" b="0" i="1" dirty="0" smtClean="0"/>
              <a:t>mechanical energy</a:t>
            </a:r>
            <a:r>
              <a:rPr lang="en-US" sz="3600" b="0" dirty="0" smtClean="0"/>
              <a:t> isn’t always conserved, </a:t>
            </a:r>
            <a:r>
              <a:rPr lang="en-US" sz="3600" b="0" i="1" u="sng" dirty="0" smtClean="0"/>
              <a:t>energy is always conserved</a:t>
            </a:r>
            <a:r>
              <a:rPr lang="en-US" sz="3600" b="0" i="1" dirty="0" smtClean="0"/>
              <a:t>.  </a:t>
            </a:r>
            <a:r>
              <a:rPr lang="en-US" sz="3600" b="0" dirty="0" smtClean="0"/>
              <a:t>When experiencing air drag, both a falling object and the air around it heat up a bit, so in this case mechanical energy is converted into </a:t>
            </a:r>
            <a:r>
              <a:rPr lang="en-US" sz="3600" b="0" i="1" dirty="0" smtClean="0"/>
              <a:t>thermal energy.</a:t>
            </a:r>
            <a:endParaRPr lang="en-US" sz="3600" b="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8975" y="6269649"/>
            <a:ext cx="8549305" cy="474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0" dirty="0" smtClean="0"/>
              <a:t>*Recall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f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=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i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 + 2</a:t>
            </a:r>
            <a:r>
              <a:rPr lang="en-US" sz="2000" b="0" i="1" dirty="0" smtClean="0"/>
              <a:t>ad</a:t>
            </a:r>
            <a:r>
              <a:rPr lang="en-US" sz="2000" b="0" dirty="0" smtClean="0"/>
              <a:t>.  In this case, you can set </a:t>
            </a:r>
            <a:r>
              <a:rPr lang="en-US" sz="2000" b="0" i="1" dirty="0" smtClean="0"/>
              <a:t>v</a:t>
            </a:r>
            <a:r>
              <a:rPr lang="en-US" sz="2000" b="0" i="1" baseline="-25000" dirty="0" smtClean="0"/>
              <a:t>i</a:t>
            </a:r>
            <a:r>
              <a:rPr lang="en-US" sz="2000" b="0" dirty="0" smtClean="0"/>
              <a:t> = 0 and solve for </a:t>
            </a:r>
            <a:r>
              <a:rPr lang="en-US" sz="2000" b="0" i="1" dirty="0" err="1" smtClean="0"/>
              <a:t>v</a:t>
            </a:r>
            <a:r>
              <a:rPr lang="en-US" sz="2000" b="0" i="1" baseline="-25000" dirty="0" err="1" smtClean="0"/>
              <a:t>f</a:t>
            </a:r>
            <a:r>
              <a:rPr lang="en-US" sz="2000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642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882588"/>
            <a:ext cx="7581901" cy="19813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general, we can say: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sz="5400" i="1" dirty="0" smtClean="0"/>
              <a:t>ΔE</a:t>
            </a:r>
            <a:r>
              <a:rPr lang="en-US" sz="5400" dirty="0" smtClean="0"/>
              <a:t> = </a:t>
            </a:r>
            <a:r>
              <a:rPr lang="en-US" sz="5400" i="1" dirty="0" smtClean="0"/>
              <a:t>W</a:t>
            </a:r>
            <a:r>
              <a:rPr lang="en-US" sz="5400" dirty="0" smtClean="0"/>
              <a:t> + </a:t>
            </a:r>
            <a:r>
              <a:rPr lang="en-US" sz="5400" i="1" dirty="0" smtClean="0"/>
              <a:t>Q</a:t>
            </a:r>
            <a:endParaRPr lang="en-US" sz="5400" i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879995" y="3229346"/>
            <a:ext cx="970180" cy="924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4489279" y="3398814"/>
            <a:ext cx="411368" cy="21588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44730" y="5539803"/>
            <a:ext cx="3862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Work done on the system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97233" y="4603556"/>
            <a:ext cx="3862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Change in energy of a system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31004" y="3398813"/>
            <a:ext cx="966459" cy="1232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79994" y="4153912"/>
            <a:ext cx="3264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Heat gained or lost by the system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528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 A 3.2-m tall playground slide ends 0.60 m above the ground.  Neglecting friction, how fast will a child be moving at the bottom of the slide?</a:t>
            </a:r>
          </a:p>
          <a:p>
            <a:r>
              <a:rPr lang="en-US" dirty="0" smtClean="0"/>
              <a:t>Step One: 	 Draw a diagram illustrating the situation.  </a:t>
            </a:r>
          </a:p>
          <a:p>
            <a:r>
              <a:rPr lang="en-US" dirty="0" smtClean="0"/>
              <a:t>(You may incorporate given/wanted information into the diagram or make a separate given/wanted list)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5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158" y="537245"/>
            <a:ext cx="8384884" cy="1693132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en-US" dirty="0" smtClean="0"/>
              <a:t>A 3.2-m tall playground slide ends 0.60 m above the ground.  Neglecting friction, how fast will a child be moving at the bottom of the slide? 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11657" y="5323596"/>
            <a:ext cx="5486807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454906" y="2979259"/>
            <a:ext cx="2354924" cy="1861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809830" y="2979261"/>
            <a:ext cx="76068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215587" y="2979259"/>
            <a:ext cx="2354924" cy="1861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9192" y="4841072"/>
            <a:ext cx="1336395" cy="13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32660" y="4841074"/>
            <a:ext cx="146532" cy="482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31869" y="4842433"/>
            <a:ext cx="128928" cy="4811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141323" y="2409454"/>
            <a:ext cx="0" cy="5535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0511" y="2979262"/>
            <a:ext cx="570508" cy="2344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88925" y="3451382"/>
            <a:ext cx="423975" cy="1872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411932" y="4841072"/>
            <a:ext cx="146532" cy="482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445154" y="4842433"/>
            <a:ext cx="128928" cy="4811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539576" y="2962978"/>
            <a:ext cx="601747" cy="47212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848922" y="2962978"/>
            <a:ext cx="292401" cy="47212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387176" y="3152457"/>
            <a:ext cx="152400" cy="2826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718009" y="3152457"/>
            <a:ext cx="130913" cy="2826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4141323" y="2409455"/>
            <a:ext cx="271577" cy="5535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848922" y="2409451"/>
            <a:ext cx="304800" cy="5535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925784" y="1953608"/>
            <a:ext cx="423314" cy="439563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4412901" y="2230377"/>
            <a:ext cx="728118" cy="520961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672740" y="1584046"/>
            <a:ext cx="205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Initial mechanical energy = </a:t>
            </a:r>
            <a:r>
              <a:rPr lang="en-US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</a:t>
            </a:r>
            <a:r>
              <a:rPr lang="en-US" i="1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P,i</a:t>
            </a:r>
            <a:endParaRPr lang="en-US" i="1" baseline="-25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1308043" y="4245274"/>
            <a:ext cx="106778" cy="5535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08277" y="4798797"/>
            <a:ext cx="699766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19930" y="4739551"/>
            <a:ext cx="588113" cy="5924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72158" y="4533110"/>
            <a:ext cx="152400" cy="2826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08277" y="4458271"/>
            <a:ext cx="130913" cy="28264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1389450" y="4098750"/>
            <a:ext cx="601084" cy="14652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87701" y="4163870"/>
            <a:ext cx="614146" cy="814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1173909" y="3789427"/>
            <a:ext cx="423314" cy="439563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787701" y="2979262"/>
            <a:ext cx="384560" cy="810165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63726" y="2332931"/>
            <a:ext cx="205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19B9B"/>
                </a:solidFill>
              </a:rPr>
              <a:t>Final mechanical energy = </a:t>
            </a:r>
            <a:r>
              <a:rPr lang="en-US" i="1" dirty="0" err="1" smtClean="0">
                <a:solidFill>
                  <a:srgbClr val="F19B9B"/>
                </a:solidFill>
              </a:rPr>
              <a:t>E</a:t>
            </a:r>
            <a:r>
              <a:rPr lang="en-US" i="1" baseline="-25000" dirty="0" err="1" smtClean="0">
                <a:solidFill>
                  <a:srgbClr val="F19B9B"/>
                </a:solidFill>
              </a:rPr>
              <a:t>K,f</a:t>
            </a:r>
            <a:r>
              <a:rPr lang="en-US" dirty="0" smtClean="0">
                <a:solidFill>
                  <a:srgbClr val="F19B9B"/>
                </a:solidFill>
              </a:rPr>
              <a:t> + </a:t>
            </a:r>
            <a:r>
              <a:rPr lang="en-US" i="1" dirty="0" err="1" smtClean="0">
                <a:solidFill>
                  <a:srgbClr val="F19B9B"/>
                </a:solidFill>
              </a:rPr>
              <a:t>E</a:t>
            </a:r>
            <a:r>
              <a:rPr lang="en-US" i="1" baseline="-25000" dirty="0" err="1" smtClean="0">
                <a:solidFill>
                  <a:srgbClr val="F19B9B"/>
                </a:solidFill>
              </a:rPr>
              <a:t>P,f</a:t>
            </a:r>
            <a:endParaRPr lang="en-US" i="1" baseline="-25000" dirty="0">
              <a:solidFill>
                <a:srgbClr val="F19B9B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 rot="19315652">
            <a:off x="1569207" y="3399676"/>
            <a:ext cx="137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WHEEEEE!!!!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5" name="Content Placeholder 2"/>
          <p:cNvSpPr txBox="1">
            <a:spLocks/>
          </p:cNvSpPr>
          <p:nvPr/>
        </p:nvSpPr>
        <p:spPr>
          <a:xfrm>
            <a:off x="5877559" y="2393170"/>
            <a:ext cx="3614454" cy="4464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Σ</a:t>
            </a:r>
            <a:r>
              <a:rPr lang="en-US" dirty="0" smtClean="0"/>
              <a:t> </a:t>
            </a:r>
            <a:r>
              <a:rPr lang="en-US" i="1" dirty="0" err="1" smtClean="0"/>
              <a:t>ME</a:t>
            </a:r>
            <a:r>
              <a:rPr lang="en-US" i="1" baseline="-25000" dirty="0" err="1" smtClean="0"/>
              <a:t>before</a:t>
            </a:r>
            <a:r>
              <a:rPr lang="en-US" dirty="0" smtClean="0"/>
              <a:t> = </a:t>
            </a:r>
            <a:r>
              <a:rPr lang="en-US" dirty="0" err="1" smtClean="0"/>
              <a:t>Σ</a:t>
            </a:r>
            <a:r>
              <a:rPr lang="en-US" dirty="0" smtClean="0"/>
              <a:t> </a:t>
            </a:r>
            <a:r>
              <a:rPr lang="en-US" i="1" dirty="0" err="1" smtClean="0"/>
              <a:t>Me</a:t>
            </a:r>
            <a:r>
              <a:rPr lang="en-US" i="1" baseline="-25000" dirty="0" err="1" smtClean="0"/>
              <a:t>after</a:t>
            </a:r>
            <a:endParaRPr lang="en-US" i="1" baseline="-25000" dirty="0" smtClean="0"/>
          </a:p>
          <a:p>
            <a:pPr marL="0" indent="0">
              <a:buNone/>
            </a:pPr>
            <a:r>
              <a:rPr lang="en-US" i="1" dirty="0" err="1" smtClean="0"/>
              <a:t>E</a:t>
            </a:r>
            <a:r>
              <a:rPr lang="en-US" i="1" baseline="-25000" dirty="0" err="1" smtClean="0"/>
              <a:t>P,i</a:t>
            </a:r>
            <a:r>
              <a:rPr lang="en-US" i="1" dirty="0" smtClean="0"/>
              <a:t> </a:t>
            </a:r>
            <a:r>
              <a:rPr lang="en-US" dirty="0" smtClean="0"/>
              <a:t>=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K,f</a:t>
            </a:r>
            <a:r>
              <a:rPr lang="en-US" i="1" dirty="0" smtClean="0"/>
              <a:t> </a:t>
            </a:r>
            <a:r>
              <a:rPr lang="en-US" dirty="0" smtClean="0"/>
              <a:t>+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P,f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err="1" smtClean="0"/>
              <a:t>mgh</a:t>
            </a:r>
            <a:r>
              <a:rPr lang="en-US" i="1" baseline="-25000" dirty="0" err="1" smtClean="0"/>
              <a:t>i</a:t>
            </a:r>
            <a:r>
              <a:rPr lang="en-US" dirty="0" smtClean="0"/>
              <a:t> = ½ </a:t>
            </a:r>
            <a:r>
              <a:rPr lang="en-US" i="1" dirty="0" smtClean="0"/>
              <a:t>mv</a:t>
            </a:r>
            <a:r>
              <a:rPr lang="en-US" baseline="30000" dirty="0" smtClean="0"/>
              <a:t>2</a:t>
            </a:r>
            <a:r>
              <a:rPr lang="en-US" dirty="0" smtClean="0"/>
              <a:t> + </a:t>
            </a:r>
            <a:r>
              <a:rPr lang="en-US" i="1" dirty="0" err="1" smtClean="0"/>
              <a:t>mgh</a:t>
            </a:r>
            <a:r>
              <a:rPr lang="en-US" i="1" baseline="-25000" dirty="0" err="1" smtClean="0"/>
              <a:t>f</a:t>
            </a:r>
            <a:r>
              <a:rPr lang="en-US" i="1" dirty="0" smtClean="0"/>
              <a:t> </a:t>
            </a:r>
          </a:p>
          <a:p>
            <a:pPr marL="0" indent="0">
              <a:buNone/>
            </a:pPr>
            <a:r>
              <a:rPr lang="en-US" i="1" dirty="0" err="1" smtClean="0"/>
              <a:t>gh</a:t>
            </a:r>
            <a:r>
              <a:rPr lang="en-US" i="1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= ½ </a:t>
            </a:r>
            <a:r>
              <a:rPr lang="en-US" i="1" dirty="0" smtClean="0"/>
              <a:t>v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i="1" dirty="0" err="1" smtClean="0"/>
              <a:t>gh</a:t>
            </a:r>
            <a:r>
              <a:rPr lang="en-US" i="1" baseline="-25000" dirty="0" err="1" smtClean="0"/>
              <a:t>f</a:t>
            </a:r>
            <a:endParaRPr lang="en-US" i="1" baseline="-25000" dirty="0" smtClean="0"/>
          </a:p>
          <a:p>
            <a:pPr marL="0" indent="0">
              <a:buNone/>
            </a:pPr>
            <a:r>
              <a:rPr lang="en-US" i="1" dirty="0" smtClean="0"/>
              <a:t>v</a:t>
            </a:r>
            <a:r>
              <a:rPr lang="en-US" dirty="0" smtClean="0"/>
              <a:t> =√[2g(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f</a:t>
            </a:r>
            <a:r>
              <a:rPr lang="en-US" dirty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i="1" dirty="0" smtClean="0"/>
              <a:t>h</a:t>
            </a:r>
            <a:r>
              <a:rPr lang="en-US" i="1" baseline="-25000" dirty="0" smtClean="0"/>
              <a:t>i</a:t>
            </a:r>
            <a:r>
              <a:rPr lang="en-US" dirty="0" smtClean="0"/>
              <a:t>)]</a:t>
            </a:r>
          </a:p>
          <a:p>
            <a:pPr marL="0" indent="0">
              <a:buNone/>
            </a:pPr>
            <a:r>
              <a:rPr lang="en-US" i="1" dirty="0"/>
              <a:t>v</a:t>
            </a:r>
            <a:r>
              <a:rPr lang="en-US" dirty="0" smtClean="0"/>
              <a:t> =  </a:t>
            </a:r>
            <a:r>
              <a:rPr lang="en-US" dirty="0"/>
              <a:t>√[</a:t>
            </a:r>
            <a:r>
              <a:rPr lang="en-US" dirty="0" smtClean="0"/>
              <a:t>2(9.8 m/s</a:t>
            </a:r>
            <a:r>
              <a:rPr lang="en-US" baseline="30000" dirty="0" smtClean="0"/>
              <a:t>2</a:t>
            </a:r>
            <a:r>
              <a:rPr lang="en-US" dirty="0" smtClean="0"/>
              <a:t>)(</a:t>
            </a:r>
            <a:r>
              <a:rPr lang="en-US" i="1" dirty="0" smtClean="0"/>
              <a:t>2.6 </a:t>
            </a:r>
            <a:r>
              <a:rPr lang="en-US" dirty="0" smtClean="0"/>
              <a:t>m)]</a:t>
            </a:r>
          </a:p>
          <a:p>
            <a:pPr marL="0" indent="0">
              <a:buNone/>
            </a:pPr>
            <a:r>
              <a:rPr lang="en-US" i="1" dirty="0" smtClean="0"/>
              <a:t>v</a:t>
            </a:r>
            <a:r>
              <a:rPr lang="en-US" dirty="0" smtClean="0"/>
              <a:t> = 7.1 m/s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355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/>
      <p:bldP spid="69" grpId="0" animBg="1"/>
      <p:bldP spid="89" grpId="0"/>
      <p:bldP spid="94" grpId="0"/>
      <p:bldP spid="9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B)  A 5.0-kg mass is attached to a horizontal spring (whose spring constant is 42 N/m).  It’s pulled 7.0 cm and released.  If the surface is frictionless, how fast will it be moving when it passes back through its equilibrium point?</a:t>
            </a:r>
          </a:p>
          <a:p>
            <a:r>
              <a:rPr lang="en-US" dirty="0" smtClean="0"/>
              <a:t>Step One: Draw a diagram illustrating the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8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26891" y="2219136"/>
            <a:ext cx="28040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60" y="11109"/>
            <a:ext cx="9136340" cy="110357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B)  A 5.0-kg mass is attached to a horizontal spring (whose spring constant is 42 N/m).  It’s pulled 7.0 cm and released.  If the surface is frictionless, how fast will it be moving when it </a:t>
            </a:r>
            <a:r>
              <a:rPr lang="en-US" dirty="0" smtClean="0"/>
              <a:t>passes </a:t>
            </a:r>
            <a:r>
              <a:rPr lang="en-US" dirty="0"/>
              <a:t>back through its equilibrium </a:t>
            </a:r>
            <a:r>
              <a:rPr lang="en-US" dirty="0" smtClean="0"/>
              <a:t>point?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31975" y="1005346"/>
            <a:ext cx="0" cy="12137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kisspng-coil-spring-data-compression-wire-metal-spring-5b4c30b301e8d2.931131731531719859007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1272388"/>
            <a:ext cx="2639417" cy="9081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44833" y="1311877"/>
            <a:ext cx="940172" cy="874261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2432553" y="2236069"/>
            <a:ext cx="189931" cy="237067"/>
          </a:xfrm>
          <a:prstGeom prst="triangl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412915" y="3946831"/>
            <a:ext cx="3858724" cy="16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17999" y="2733041"/>
            <a:ext cx="0" cy="12137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kisspng-coil-spring-data-compression-wire-metal-spring-5b4c30b301e8d2.931131731531719859007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98786" y="2961406"/>
            <a:ext cx="5147733" cy="90812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500365" y="3047644"/>
            <a:ext cx="940172" cy="874261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2418577" y="3963764"/>
            <a:ext cx="189931" cy="237067"/>
          </a:xfrm>
          <a:prstGeom prst="triangl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520177" y="4318504"/>
            <a:ext cx="1548262" cy="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34545" y="4204544"/>
            <a:ext cx="68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x</a:t>
            </a:r>
            <a:endParaRPr lang="en-US" sz="24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432149" y="5799817"/>
            <a:ext cx="3636290" cy="169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37233" y="4586027"/>
            <a:ext cx="0" cy="12137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kisspng-coil-spring-data-compression-wire-metal-spring-5b4c30b301e8d2.931131731531719859007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258" y="4853069"/>
            <a:ext cx="2639417" cy="90812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2050091" y="4892558"/>
            <a:ext cx="940172" cy="874261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/>
          <p:cNvSpPr/>
          <p:nvPr/>
        </p:nvSpPr>
        <p:spPr>
          <a:xfrm>
            <a:off x="2437811" y="5816750"/>
            <a:ext cx="189931" cy="237067"/>
          </a:xfrm>
          <a:prstGeom prst="triangl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230913" y="5046837"/>
            <a:ext cx="0" cy="4721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383313" y="5134117"/>
            <a:ext cx="0" cy="319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535713" y="5172557"/>
            <a:ext cx="0" cy="2487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3230913" y="1411606"/>
            <a:ext cx="837526" cy="493168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35713" y="1042274"/>
            <a:ext cx="164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At equilibrium</a:t>
            </a:r>
            <a:endParaRPr lang="en-US" i="1" baseline="-25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4068439" y="2642176"/>
            <a:ext cx="848523" cy="319230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291482" y="2021796"/>
            <a:ext cx="258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Pulled back:  Initial mechanical energy = </a:t>
            </a:r>
            <a:r>
              <a:rPr lang="en-US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</a:t>
            </a:r>
            <a:r>
              <a:rPr lang="en-US" i="1" baseline="-25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P,i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en-US" i="1" baseline="-25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H="1">
            <a:off x="3735039" y="4964835"/>
            <a:ext cx="848523" cy="319230"/>
          </a:xfrm>
          <a:prstGeom prst="straightConnector1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068439" y="4318504"/>
            <a:ext cx="1899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Final mechanical energy = </a:t>
            </a:r>
            <a:r>
              <a:rPr lang="en-US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</a:t>
            </a:r>
            <a:r>
              <a:rPr lang="en-US" i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endParaRPr lang="en-US" i="1" baseline="-25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5967473" y="1904774"/>
            <a:ext cx="3524540" cy="495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Σ</a:t>
            </a:r>
            <a:r>
              <a:rPr lang="en-US" dirty="0" smtClean="0"/>
              <a:t> </a:t>
            </a:r>
            <a:r>
              <a:rPr lang="en-US" i="1" dirty="0" err="1" smtClean="0"/>
              <a:t>ME</a:t>
            </a:r>
            <a:r>
              <a:rPr lang="en-US" i="1" baseline="-25000" dirty="0" err="1" smtClean="0"/>
              <a:t>before</a:t>
            </a:r>
            <a:r>
              <a:rPr lang="en-US" dirty="0" smtClean="0"/>
              <a:t> = </a:t>
            </a:r>
            <a:r>
              <a:rPr lang="en-US" dirty="0" err="1" smtClean="0"/>
              <a:t>Σ</a:t>
            </a:r>
            <a:r>
              <a:rPr lang="en-US" dirty="0" smtClean="0"/>
              <a:t> </a:t>
            </a:r>
            <a:r>
              <a:rPr lang="en-US" i="1" dirty="0" err="1" smtClean="0"/>
              <a:t>Me</a:t>
            </a:r>
            <a:r>
              <a:rPr lang="en-US" i="1" baseline="-25000" dirty="0" err="1" smtClean="0"/>
              <a:t>after</a:t>
            </a:r>
            <a:endParaRPr lang="en-US" i="1" baseline="-25000" dirty="0" smtClean="0"/>
          </a:p>
          <a:p>
            <a:pPr marL="0" indent="0">
              <a:buNone/>
            </a:pPr>
            <a:r>
              <a:rPr lang="en-US" i="1" dirty="0" err="1" smtClean="0"/>
              <a:t>E</a:t>
            </a:r>
            <a:r>
              <a:rPr lang="en-US" i="1" baseline="-25000" dirty="0" err="1" smtClean="0"/>
              <a:t>P,i</a:t>
            </a:r>
            <a:r>
              <a:rPr lang="en-US" i="1" dirty="0" smtClean="0"/>
              <a:t> </a:t>
            </a:r>
            <a:r>
              <a:rPr lang="en-US" dirty="0" smtClean="0"/>
              <a:t>=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K,f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½ kx</a:t>
            </a:r>
            <a:r>
              <a:rPr lang="en-US" baseline="30000" dirty="0" smtClean="0"/>
              <a:t>2</a:t>
            </a:r>
            <a:r>
              <a:rPr lang="en-US" dirty="0" smtClean="0"/>
              <a:t> = ½ </a:t>
            </a:r>
            <a:r>
              <a:rPr lang="en-US" i="1" dirty="0" smtClean="0"/>
              <a:t>mv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r>
              <a:rPr lang="en-US" dirty="0" smtClean="0"/>
              <a:t>½ (42 N/m)(0.07 m)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= ½ (5.0 kg)</a:t>
            </a:r>
            <a:r>
              <a:rPr lang="en-US" i="1" dirty="0" smtClean="0"/>
              <a:t>v</a:t>
            </a:r>
            <a:r>
              <a:rPr lang="en-US" baseline="30000" dirty="0" smtClean="0"/>
              <a:t>2</a:t>
            </a:r>
          </a:p>
          <a:p>
            <a:pPr marL="0" indent="0">
              <a:buNone/>
            </a:pPr>
            <a:r>
              <a:rPr lang="en-US" i="1" dirty="0"/>
              <a:t>v</a:t>
            </a:r>
            <a:r>
              <a:rPr lang="en-US" dirty="0" smtClean="0"/>
              <a:t> = 0.20 m/s</a:t>
            </a:r>
          </a:p>
        </p:txBody>
      </p:sp>
    </p:spTree>
    <p:extLst>
      <p:ext uri="{BB962C8B-B14F-4D97-AF65-F5344CB8AC3E}">
        <p14:creationId xmlns:p14="http://schemas.microsoft.com/office/powerpoint/2010/main" val="184456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33" grpId="0" animBg="1"/>
      <p:bldP spid="34" grpId="0" animBg="1"/>
      <p:bldP spid="34" grpId="1" animBg="1"/>
      <p:bldP spid="36" grpId="0"/>
      <p:bldP spid="36" grpId="1"/>
      <p:bldP spid="42" grpId="0" animBg="1"/>
      <p:bldP spid="43" grpId="0" animBg="1"/>
      <p:bldP spid="49" grpId="0"/>
      <p:bldP spid="51" grpId="0"/>
      <p:bldP spid="5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056739"/>
          </a:xfrm>
        </p:spPr>
        <p:txBody>
          <a:bodyPr/>
          <a:lstStyle/>
          <a:p>
            <a:r>
              <a:rPr lang="en-US" dirty="0" smtClean="0"/>
              <a:t>Power &amp;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423918"/>
            <a:ext cx="7581901" cy="10105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Power is defined as the rate at which work is done (or the rate at which energy </a:t>
            </a:r>
            <a:r>
              <a:rPr lang="en-US" smtClean="0"/>
              <a:t>is used </a:t>
            </a:r>
            <a:r>
              <a:rPr lang="en-US" dirty="0" smtClean="0"/>
              <a:t>or produced)</a:t>
            </a:r>
            <a:endParaRPr lang="en-US" dirty="0"/>
          </a:p>
        </p:txBody>
      </p:sp>
      <p:pic>
        <p:nvPicPr>
          <p:cNvPr id="4" name="Picture 3" descr="Power_Bars_18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5" y="3755242"/>
            <a:ext cx="5321300" cy="217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2010" y="3755242"/>
            <a:ext cx="986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=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25621" y="3399978"/>
            <a:ext cx="6080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7550" y="4347909"/>
            <a:ext cx="884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 smtClean="0"/>
              <a:t>dt</a:t>
            </a:r>
            <a:endParaRPr lang="en-US" sz="6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818581" y="4415641"/>
            <a:ext cx="85319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hutterstock_26595074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33" y="2430732"/>
            <a:ext cx="1753231" cy="396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1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01" y="107577"/>
            <a:ext cx="2212724" cy="1179505"/>
          </a:xfrm>
        </p:spPr>
        <p:txBody>
          <a:bodyPr/>
          <a:lstStyle/>
          <a:p>
            <a:r>
              <a:rPr lang="en-US" dirty="0" smtClean="0"/>
              <a:t>Units: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125" y="2147242"/>
            <a:ext cx="7581901" cy="1581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0" i="1" dirty="0" smtClean="0"/>
              <a:t>P</a:t>
            </a:r>
            <a:r>
              <a:rPr lang="en-US" sz="8000" b="0" dirty="0" smtClean="0"/>
              <a:t> = </a:t>
            </a:r>
            <a:r>
              <a:rPr lang="en-US" sz="8000" b="0" i="1" baseline="30000" dirty="0" smtClean="0"/>
              <a:t>W</a:t>
            </a:r>
            <a:r>
              <a:rPr lang="en-US" sz="8000" b="0" i="1" dirty="0" smtClean="0"/>
              <a:t>/</a:t>
            </a:r>
            <a:r>
              <a:rPr lang="en-US" sz="8000" b="0" i="1" baseline="-25000" dirty="0" smtClean="0"/>
              <a:t>t</a:t>
            </a:r>
            <a:endParaRPr lang="en-US" sz="8000" b="0" i="1" baseline="-25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421362" y="3613433"/>
            <a:ext cx="1339524" cy="1574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764228" y="1287082"/>
            <a:ext cx="177122" cy="1010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13468" y="540552"/>
            <a:ext cx="3862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Joules (J)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609314" y="5187620"/>
            <a:ext cx="2829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seconds (s)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55741" y="4833677"/>
            <a:ext cx="3862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Watts (W)</a:t>
            </a:r>
            <a:endParaRPr lang="en-US" sz="40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2487203" y="3393621"/>
            <a:ext cx="513776" cy="1440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17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18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626" y="107577"/>
            <a:ext cx="4393301" cy="1023102"/>
          </a:xfrm>
        </p:spPr>
        <p:txBody>
          <a:bodyPr/>
          <a:lstStyle/>
          <a:p>
            <a:r>
              <a:rPr lang="en-US" dirty="0" smtClean="0"/>
              <a:t>Remember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858" y="1513370"/>
            <a:ext cx="2957392" cy="6436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s-IS" dirty="0" smtClean="0"/>
              <a:t>…you can make a lot of money…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23190" y="107577"/>
            <a:ext cx="3409701" cy="643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If you </a:t>
            </a:r>
            <a:r>
              <a:rPr lang="en-US" i="1" u="sng" dirty="0" smtClean="0"/>
              <a:t>work</a:t>
            </a:r>
            <a:r>
              <a:rPr lang="en-US" dirty="0" smtClean="0"/>
              <a:t> hard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20927" y="2962529"/>
            <a:ext cx="4523073" cy="590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is-IS" dirty="0" smtClean="0"/>
              <a:t>… and buy a lot of </a:t>
            </a:r>
            <a:r>
              <a:rPr lang="is-IS" strike="sngStrike" dirty="0" smtClean="0"/>
              <a:t>jewels</a:t>
            </a:r>
            <a:r>
              <a:rPr lang="is-IS" dirty="0" smtClean="0"/>
              <a:t> </a:t>
            </a:r>
            <a:r>
              <a:rPr lang="is-IS" i="1" u="sng" dirty="0" smtClean="0"/>
              <a:t>joules</a:t>
            </a:r>
            <a:r>
              <a:rPr lang="is-IS" dirty="0" smtClean="0"/>
              <a:t>!</a:t>
            </a:r>
            <a:endParaRPr lang="en-US" dirty="0"/>
          </a:p>
        </p:txBody>
      </p:sp>
      <p:pic>
        <p:nvPicPr>
          <p:cNvPr id="6" name="Picture 5" descr="work-384745_64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561" y="751194"/>
            <a:ext cx="2835619" cy="2002656"/>
          </a:xfrm>
          <a:prstGeom prst="rect">
            <a:avLst/>
          </a:prstGeom>
        </p:spPr>
      </p:pic>
      <p:pic>
        <p:nvPicPr>
          <p:cNvPr id="7" name="Picture 6" descr="51Btg5YYxiL._SX355_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947" y="3553188"/>
            <a:ext cx="3910694" cy="3304812"/>
          </a:xfrm>
          <a:prstGeom prst="rect">
            <a:avLst/>
          </a:prstGeom>
        </p:spPr>
      </p:pic>
      <p:pic>
        <p:nvPicPr>
          <p:cNvPr id="8" name="Picture 7" descr="hqdefault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42" y="2198427"/>
            <a:ext cx="3583666" cy="268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62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gri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6868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7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215510"/>
          </a:xfrm>
        </p:spPr>
        <p:txBody>
          <a:bodyPr/>
          <a:lstStyle/>
          <a:p>
            <a:r>
              <a:rPr lang="en-US" dirty="0" smtClean="0"/>
              <a:t>Energy v.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617971"/>
            <a:ext cx="7581901" cy="10634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Let’s consider two things with nearly equivalent amounts of chemically-stored energy:</a:t>
            </a:r>
            <a:endParaRPr lang="en-US" dirty="0"/>
          </a:p>
        </p:txBody>
      </p:sp>
      <p:pic>
        <p:nvPicPr>
          <p:cNvPr id="4" name="Picture 3" descr="snicker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2" y="3526327"/>
            <a:ext cx="3979599" cy="1392860"/>
          </a:xfrm>
          <a:prstGeom prst="rect">
            <a:avLst/>
          </a:prstGeom>
        </p:spPr>
      </p:pic>
      <p:pic>
        <p:nvPicPr>
          <p:cNvPr id="5" name="Picture 4" descr="stick-of-dynamite-utah-imag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10" y="2828207"/>
            <a:ext cx="2304288" cy="27432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21533" y="4919187"/>
            <a:ext cx="2201654" cy="652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528 Calories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76821" y="5571407"/>
            <a:ext cx="1825907" cy="652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4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4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504 Calories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1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76" y="107577"/>
            <a:ext cx="8502354" cy="1653988"/>
          </a:xfrm>
        </p:spPr>
        <p:txBody>
          <a:bodyPr/>
          <a:lstStyle/>
          <a:p>
            <a:r>
              <a:rPr lang="en-US" sz="4000" dirty="0" smtClean="0"/>
              <a:t>Does nearly equivalent energy mean similar power?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869" y="1882588"/>
            <a:ext cx="7532169" cy="3953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No!</a:t>
            </a:r>
          </a:p>
          <a:p>
            <a:pPr marL="0" indent="0">
              <a:buNone/>
            </a:pPr>
            <a:r>
              <a:rPr lang="en-US" sz="2800" dirty="0" smtClean="0"/>
              <a:t>Although the Snickers has slightly more energy content than the dynamite, it releases that energy over a </a:t>
            </a:r>
            <a:r>
              <a:rPr lang="en-US" sz="2800" i="1" dirty="0" smtClean="0"/>
              <a:t>much</a:t>
            </a:r>
            <a:r>
              <a:rPr lang="en-US" sz="2800" dirty="0" smtClean="0"/>
              <a:t> longer timescale.</a:t>
            </a:r>
          </a:p>
          <a:p>
            <a:pPr marL="0" indent="0">
              <a:buNone/>
            </a:pPr>
            <a:r>
              <a:rPr lang="en-US" sz="2800" dirty="0" smtClean="0"/>
              <a:t>Let’s assume a Snickers will give you energy for ~ 2 hours and that a stick of dynamite releases its energy in ~ 0.1 sec.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939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951" y="493952"/>
            <a:ext cx="7743846" cy="6033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First, convert Calories to Joules:</a:t>
            </a:r>
          </a:p>
          <a:p>
            <a:pPr marL="0" indent="0">
              <a:buNone/>
            </a:pPr>
            <a:r>
              <a:rPr lang="en-US" i="1" dirty="0" err="1"/>
              <a:t>E</a:t>
            </a:r>
            <a:r>
              <a:rPr lang="en-US" i="1" baseline="-25000" dirty="0" err="1"/>
              <a:t>snickers</a:t>
            </a:r>
            <a:r>
              <a:rPr lang="en-US" dirty="0"/>
              <a:t> = 528 Cal x (</a:t>
            </a:r>
            <a:r>
              <a:rPr lang="en-US" baseline="30000" dirty="0"/>
              <a:t>1000 </a:t>
            </a:r>
            <a:r>
              <a:rPr lang="en-US" baseline="30000" dirty="0" err="1"/>
              <a:t>cal</a:t>
            </a:r>
            <a:r>
              <a:rPr lang="en-US" dirty="0"/>
              <a:t>/</a:t>
            </a:r>
            <a:r>
              <a:rPr lang="en-US" baseline="-25000" dirty="0"/>
              <a:t>1 Cal</a:t>
            </a:r>
            <a:r>
              <a:rPr lang="en-US" dirty="0"/>
              <a:t>) x (</a:t>
            </a:r>
            <a:r>
              <a:rPr lang="en-US" baseline="30000" dirty="0"/>
              <a:t>4.184 J</a:t>
            </a:r>
            <a:r>
              <a:rPr lang="en-US" dirty="0"/>
              <a:t>/</a:t>
            </a:r>
            <a:r>
              <a:rPr lang="en-US" baseline="-25000" dirty="0"/>
              <a:t>1 </a:t>
            </a:r>
            <a:r>
              <a:rPr lang="en-US" baseline="-25000" dirty="0" err="1"/>
              <a:t>cal</a:t>
            </a:r>
            <a:r>
              <a:rPr lang="en-US" dirty="0"/>
              <a:t>) ≈ 2,200,000 J </a:t>
            </a:r>
          </a:p>
          <a:p>
            <a:pPr marL="0" indent="0">
              <a:buNone/>
            </a:pPr>
            <a:r>
              <a:rPr lang="en-US" i="1" dirty="0" err="1" smtClean="0"/>
              <a:t>E</a:t>
            </a:r>
            <a:r>
              <a:rPr lang="en-US" i="1" baseline="-25000" dirty="0" err="1" smtClean="0"/>
              <a:t>dynamite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504 </a:t>
            </a:r>
            <a:r>
              <a:rPr lang="en-US" dirty="0"/>
              <a:t>Cal x (</a:t>
            </a:r>
            <a:r>
              <a:rPr lang="en-US" baseline="30000" dirty="0"/>
              <a:t>1000 </a:t>
            </a:r>
            <a:r>
              <a:rPr lang="en-US" baseline="30000" dirty="0" err="1"/>
              <a:t>cal</a:t>
            </a:r>
            <a:r>
              <a:rPr lang="en-US" dirty="0"/>
              <a:t>/</a:t>
            </a:r>
            <a:r>
              <a:rPr lang="en-US" baseline="-25000" dirty="0"/>
              <a:t>1 Cal</a:t>
            </a:r>
            <a:r>
              <a:rPr lang="en-US" dirty="0"/>
              <a:t>) x (</a:t>
            </a:r>
            <a:r>
              <a:rPr lang="en-US" baseline="30000" dirty="0"/>
              <a:t>4.184 J</a:t>
            </a:r>
            <a:r>
              <a:rPr lang="en-US" dirty="0"/>
              <a:t>/</a:t>
            </a:r>
            <a:r>
              <a:rPr lang="en-US" baseline="-25000" dirty="0"/>
              <a:t>1 </a:t>
            </a:r>
            <a:r>
              <a:rPr lang="en-US" baseline="-25000" dirty="0" err="1"/>
              <a:t>cal</a:t>
            </a:r>
            <a:r>
              <a:rPr lang="en-US" dirty="0"/>
              <a:t>) ≈ </a:t>
            </a:r>
            <a:r>
              <a:rPr lang="en-US" dirty="0" smtClean="0"/>
              <a:t>2,100,000 </a:t>
            </a:r>
            <a:r>
              <a:rPr lang="en-US" dirty="0"/>
              <a:t>J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Now calculate power:</a:t>
            </a:r>
          </a:p>
          <a:p>
            <a:pPr marL="0" indent="0">
              <a:buNone/>
            </a:pPr>
            <a:r>
              <a:rPr lang="en-US" i="1" dirty="0" err="1"/>
              <a:t>P</a:t>
            </a:r>
            <a:r>
              <a:rPr lang="en-US" i="1" baseline="-25000" dirty="0" err="1"/>
              <a:t>snickers</a:t>
            </a:r>
            <a:r>
              <a:rPr lang="en-US" dirty="0"/>
              <a:t> = </a:t>
            </a:r>
            <a:r>
              <a:rPr lang="en-US" i="1" dirty="0" err="1"/>
              <a:t>E</a:t>
            </a:r>
            <a:r>
              <a:rPr lang="en-US" i="1" baseline="-25000" dirty="0" err="1"/>
              <a:t>snickers</a:t>
            </a:r>
            <a:r>
              <a:rPr lang="en-US" dirty="0"/>
              <a:t>/</a:t>
            </a:r>
            <a:r>
              <a:rPr lang="en-US" i="1" dirty="0"/>
              <a:t>t</a:t>
            </a:r>
            <a:r>
              <a:rPr lang="en-US" dirty="0"/>
              <a:t> = (2,200,000 J) / (7200 s) ≈ 300 W</a:t>
            </a:r>
          </a:p>
          <a:p>
            <a:pPr marL="0" indent="0">
              <a:buNone/>
            </a:pPr>
            <a:r>
              <a:rPr lang="en-US" i="1" dirty="0" err="1" smtClean="0"/>
              <a:t>P</a:t>
            </a:r>
            <a:r>
              <a:rPr lang="en-US" i="1" baseline="-25000" dirty="0" err="1" smtClean="0"/>
              <a:t>dynamite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dynamite</a:t>
            </a:r>
            <a:r>
              <a:rPr lang="en-US" dirty="0" smtClean="0"/>
              <a:t>/</a:t>
            </a:r>
            <a:r>
              <a:rPr lang="en-US" i="1" dirty="0"/>
              <a:t>t</a:t>
            </a:r>
            <a:r>
              <a:rPr lang="en-US" dirty="0"/>
              <a:t> = (</a:t>
            </a:r>
            <a:r>
              <a:rPr lang="en-US" dirty="0" smtClean="0"/>
              <a:t>2,100,000 </a:t>
            </a:r>
            <a:r>
              <a:rPr lang="en-US" dirty="0"/>
              <a:t>J) / </a:t>
            </a:r>
            <a:r>
              <a:rPr lang="en-US" dirty="0" smtClean="0"/>
              <a:t>(0.1 </a:t>
            </a:r>
            <a:r>
              <a:rPr lang="en-US" dirty="0"/>
              <a:t>s) ≈ </a:t>
            </a:r>
            <a:r>
              <a:rPr lang="en-US" dirty="0" smtClean="0"/>
              <a:t>21,000,000 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650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lpat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840" y="35777"/>
            <a:ext cx="80350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i="1" dirty="0" smtClean="0"/>
              <a:t>The rate at which work is done or energy is used or produced</a:t>
            </a:r>
            <a:endParaRPr lang="en-US" sz="3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534561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i="1" dirty="0" smtClean="0"/>
              <a:t>UNLIMITED THE RATE AT WHICH WORK IS DONE OR ENERGY IS USED OR PRODUCED!!!</a:t>
            </a:r>
            <a:endParaRPr lang="en-US" sz="3800" i="1" dirty="0"/>
          </a:p>
        </p:txBody>
      </p:sp>
    </p:spTree>
    <p:extLst>
      <p:ext uri="{BB962C8B-B14F-4D97-AF65-F5344CB8AC3E}">
        <p14:creationId xmlns:p14="http://schemas.microsoft.com/office/powerpoint/2010/main" val="1764828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25" y="191346"/>
            <a:ext cx="4766623" cy="6244824"/>
          </a:xfrm>
        </p:spPr>
        <p:txBody>
          <a:bodyPr/>
          <a:lstStyle/>
          <a:p>
            <a:r>
              <a:rPr lang="en-US" dirty="0" smtClean="0"/>
              <a:t>So,  </a:t>
            </a:r>
            <a:r>
              <a:rPr lang="en-US" sz="4000" i="1" dirty="0" smtClean="0"/>
              <a:t>W</a:t>
            </a:r>
            <a:r>
              <a:rPr lang="en-US" sz="4000" dirty="0" smtClean="0"/>
              <a:t> = </a:t>
            </a:r>
            <a:r>
              <a:rPr lang="en-US" sz="4000" i="1" dirty="0" err="1" smtClean="0"/>
              <a:t>Fd</a:t>
            </a:r>
            <a:endParaRPr lang="en-US" sz="4000" i="1" dirty="0" smtClean="0"/>
          </a:p>
          <a:p>
            <a:r>
              <a:rPr lang="en-US" dirty="0" smtClean="0"/>
              <a:t>Recall Newton’s 2</a:t>
            </a:r>
            <a:r>
              <a:rPr lang="en-US" baseline="30000" dirty="0" smtClean="0"/>
              <a:t>nd</a:t>
            </a:r>
            <a:r>
              <a:rPr lang="en-US" dirty="0" smtClean="0"/>
              <a:t> law: </a:t>
            </a:r>
          </a:p>
          <a:p>
            <a:pPr marL="0" indent="0">
              <a:buNone/>
            </a:pPr>
            <a:r>
              <a:rPr lang="en-US" sz="4000" i="1" dirty="0"/>
              <a:t>	</a:t>
            </a:r>
            <a:r>
              <a:rPr lang="en-US" sz="4000" i="1" dirty="0" smtClean="0"/>
              <a:t>F </a:t>
            </a:r>
            <a:r>
              <a:rPr lang="en-US" sz="4000" dirty="0" smtClean="0"/>
              <a:t>= ma.</a:t>
            </a:r>
          </a:p>
          <a:p>
            <a:r>
              <a:rPr lang="en-US" dirty="0" smtClean="0"/>
              <a:t>If you substitute Newton’s 2</a:t>
            </a:r>
            <a:r>
              <a:rPr lang="en-US" baseline="30000" dirty="0" smtClean="0"/>
              <a:t>nd</a:t>
            </a:r>
            <a:r>
              <a:rPr lang="en-US" dirty="0" smtClean="0"/>
              <a:t> Law into the formula for work you get:	  </a:t>
            </a:r>
          </a:p>
          <a:p>
            <a:pPr marL="0" indent="0">
              <a:buNone/>
            </a:pPr>
            <a:r>
              <a:rPr lang="en-US" sz="4400" i="1" dirty="0"/>
              <a:t>	</a:t>
            </a:r>
            <a:r>
              <a:rPr lang="en-US" sz="4400" i="1" dirty="0" smtClean="0"/>
              <a:t>W = mad</a:t>
            </a:r>
            <a:endParaRPr lang="is-IS" dirty="0" smtClean="0"/>
          </a:p>
          <a:p>
            <a:r>
              <a:rPr lang="is-IS" dirty="0" smtClean="0"/>
              <a:t>A simple, yet </a:t>
            </a:r>
            <a:r>
              <a:rPr lang="en-US" dirty="0" smtClean="0"/>
              <a:t>elegant proof that work makes you mad!</a:t>
            </a:r>
            <a:endParaRPr lang="en-US" i="1" dirty="0"/>
          </a:p>
        </p:txBody>
      </p:sp>
      <p:pic>
        <p:nvPicPr>
          <p:cNvPr id="4" name="Picture 3" descr="38665883-Businessman-stressed-and-pissed-from-work-overload-Stock-Photo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948" y="1235050"/>
            <a:ext cx="3363836" cy="332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9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54" y="107577"/>
            <a:ext cx="8733009" cy="1162262"/>
          </a:xfrm>
        </p:spPr>
        <p:txBody>
          <a:bodyPr/>
          <a:lstStyle/>
          <a:p>
            <a:r>
              <a:rPr lang="en-US" dirty="0" smtClean="0"/>
              <a:t>What if </a:t>
            </a:r>
            <a:r>
              <a:rPr lang="en-US" i="1" dirty="0" smtClean="0"/>
              <a:t>F</a:t>
            </a:r>
            <a:r>
              <a:rPr lang="en-US" dirty="0" smtClean="0"/>
              <a:t> isn’t parallel to </a:t>
            </a:r>
            <a:r>
              <a:rPr lang="en-US" i="1" dirty="0" smtClean="0"/>
              <a:t>d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22602" y="417485"/>
            <a:ext cx="3827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152606" y="382695"/>
            <a:ext cx="3827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ush-mower-42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84" y="1513369"/>
            <a:ext cx="5384800" cy="3568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67644" y="5809946"/>
            <a:ext cx="89615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489435" y="5938482"/>
            <a:ext cx="2957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70744" y="2939764"/>
            <a:ext cx="58666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70744" y="2939764"/>
            <a:ext cx="4300965" cy="29049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53419" y="1987611"/>
            <a:ext cx="74053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346102" y="2065851"/>
            <a:ext cx="2957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2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54" y="142367"/>
            <a:ext cx="8733009" cy="1162262"/>
          </a:xfrm>
        </p:spPr>
        <p:txBody>
          <a:bodyPr/>
          <a:lstStyle/>
          <a:p>
            <a:pPr algn="l"/>
            <a:r>
              <a:rPr lang="en-US" sz="4000" dirty="0" smtClean="0"/>
              <a:t>Only the component of </a:t>
            </a:r>
            <a:r>
              <a:rPr lang="en-US" sz="4000" i="1" dirty="0" smtClean="0"/>
              <a:t>F</a:t>
            </a:r>
            <a:r>
              <a:rPr lang="en-US" sz="4000" dirty="0" smtClean="0"/>
              <a:t> parallel to </a:t>
            </a:r>
            <a:r>
              <a:rPr lang="en-US" sz="4000" i="1" dirty="0" smtClean="0"/>
              <a:t>d</a:t>
            </a:r>
            <a:r>
              <a:rPr lang="en-US" sz="4000" dirty="0" smtClean="0"/>
              <a:t> contributes to work.</a:t>
            </a:r>
            <a:endParaRPr lang="en-US" sz="4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62418" y="191350"/>
            <a:ext cx="3827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135210" y="156560"/>
            <a:ext cx="3827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push-mower-42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84" y="1513369"/>
            <a:ext cx="5384800" cy="3568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67644" y="5809946"/>
            <a:ext cx="89615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489435" y="5938482"/>
            <a:ext cx="2957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70744" y="2939764"/>
            <a:ext cx="58666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70744" y="2939764"/>
            <a:ext cx="4300965" cy="29049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53419" y="1987611"/>
            <a:ext cx="74053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8346102" y="2065851"/>
            <a:ext cx="2957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7271709" y="2939764"/>
            <a:ext cx="0" cy="287018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970744" y="2939764"/>
            <a:ext cx="430096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62401" y="2887579"/>
            <a:ext cx="1782738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θ</a:t>
            </a:r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6266" y="1987611"/>
            <a:ext cx="1458908" cy="13234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4000" b="1" baseline="-25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||</a:t>
            </a:r>
            <a:endParaRPr lang="en-US" sz="4000" b="1" baseline="-25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430642" y="2103254"/>
            <a:ext cx="2957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365325" y="5263082"/>
            <a:ext cx="6065317" cy="15628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So,  </a:t>
            </a:r>
            <a:r>
              <a:rPr lang="en-US" sz="4000" i="1" dirty="0" smtClean="0"/>
              <a:t>W</a:t>
            </a:r>
            <a:r>
              <a:rPr lang="en-US" sz="4000" dirty="0" smtClean="0"/>
              <a:t> = </a:t>
            </a:r>
            <a:r>
              <a:rPr lang="en-US" sz="4000" i="1" dirty="0" smtClean="0"/>
              <a:t>F</a:t>
            </a:r>
            <a:r>
              <a:rPr lang="en-US" sz="4000" i="1" baseline="-25000" dirty="0" smtClean="0"/>
              <a:t>||</a:t>
            </a:r>
            <a:r>
              <a:rPr lang="en-US" sz="4000" i="1" dirty="0" smtClean="0"/>
              <a:t>d, </a:t>
            </a:r>
            <a:r>
              <a:rPr lang="en-US" i="1" dirty="0" smtClean="0"/>
              <a:t>where</a:t>
            </a:r>
            <a:r>
              <a:rPr lang="en-US" sz="4000" i="1" dirty="0" smtClean="0"/>
              <a:t> F</a:t>
            </a:r>
            <a:r>
              <a:rPr lang="en-US" sz="4000" i="1" baseline="-25000" dirty="0" smtClean="0"/>
              <a:t>||</a:t>
            </a:r>
            <a:r>
              <a:rPr lang="en-US" sz="4000" i="1" dirty="0" smtClean="0"/>
              <a:t> = F </a:t>
            </a:r>
            <a:r>
              <a:rPr lang="en-US" sz="4000" i="1" dirty="0" err="1" smtClean="0"/>
              <a:t>cos</a:t>
            </a:r>
            <a:r>
              <a:rPr lang="en-US" sz="4000" i="1" dirty="0" smtClean="0"/>
              <a:t> </a:t>
            </a:r>
            <a:r>
              <a:rPr lang="en-US" sz="4000" dirty="0" err="1"/>
              <a:t>θ</a:t>
            </a:r>
            <a:r>
              <a:rPr lang="en-US" sz="4000" i="1" dirty="0" smtClean="0"/>
              <a:t> </a:t>
            </a:r>
          </a:p>
          <a:p>
            <a:pPr marL="0" indent="0">
              <a:buNone/>
            </a:pPr>
            <a:r>
              <a:rPr lang="en-US" i="1" dirty="0" smtClean="0"/>
              <a:t>Thus, </a:t>
            </a:r>
            <a:r>
              <a:rPr lang="en-US" sz="4000" i="1" dirty="0"/>
              <a:t>W</a:t>
            </a:r>
            <a:r>
              <a:rPr lang="en-US" sz="4000" dirty="0"/>
              <a:t> = </a:t>
            </a:r>
            <a:r>
              <a:rPr lang="en-US" sz="4000" i="1" dirty="0" err="1" smtClean="0"/>
              <a:t>Fd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cos</a:t>
            </a:r>
            <a:r>
              <a:rPr lang="en-US" sz="4000" i="1" dirty="0" smtClean="0"/>
              <a:t> </a:t>
            </a:r>
            <a:r>
              <a:rPr lang="en-US" sz="4000" dirty="0" err="1" smtClean="0"/>
              <a:t>θ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52696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2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12" y="107577"/>
            <a:ext cx="8547559" cy="1299632"/>
          </a:xfrm>
        </p:spPr>
        <p:txBody>
          <a:bodyPr/>
          <a:lstStyle/>
          <a:p>
            <a:r>
              <a:rPr lang="en-US" sz="4800" dirty="0" smtClean="0"/>
              <a:t>What if force isn’t constant?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07209"/>
            <a:ext cx="3913340" cy="2347261"/>
          </a:xfrm>
        </p:spPr>
        <p:txBody>
          <a:bodyPr>
            <a:normAutofit/>
          </a:bodyPr>
          <a:lstStyle/>
          <a:p>
            <a:r>
              <a:rPr lang="en-US" dirty="0" smtClean="0"/>
              <a:t>If force is changing as distance changes, then work can be calculated by finding the area under the Force v. Distance curve.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215116" y="1900624"/>
            <a:ext cx="16494" cy="352793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5215117" y="5412062"/>
            <a:ext cx="3546263" cy="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3765551" y="3019976"/>
            <a:ext cx="109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Force (N)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96676" y="5986567"/>
            <a:ext cx="142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 (m)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215116" y="2110135"/>
            <a:ext cx="3348332" cy="188048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10800000">
            <a:off x="5264596" y="3990619"/>
            <a:ext cx="2952471" cy="140494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flipH="1">
            <a:off x="5264593" y="2324559"/>
            <a:ext cx="2952475" cy="1666060"/>
          </a:xfrm>
          <a:prstGeom prst="rtTriangle">
            <a:avLst/>
          </a:prstGeom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940495" y="3973458"/>
            <a:ext cx="2574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57659" y="2392589"/>
            <a:ext cx="2574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4238" y="2170110"/>
            <a:ext cx="51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45730" y="3754470"/>
            <a:ext cx="42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723453" y="5428557"/>
            <a:ext cx="0" cy="198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227412" y="5435249"/>
            <a:ext cx="0" cy="198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62518" y="5548591"/>
            <a:ext cx="29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033713" y="5548591"/>
            <a:ext cx="392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-1" y="3754470"/>
            <a:ext cx="4325272" cy="3103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3225" indent="-403225" algn="l" defTabSz="914400" rtl="0" eaLnBrk="1" latinLnBrk="0" hangingPunct="1">
              <a:spcBef>
                <a:spcPts val="2000"/>
              </a:spcBef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806450" indent="-403225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492250" indent="-3492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-336550" algn="l" defTabSz="914400" rtl="0" eaLnBrk="1" latinLnBrk="0" hangingPunct="1">
              <a:spcBef>
                <a:spcPts val="600"/>
              </a:spcBef>
              <a:buFontTx/>
              <a:buBlip>
                <a:blip r:embed="rId2"/>
              </a:buBlip>
              <a:defRPr sz="18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732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516188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860675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3205163" indent="-344488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lang="en-US"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force varies linearly with distance, this area will be a trapezoid.</a:t>
            </a:r>
          </a:p>
          <a:p>
            <a:r>
              <a:rPr lang="en-US" dirty="0" smtClean="0"/>
              <a:t>In this case, </a:t>
            </a:r>
          </a:p>
          <a:p>
            <a:pPr marL="0" indent="0">
              <a:buNone/>
            </a:pPr>
            <a:r>
              <a:rPr lang="en-US" dirty="0" smtClean="0"/>
              <a:t>        W = ½ (10 m)(50 N + 100 N)</a:t>
            </a:r>
          </a:p>
          <a:p>
            <a:pPr marL="0" indent="0">
              <a:buNone/>
            </a:pPr>
            <a:r>
              <a:rPr lang="en-US" dirty="0" smtClean="0"/>
              <a:t>	W = 750 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4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 animBg="1"/>
      <p:bldP spid="2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23640</TotalTime>
  <Words>3542</Words>
  <Application>Microsoft Macintosh PowerPoint</Application>
  <PresentationFormat>On-screen Show (4:3)</PresentationFormat>
  <Paragraphs>536</Paragraphs>
  <Slides>54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Orbit</vt:lpstr>
      <vt:lpstr>Unit 2: Mechanics Part 3 – Energy</vt:lpstr>
      <vt:lpstr>Table of Contents </vt:lpstr>
      <vt:lpstr>Work defined</vt:lpstr>
      <vt:lpstr>Units:</vt:lpstr>
      <vt:lpstr>Remember…</vt:lpstr>
      <vt:lpstr>PowerPoint Presentation</vt:lpstr>
      <vt:lpstr>What if F isn’t parallel to d?</vt:lpstr>
      <vt:lpstr>Only the component of F parallel to d contributes to work.</vt:lpstr>
      <vt:lpstr>What if force isn’t constant?</vt:lpstr>
      <vt:lpstr>Work &amp; Machines</vt:lpstr>
      <vt:lpstr>Example of a Simple Machine: The Inclined Plane</vt:lpstr>
      <vt:lpstr>Example of a Simple Machine: The Inclined Plane</vt:lpstr>
      <vt:lpstr>In an ideal machine, Wout = Win</vt:lpstr>
      <vt:lpstr>Realistically, no machine is ideal</vt:lpstr>
      <vt:lpstr>Work in  v. Work out</vt:lpstr>
      <vt:lpstr>Work in  v. Work out</vt:lpstr>
      <vt:lpstr>Mechanical Advantage</vt:lpstr>
      <vt:lpstr>Ideal Mechanical Advantage</vt:lpstr>
      <vt:lpstr>Another example of a simple machine: The Lever</vt:lpstr>
      <vt:lpstr>More Simple Machines</vt:lpstr>
      <vt:lpstr>Compound Machines</vt:lpstr>
      <vt:lpstr>Work &amp; Energy</vt:lpstr>
      <vt:lpstr>Types of Energy</vt:lpstr>
      <vt:lpstr>Kinetic Energy</vt:lpstr>
      <vt:lpstr>Skidding distance</vt:lpstr>
      <vt:lpstr>Skidding distance</vt:lpstr>
      <vt:lpstr>Skidding distance</vt:lpstr>
      <vt:lpstr>Gravitational Potential Energy</vt:lpstr>
      <vt:lpstr>EP is relative</vt:lpstr>
      <vt:lpstr>Spring Potential Energy</vt:lpstr>
      <vt:lpstr>Mechanical Energy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Conservation of Mechanical Energy</vt:lpstr>
      <vt:lpstr>PowerPoint Presentation</vt:lpstr>
      <vt:lpstr>PowerPoint Presentation</vt:lpstr>
      <vt:lpstr>PowerPoint Presentation</vt:lpstr>
      <vt:lpstr>PowerPoint Presentation</vt:lpstr>
      <vt:lpstr>Conservation of Energy</vt:lpstr>
      <vt:lpstr>Example problems</vt:lpstr>
      <vt:lpstr>PowerPoint Presentation</vt:lpstr>
      <vt:lpstr>Another example…</vt:lpstr>
      <vt:lpstr>PowerPoint Presentation</vt:lpstr>
      <vt:lpstr>Power &amp; Energy</vt:lpstr>
      <vt:lpstr>Units:</vt:lpstr>
      <vt:lpstr>PowerPoint Presentation</vt:lpstr>
      <vt:lpstr>Energy v. Power</vt:lpstr>
      <vt:lpstr>Does nearly equivalent energy mean similar power?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PTSOS – 1D Kinematics</dc:title>
  <dc:creator>Tom</dc:creator>
  <cp:lastModifiedBy>Tom</cp:lastModifiedBy>
  <cp:revision>168</cp:revision>
  <dcterms:created xsi:type="dcterms:W3CDTF">2016-08-31T20:47:55Z</dcterms:created>
  <dcterms:modified xsi:type="dcterms:W3CDTF">2020-07-18T20:36:45Z</dcterms:modified>
</cp:coreProperties>
</file>