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5" r:id="rId1"/>
  </p:sldMasterIdLst>
  <p:notesMasterIdLst>
    <p:notesMasterId r:id="rId18"/>
  </p:notesMasterIdLst>
  <p:sldIdLst>
    <p:sldId id="384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469" autoAdjust="0"/>
  </p:normalViewPr>
  <p:slideViewPr>
    <p:cSldViewPr snapToGrid="0" snapToObjects="1">
      <p:cViewPr varScale="1">
        <p:scale>
          <a:sx n="79" d="100"/>
          <a:sy n="79" d="100"/>
        </p:scale>
        <p:origin x="-1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CA088-E6E5-3F4F-BDA1-5825BD993440}" type="datetimeFigureOut">
              <a:rPr lang="en-US" smtClean="0"/>
              <a:t>7/31/20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79941-9615-9E42-AE26-9FCF6BFF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FB41C-8CE6-B64B-B159-D03E9905C7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8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 Physics: Chapter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One-Dimensional Kinematics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5"/>
    </mc:Choice>
    <mc:Fallback xmlns="">
      <p:transition xmlns:p14="http://schemas.microsoft.com/office/powerpoint/2010/main" spd="slow" advTm="106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90" y="107577"/>
            <a:ext cx="8337790" cy="1653988"/>
          </a:xfrm>
        </p:spPr>
        <p:txBody>
          <a:bodyPr/>
          <a:lstStyle/>
          <a:p>
            <a:r>
              <a:rPr lang="en-US" dirty="0" smtClean="0"/>
              <a:t>Average v. Instantaneous Speed &amp; 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2133262"/>
            <a:ext cx="7581901" cy="3953436"/>
          </a:xfrm>
        </p:spPr>
        <p:txBody>
          <a:bodyPr/>
          <a:lstStyle/>
          <a:p>
            <a:r>
              <a:rPr lang="en-US" u="sng" dirty="0" smtClean="0"/>
              <a:t>Average Speed</a:t>
            </a:r>
            <a:r>
              <a:rPr lang="en-US" b="0" dirty="0" smtClean="0"/>
              <a:t> is defined as total </a:t>
            </a:r>
            <a:r>
              <a:rPr lang="en-US" b="0" i="1" dirty="0" smtClean="0"/>
              <a:t>distance</a:t>
            </a:r>
            <a:r>
              <a:rPr lang="en-US" b="0" dirty="0" smtClean="0"/>
              <a:t> traveled divided by the total time:</a:t>
            </a:r>
          </a:p>
          <a:p>
            <a:pPr marL="0" indent="0">
              <a:buNone/>
            </a:pPr>
            <a:r>
              <a:rPr lang="en-US" b="0" dirty="0"/>
              <a:t>	</a:t>
            </a:r>
            <a:r>
              <a:rPr lang="en-US" sz="4000" b="0" i="1" dirty="0" err="1" smtClean="0"/>
              <a:t>v</a:t>
            </a:r>
            <a:r>
              <a:rPr lang="en-US" sz="4000" b="0" baseline="-25000" dirty="0" err="1" smtClean="0"/>
              <a:t>avg</a:t>
            </a:r>
            <a:r>
              <a:rPr lang="en-US" sz="4000" b="0" dirty="0" smtClean="0"/>
              <a:t> = </a:t>
            </a:r>
            <a:r>
              <a:rPr lang="en-US" sz="4000" b="0" i="1" baseline="30000" dirty="0"/>
              <a:t>d</a:t>
            </a:r>
            <a:r>
              <a:rPr lang="en-US" sz="4000" b="0" dirty="0" smtClean="0"/>
              <a:t>/</a:t>
            </a:r>
            <a:r>
              <a:rPr lang="en-US" sz="4000" b="0" baseline="-25000" dirty="0" err="1" smtClean="0"/>
              <a:t>Δ</a:t>
            </a:r>
            <a:r>
              <a:rPr lang="en-US" sz="4000" b="0" i="1" baseline="-25000" dirty="0" err="1" smtClean="0"/>
              <a:t>t</a:t>
            </a:r>
            <a:endParaRPr lang="en-US" sz="4000" b="0" i="1" baseline="-25000" dirty="0" smtClean="0"/>
          </a:p>
          <a:p>
            <a:r>
              <a:rPr lang="en-US" u="sng" dirty="0" smtClean="0"/>
              <a:t>Average Velocity</a:t>
            </a:r>
            <a:r>
              <a:rPr lang="en-US" b="0" dirty="0" smtClean="0"/>
              <a:t> is defined as total </a:t>
            </a:r>
            <a:r>
              <a:rPr lang="en-US" b="0" i="1" dirty="0" smtClean="0"/>
              <a:t>displacement</a:t>
            </a:r>
            <a:r>
              <a:rPr lang="en-US" b="0" dirty="0" smtClean="0"/>
              <a:t> divided by total time:</a:t>
            </a:r>
          </a:p>
          <a:p>
            <a:pPr marL="0" indent="0">
              <a:buNone/>
            </a:pPr>
            <a:r>
              <a:rPr lang="en-US" b="0" i="1" dirty="0" smtClean="0"/>
              <a:t>	</a:t>
            </a:r>
            <a:r>
              <a:rPr lang="en-US" sz="4000" i="1" dirty="0" err="1" smtClean="0"/>
              <a:t>v</a:t>
            </a:r>
            <a:r>
              <a:rPr lang="en-US" sz="4000" baseline="-25000" dirty="0" err="1" smtClean="0"/>
              <a:t>avg</a:t>
            </a:r>
            <a:r>
              <a:rPr lang="en-US" sz="4000" b="0" dirty="0" smtClean="0"/>
              <a:t> </a:t>
            </a:r>
            <a:r>
              <a:rPr lang="en-US" sz="4000" b="0" dirty="0"/>
              <a:t>= </a:t>
            </a:r>
            <a:r>
              <a:rPr lang="en-US" sz="4000" baseline="30000" dirty="0" err="1" smtClean="0"/>
              <a:t>Δ</a:t>
            </a:r>
            <a:r>
              <a:rPr lang="en-US" sz="4000" i="1" baseline="30000" dirty="0" err="1" smtClean="0"/>
              <a:t>x</a:t>
            </a:r>
            <a:r>
              <a:rPr lang="en-US" sz="4000" b="0" dirty="0" smtClean="0"/>
              <a:t>/</a:t>
            </a:r>
            <a:r>
              <a:rPr lang="en-US" sz="4000" b="0" baseline="-25000" dirty="0" err="1"/>
              <a:t>Δ</a:t>
            </a:r>
            <a:r>
              <a:rPr lang="en-US" sz="4000" b="0" i="1" baseline="-25000" dirty="0" err="1"/>
              <a:t>t</a:t>
            </a:r>
            <a:endParaRPr lang="en-US" sz="4000" b="0" i="1" baseline="-25000" dirty="0"/>
          </a:p>
          <a:p>
            <a:endParaRPr lang="en-US" b="0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5"/>
    </mc:Choice>
    <mc:Fallback xmlns="">
      <p:transition xmlns:p14="http://schemas.microsoft.com/office/powerpoint/2010/main" spd="slow" advTm="257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90" y="107577"/>
            <a:ext cx="8337790" cy="1653988"/>
          </a:xfrm>
        </p:spPr>
        <p:txBody>
          <a:bodyPr/>
          <a:lstStyle/>
          <a:p>
            <a:r>
              <a:rPr lang="en-US" dirty="0" smtClean="0"/>
              <a:t>Average v. Instantaneous Speed &amp; 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2256058"/>
            <a:ext cx="7581901" cy="3830640"/>
          </a:xfrm>
        </p:spPr>
        <p:txBody>
          <a:bodyPr/>
          <a:lstStyle/>
          <a:p>
            <a:r>
              <a:rPr lang="en-US" sz="2800" u="sng" dirty="0" smtClean="0"/>
              <a:t>Instantaneous Speed</a:t>
            </a:r>
            <a:r>
              <a:rPr lang="en-US" sz="2800" b="0" dirty="0" smtClean="0"/>
              <a:t> is one’s speed at a particular instant.</a:t>
            </a:r>
          </a:p>
          <a:p>
            <a:r>
              <a:rPr lang="en-US" sz="2800" u="sng" dirty="0" smtClean="0"/>
              <a:t>Instantaneous Velocity</a:t>
            </a:r>
            <a:r>
              <a:rPr lang="en-US" sz="2800" b="0" dirty="0" smtClean="0"/>
              <a:t> is one’s velocity at a particular instant. </a:t>
            </a:r>
          </a:p>
          <a:p>
            <a:pPr marL="0" indent="0">
              <a:buNone/>
            </a:pPr>
            <a:endParaRPr lang="en-US" sz="4000" b="0" i="1" baseline="-25000" dirty="0"/>
          </a:p>
          <a:p>
            <a:endParaRPr lang="en-US" b="0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7"/>
    </mc:Choice>
    <mc:Fallback xmlns="">
      <p:transition xmlns:p14="http://schemas.microsoft.com/office/powerpoint/2010/main" spd="slow" advTm="180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does this dashboard indicator tell a driver?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848" y="2272770"/>
            <a:ext cx="4301076" cy="3563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dirty="0" smtClean="0"/>
              <a:t>a.)  average speed</a:t>
            </a:r>
          </a:p>
          <a:p>
            <a:pPr marL="0" indent="0">
              <a:buNone/>
            </a:pPr>
            <a:r>
              <a:rPr lang="en-US" sz="2800" b="0" dirty="0" smtClean="0"/>
              <a:t>b.)  average velocity</a:t>
            </a:r>
          </a:p>
          <a:p>
            <a:pPr marL="0" indent="0">
              <a:buNone/>
            </a:pPr>
            <a:r>
              <a:rPr lang="en-US" sz="2800" b="0" dirty="0" smtClean="0"/>
              <a:t>c.)  instantaneous speed</a:t>
            </a:r>
          </a:p>
          <a:p>
            <a:pPr marL="0" indent="0">
              <a:buNone/>
            </a:pPr>
            <a:r>
              <a:rPr lang="en-US" sz="2800" b="0" dirty="0" smtClean="0"/>
              <a:t>d.)  instantaneous velocity</a:t>
            </a:r>
            <a:endParaRPr lang="en-US" sz="2800" b="0" dirty="0"/>
          </a:p>
        </p:txBody>
      </p:sp>
      <p:pic>
        <p:nvPicPr>
          <p:cNvPr id="4" name="Picture 3" descr="car-auto-automobile-dash-speedometer-ac9b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6" y="2056891"/>
            <a:ext cx="3812768" cy="297872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5"/>
    </mc:Choice>
    <mc:Fallback xmlns="">
      <p:transition xmlns:p14="http://schemas.microsoft.com/office/powerpoint/2010/main" spd="slow" advTm="241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does this dashboard indicator tell a driver?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848" y="2272770"/>
            <a:ext cx="4301076" cy="35632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0" dirty="0" smtClean="0"/>
              <a:t>a.)  average speed</a:t>
            </a:r>
          </a:p>
          <a:p>
            <a:pPr marL="0" indent="0">
              <a:buNone/>
            </a:pPr>
            <a:r>
              <a:rPr lang="en-US" sz="2800" b="0" dirty="0" smtClean="0"/>
              <a:t>b.)  average velocity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5F8804"/>
                </a:solidFill>
              </a:rPr>
              <a:t>c.)  instantaneous 	speed</a:t>
            </a:r>
          </a:p>
          <a:p>
            <a:pPr marL="0" indent="0">
              <a:buNone/>
            </a:pPr>
            <a:r>
              <a:rPr lang="en-US" sz="2800" b="0" dirty="0" smtClean="0"/>
              <a:t>d.)  instantaneous velocity</a:t>
            </a:r>
            <a:endParaRPr lang="en-US" sz="2800" b="0" dirty="0"/>
          </a:p>
        </p:txBody>
      </p:sp>
      <p:pic>
        <p:nvPicPr>
          <p:cNvPr id="4" name="Picture 3" descr="car-auto-automobile-dash-speedometer-ac9b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6" y="2056891"/>
            <a:ext cx="3812768" cy="297872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8"/>
    </mc:Choice>
    <mc:Fallback xmlns="">
      <p:transition xmlns:p14="http://schemas.microsoft.com/office/powerpoint/2010/main" spd="slow" advTm="140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6"/>
            <a:ext cx="7581901" cy="2967347"/>
          </a:xfrm>
        </p:spPr>
        <p:txBody>
          <a:bodyPr/>
          <a:lstStyle/>
          <a:p>
            <a:pPr algn="l"/>
            <a:r>
              <a:rPr lang="en-US" sz="4000" dirty="0" smtClean="0"/>
              <a:t>If you get a speeding ticket, is it because  your </a:t>
            </a:r>
            <a:r>
              <a:rPr lang="en-US" sz="4000" i="1" dirty="0" smtClean="0"/>
              <a:t>instantaneous</a:t>
            </a:r>
            <a:r>
              <a:rPr lang="en-US" sz="4000" dirty="0" smtClean="0"/>
              <a:t> speed was too fast, or your </a:t>
            </a:r>
            <a:r>
              <a:rPr lang="en-US" sz="4000" i="1" dirty="0" smtClean="0"/>
              <a:t>average</a:t>
            </a:r>
            <a:r>
              <a:rPr lang="en-US" sz="4000" dirty="0" smtClean="0"/>
              <a:t> speed was too fast?</a:t>
            </a:r>
            <a:endParaRPr lang="en-US" sz="4000" dirty="0"/>
          </a:p>
        </p:txBody>
      </p:sp>
      <p:pic>
        <p:nvPicPr>
          <p:cNvPr id="4" name="Picture 3" descr="speeding-tick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6" y="3074923"/>
            <a:ext cx="4751854" cy="315393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4"/>
    </mc:Choice>
    <mc:Fallback xmlns="">
      <p:transition xmlns:p14="http://schemas.microsoft.com/office/powerpoint/2010/main" spd="slow" advTm="170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2175136"/>
          </a:xfrm>
        </p:spPr>
        <p:txBody>
          <a:bodyPr/>
          <a:lstStyle/>
          <a:p>
            <a:pPr algn="l"/>
            <a:r>
              <a:rPr lang="en-US" sz="4000" dirty="0" smtClean="0"/>
              <a:t>Usually, it’s because your </a:t>
            </a:r>
            <a:r>
              <a:rPr lang="en-US" sz="4000" i="1" dirty="0" smtClean="0"/>
              <a:t>instantaneous </a:t>
            </a:r>
            <a:r>
              <a:rPr lang="en-US" sz="4000" dirty="0" smtClean="0"/>
              <a:t>speed was too fast.</a:t>
            </a:r>
            <a:endParaRPr lang="en-US" sz="4000" dirty="0"/>
          </a:p>
        </p:txBody>
      </p:sp>
      <p:pic>
        <p:nvPicPr>
          <p:cNvPr id="6" name="Picture 5" descr="rockland_county_speeding_ticket_clarkstow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7" y="2282712"/>
            <a:ext cx="4064000" cy="4064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7"/>
    </mc:Choice>
    <mc:Fallback xmlns="">
      <p:transition xmlns:p14="http://schemas.microsoft.com/office/powerpoint/2010/main" spd="slow" advTm="1696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18" y="107577"/>
            <a:ext cx="8144146" cy="1864385"/>
          </a:xfrm>
        </p:spPr>
        <p:txBody>
          <a:bodyPr/>
          <a:lstStyle/>
          <a:p>
            <a:pPr algn="l"/>
            <a:r>
              <a:rPr lang="en-US" sz="4000" dirty="0" smtClean="0"/>
              <a:t>But on a toll road, you can get a ticket if your </a:t>
            </a:r>
            <a:r>
              <a:rPr lang="en-US" sz="4000" i="1" dirty="0" smtClean="0"/>
              <a:t>average </a:t>
            </a:r>
            <a:r>
              <a:rPr lang="en-US" sz="4000" dirty="0" smtClean="0"/>
              <a:t>speed exceeds the legal limit!</a:t>
            </a:r>
            <a:endParaRPr lang="en-US" sz="4000" dirty="0"/>
          </a:p>
        </p:txBody>
      </p:sp>
      <p:pic>
        <p:nvPicPr>
          <p:cNvPr id="5" name="Picture 4" descr="i-080_wb_exit_002_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205923"/>
            <a:ext cx="5324644" cy="3860367"/>
          </a:xfrm>
          <a:prstGeom prst="rect">
            <a:avLst/>
          </a:prstGeom>
        </p:spPr>
      </p:pic>
      <p:pic>
        <p:nvPicPr>
          <p:cNvPr id="6" name="Picture 5" descr="15003594752_405ce6f5a8_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01" y="3552945"/>
            <a:ext cx="4076996" cy="3057747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7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02"/>
    </mc:Choice>
    <mc:Fallback xmlns="">
      <p:transition xmlns:p14="http://schemas.microsoft.com/office/powerpoint/2010/main" spd="slow" advTm="995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Kinematics</a:t>
            </a:r>
            <a:r>
              <a:rPr lang="en-US" dirty="0" smtClean="0"/>
              <a:t> is the study of motion, unconcerned with the forces that are influencing that motion.</a:t>
            </a:r>
          </a:p>
          <a:p>
            <a:r>
              <a:rPr lang="en-US" dirty="0" smtClean="0"/>
              <a:t>Today we will begin One-Dimensional Kinematics: The study of </a:t>
            </a:r>
            <a:r>
              <a:rPr lang="en-US" u="sng" dirty="0" smtClean="0"/>
              <a:t>linear</a:t>
            </a:r>
            <a:r>
              <a:rPr lang="en-US" dirty="0" smtClean="0"/>
              <a:t> motion.</a:t>
            </a:r>
          </a:p>
          <a:p>
            <a:r>
              <a:rPr lang="en-US" dirty="0" smtClean="0"/>
              <a:t>Soon we will expand to Two-Dimensional Kinematics, i.e. </a:t>
            </a:r>
            <a:r>
              <a:rPr lang="en-US" u="sng" dirty="0" smtClean="0"/>
              <a:t>projectile</a:t>
            </a:r>
            <a:r>
              <a:rPr lang="en-US" dirty="0" smtClean="0"/>
              <a:t> motion.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50"/>
    </mc:Choice>
    <mc:Fallback xmlns="">
      <p:transition xmlns:p14="http://schemas.microsoft.com/office/powerpoint/2010/main" spd="slow" advTm="462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Far?  </a:t>
            </a:r>
            <a:br>
              <a:rPr lang="en-US" dirty="0" smtClean="0"/>
            </a:br>
            <a:r>
              <a:rPr lang="en-US" sz="4800" dirty="0" smtClean="0"/>
              <a:t>Distance v. Displacement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15" y="2067657"/>
            <a:ext cx="4502775" cy="2092029"/>
          </a:xfrm>
        </p:spPr>
        <p:txBody>
          <a:bodyPr>
            <a:noAutofit/>
          </a:bodyPr>
          <a:lstStyle/>
          <a:p>
            <a:r>
              <a:rPr lang="en-US" sz="2800" u="sng" dirty="0" smtClean="0"/>
              <a:t>Distance</a:t>
            </a:r>
            <a:r>
              <a:rPr lang="en-US" sz="2800" b="0" dirty="0" smtClean="0"/>
              <a:t> = </a:t>
            </a:r>
            <a:r>
              <a:rPr lang="en-US" sz="2800" b="0" i="1" dirty="0" smtClean="0"/>
              <a:t>scalar</a:t>
            </a:r>
            <a:r>
              <a:rPr lang="en-US" sz="2800" b="0" dirty="0" smtClean="0"/>
              <a:t> quantity indicating length of a path traveled.  (“As the wolf runs.”)</a:t>
            </a:r>
          </a:p>
        </p:txBody>
      </p:sp>
      <p:pic>
        <p:nvPicPr>
          <p:cNvPr id="4" name="Picture 3" descr="cliff-mountain-climbing-identity-purpose-inspired-m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30" y="2094927"/>
            <a:ext cx="3611173" cy="225698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19425" y="4486773"/>
            <a:ext cx="4624575" cy="2214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5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u="sng" dirty="0" smtClean="0">
                <a:effectLst/>
              </a:rPr>
              <a:t>Displacement</a:t>
            </a:r>
            <a:r>
              <a:rPr lang="en-US" sz="2800" b="0" dirty="0" smtClean="0">
                <a:effectLst/>
              </a:rPr>
              <a:t> = </a:t>
            </a:r>
            <a:r>
              <a:rPr lang="en-US" sz="2800" b="0" i="1" dirty="0" smtClean="0">
                <a:effectLst/>
              </a:rPr>
              <a:t>vector</a:t>
            </a:r>
            <a:r>
              <a:rPr lang="en-US" sz="2800" b="0" dirty="0" smtClean="0">
                <a:effectLst/>
              </a:rPr>
              <a:t> quantity indicating location (both magnitude and direction) relative to some reference point.</a:t>
            </a:r>
            <a:endParaRPr lang="en-US" sz="2800" b="0" dirty="0">
              <a:effectLst/>
            </a:endParaRPr>
          </a:p>
        </p:txBody>
      </p:sp>
      <p:pic>
        <p:nvPicPr>
          <p:cNvPr id="6" name="Picture 5" descr="gru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6" y="4351910"/>
            <a:ext cx="3757425" cy="2254455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03"/>
    </mc:Choice>
    <mc:Fallback xmlns="">
      <p:transition xmlns:p14="http://schemas.microsoft.com/office/powerpoint/2010/main" spd="slow" advTm="487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179505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287082"/>
            <a:ext cx="7581901" cy="158146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0" dirty="0" smtClean="0"/>
              <a:t>You hike 4.0 km east, then 3.0 km north.  What distance have you traveled, and what is your displacement, relative to where you started?</a:t>
            </a:r>
          </a:p>
          <a:p>
            <a:pPr marL="0" indent="0">
              <a:buNone/>
            </a:pPr>
            <a:endParaRPr lang="en-US" sz="2800" b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27470" y="3086508"/>
            <a:ext cx="3916529" cy="3771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5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5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 smtClean="0">
                <a:effectLst/>
              </a:rPr>
              <a:t>7.0 km is the </a:t>
            </a:r>
            <a:r>
              <a:rPr lang="en-US" sz="2800" b="0" u="sng" dirty="0" smtClean="0">
                <a:effectLst/>
              </a:rPr>
              <a:t>distance</a:t>
            </a:r>
            <a:r>
              <a:rPr lang="en-US" sz="2800" b="0" dirty="0" smtClean="0">
                <a:effectLst/>
              </a:rPr>
              <a:t> you have traveled .</a:t>
            </a:r>
          </a:p>
          <a:p>
            <a:r>
              <a:rPr lang="en-US" sz="2800" b="0" dirty="0" smtClean="0">
                <a:effectLst/>
              </a:rPr>
              <a:t>5.0 km, 37° north of east is your </a:t>
            </a:r>
            <a:r>
              <a:rPr lang="en-US" sz="2800" b="0" u="sng" dirty="0" smtClean="0">
                <a:effectLst/>
              </a:rPr>
              <a:t>displacement</a:t>
            </a:r>
            <a:r>
              <a:rPr lang="en-US" sz="2800" b="0" dirty="0" smtClean="0">
                <a:effectLst/>
              </a:rPr>
              <a:t> relative to where you started.</a:t>
            </a:r>
            <a:endParaRPr lang="en-US" sz="2800" b="0" dirty="0">
              <a:effectLst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01401" y="5372676"/>
            <a:ext cx="357502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080212" y="3215147"/>
            <a:ext cx="0" cy="2157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5192" y="3215145"/>
            <a:ext cx="3575020" cy="2157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70463" y="5511573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4.0 km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97300" y="4058229"/>
            <a:ext cx="83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km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9706339">
            <a:off x="229400" y="3915882"/>
            <a:ext cx="327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5.0 km = [(4.0 km)</a:t>
            </a:r>
            <a:r>
              <a:rPr lang="en-US" baseline="30000" dirty="0" smtClean="0"/>
              <a:t>2</a:t>
            </a:r>
            <a:r>
              <a:rPr lang="en-US" dirty="0" smtClean="0"/>
              <a:t>+(3.0 km)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r>
              <a:rPr lang="en-US" baseline="30000" dirty="0" smtClean="0"/>
              <a:t>1/2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918208" y="4969023"/>
            <a:ext cx="245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37° = </a:t>
            </a:r>
            <a:r>
              <a:rPr lang="en-US" dirty="0" err="1" smtClean="0"/>
              <a:t>arctan</a:t>
            </a:r>
            <a:r>
              <a:rPr lang="en-US" dirty="0" smtClean="0"/>
              <a:t> (</a:t>
            </a:r>
            <a:r>
              <a:rPr lang="en-US" baseline="30000" dirty="0" smtClean="0"/>
              <a:t>3.0 km</a:t>
            </a:r>
            <a:r>
              <a:rPr lang="en-US" dirty="0" smtClean="0"/>
              <a:t>/</a:t>
            </a:r>
            <a:r>
              <a:rPr lang="en-US" baseline="-25000" dirty="0" smtClean="0"/>
              <a:t>4.0 km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4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9024">
        <p:cut/>
      </p:transition>
    </mc:Choice>
    <mc:Fallback xmlns="">
      <p:transition xmlns:p14="http://schemas.microsoft.com/office/powerpoint/2010/main" advTm="49024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7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fast?</a:t>
            </a:r>
            <a:br>
              <a:rPr lang="en-US" dirty="0" smtClean="0"/>
            </a:br>
            <a:r>
              <a:rPr lang="en-US" sz="4800" dirty="0" smtClean="0"/>
              <a:t>Speed v. Velocity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82588"/>
            <a:ext cx="7817053" cy="4715608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Just as </a:t>
            </a:r>
            <a:r>
              <a:rPr lang="en-US" sz="2800" b="0" i="1" dirty="0" smtClean="0"/>
              <a:t>distance</a:t>
            </a:r>
            <a:r>
              <a:rPr lang="en-US" sz="2800" b="0" dirty="0" smtClean="0"/>
              <a:t> and </a:t>
            </a:r>
            <a:r>
              <a:rPr lang="en-US" sz="2800" b="0" i="1" dirty="0" smtClean="0"/>
              <a:t>displacement</a:t>
            </a:r>
            <a:r>
              <a:rPr lang="en-US" sz="2800" b="0" dirty="0" smtClean="0"/>
              <a:t> are scalar and vector versions of answering “how far,” there are also vector and scalar versions for answering, “how fast?”</a:t>
            </a:r>
          </a:p>
          <a:p>
            <a:r>
              <a:rPr lang="en-US" sz="2800" b="0" u="sng" dirty="0" smtClean="0"/>
              <a:t>Speed</a:t>
            </a:r>
            <a:r>
              <a:rPr lang="en-US" sz="2800" b="0" dirty="0" smtClean="0"/>
              <a:t> = rate at which position changes with time  </a:t>
            </a:r>
          </a:p>
          <a:p>
            <a:r>
              <a:rPr lang="en-US" sz="2800" b="0" u="sng" dirty="0" smtClean="0"/>
              <a:t>Velocity</a:t>
            </a:r>
            <a:r>
              <a:rPr lang="en-US" sz="2800" b="0" dirty="0" smtClean="0"/>
              <a:t> = speed in a given direction.</a:t>
            </a:r>
          </a:p>
          <a:p>
            <a:r>
              <a:rPr lang="en-US" sz="2800" b="0" dirty="0" smtClean="0"/>
              <a:t>Examples: 35 mph is a speed; 35 mph north is a velocity.</a:t>
            </a:r>
            <a:endParaRPr lang="en-US" sz="2800" b="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405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5"/>
    </mc:Choice>
    <mc:Fallback xmlns="">
      <p:transition xmlns:p14="http://schemas.microsoft.com/office/powerpoint/2010/main" spd="slow" advTm="3617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fast?</a:t>
            </a:r>
            <a:br>
              <a:rPr lang="en-US" dirty="0" smtClean="0"/>
            </a:br>
            <a:r>
              <a:rPr lang="en-US" sz="4800" dirty="0" smtClean="0"/>
              <a:t>Speed v. Velocity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2210396"/>
            <a:ext cx="7817053" cy="4387800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What controls in a car allow the driver to change the car’s speed?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a.)	Gas pedal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b.)	Gas pedal, brakes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c.)	Gas pedal, brakes, steering wheel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d.)	Gas pedal, brakes, steering wheel, air 		conditioner knob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07"/>
    </mc:Choice>
    <mc:Fallback xmlns="">
      <p:transition xmlns:p14="http://schemas.microsoft.com/office/powerpoint/2010/main" spd="slow" advTm="3270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fast?</a:t>
            </a:r>
            <a:br>
              <a:rPr lang="en-US" dirty="0" smtClean="0"/>
            </a:br>
            <a:r>
              <a:rPr lang="en-US" sz="4800" dirty="0" smtClean="0"/>
              <a:t>Speed v. Velocity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2210396"/>
            <a:ext cx="7817053" cy="4387800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What controls in a car allow the driver to change the car’s speed?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a.)	Gas pedal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b.)	Gas pedal, brakes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c.)	Gas pedal, brakes, steering wheel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d.)	Gas pedal, brakes, steering wheel, air 		conditioner knob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2"/>
    </mc:Choice>
    <mc:Fallback xmlns="">
      <p:transition xmlns:p14="http://schemas.microsoft.com/office/powerpoint/2010/main" spd="slow" advTm="97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fast?</a:t>
            </a:r>
            <a:br>
              <a:rPr lang="en-US" dirty="0" smtClean="0"/>
            </a:br>
            <a:r>
              <a:rPr lang="en-US" sz="4800" dirty="0" smtClean="0"/>
              <a:t>Speed v. Velocity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2210396"/>
            <a:ext cx="7817053" cy="4387800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What controls in a car allow the driver to change the car’s velocity?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a.)	Gas pedal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b.)	Gas pedal, brakes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c.)	Gas pedal, brakes, steering wheel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d.)	Gas pedal, brakes, steering wheel, air 		conditioner knob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7"/>
    </mc:Choice>
    <mc:Fallback xmlns="">
      <p:transition xmlns:p14="http://schemas.microsoft.com/office/powerpoint/2010/main" spd="slow" advTm="190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fast?</a:t>
            </a:r>
            <a:br>
              <a:rPr lang="en-US" dirty="0" smtClean="0"/>
            </a:br>
            <a:r>
              <a:rPr lang="en-US" sz="4800" dirty="0" smtClean="0"/>
              <a:t>Speed v. Velocity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14" y="2210396"/>
            <a:ext cx="8472063" cy="4387800"/>
          </a:xfrm>
        </p:spPr>
        <p:txBody>
          <a:bodyPr>
            <a:normAutofit fontScale="92500"/>
          </a:bodyPr>
          <a:lstStyle/>
          <a:p>
            <a:r>
              <a:rPr lang="en-US" sz="2800" b="0" dirty="0" smtClean="0"/>
              <a:t>What controls in a car allow the driver to change the car’s velocity?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a.)	Gas pedal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b.)	Gas pedal, brakes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5F8804"/>
                </a:solidFill>
              </a:rPr>
              <a:t>	</a:t>
            </a:r>
            <a:r>
              <a:rPr lang="en-US" sz="3600" b="1" dirty="0" smtClean="0">
                <a:solidFill>
                  <a:srgbClr val="5F8804"/>
                </a:solidFill>
              </a:rPr>
              <a:t>c.)	Gas pedal, brakes, steering wheel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 smtClean="0"/>
              <a:t>d.)	Gas pedal, brakes, steering wheel, air 		conditioner knob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7"/>
    </mc:Choice>
    <mc:Fallback xmlns="">
      <p:transition xmlns:p14="http://schemas.microsoft.com/office/powerpoint/2010/main" spd="slow" advTm="210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7|0.9|11.6|1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.4|8.5|4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12459</TotalTime>
  <Words>480</Words>
  <Application>Microsoft Macintosh PowerPoint</Application>
  <PresentationFormat>On-screen Show (4:3)</PresentationFormat>
  <Paragraphs>68</Paragraphs>
  <Slides>16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Breeze</vt:lpstr>
      <vt:lpstr>AP Physics: Chapter 2</vt:lpstr>
      <vt:lpstr>Kinematics</vt:lpstr>
      <vt:lpstr>How Far?   Distance v. Displacement</vt:lpstr>
      <vt:lpstr>Example</vt:lpstr>
      <vt:lpstr>How fast? Speed v. Velocity</vt:lpstr>
      <vt:lpstr>How fast? Speed v. Velocity</vt:lpstr>
      <vt:lpstr>How fast? Speed v. Velocity</vt:lpstr>
      <vt:lpstr>How fast? Speed v. Velocity</vt:lpstr>
      <vt:lpstr>How fast? Speed v. Velocity</vt:lpstr>
      <vt:lpstr>Average v. Instantaneous Speed &amp; Velocity</vt:lpstr>
      <vt:lpstr>Average v. Instantaneous Speed &amp; Velocity</vt:lpstr>
      <vt:lpstr>What does this dashboard indicator tell a driver?</vt:lpstr>
      <vt:lpstr>What does this dashboard indicator tell a driver?</vt:lpstr>
      <vt:lpstr>If you get a speeding ticket, is it because  your instantaneous speed was too fast, or your average speed was too fast?</vt:lpstr>
      <vt:lpstr>Usually, it’s because your instantaneous speed was too fast.</vt:lpstr>
      <vt:lpstr>But on a toll road, you can get a ticket if your average speed exceeds the legal limit!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Atomic, Nuclear, &amp; Particle Physics</dc:title>
  <dc:creator>Tom</dc:creator>
  <cp:lastModifiedBy>Tom</cp:lastModifiedBy>
  <cp:revision>163</cp:revision>
  <dcterms:created xsi:type="dcterms:W3CDTF">2017-02-17T17:17:37Z</dcterms:created>
  <dcterms:modified xsi:type="dcterms:W3CDTF">2020-08-01T03:10:52Z</dcterms:modified>
</cp:coreProperties>
</file>