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98" r:id="rId2"/>
    <p:sldId id="315" r:id="rId3"/>
    <p:sldId id="316" r:id="rId4"/>
    <p:sldId id="318" r:id="rId5"/>
    <p:sldId id="319" r:id="rId6"/>
    <p:sldId id="317" r:id="rId7"/>
    <p:sldId id="320" r:id="rId8"/>
    <p:sldId id="321" r:id="rId9"/>
    <p:sldId id="322" r:id="rId10"/>
    <p:sldId id="323" r:id="rId11"/>
    <p:sldId id="324" r:id="rId12"/>
    <p:sldId id="325" r:id="rId13"/>
    <p:sldId id="330" r:id="rId14"/>
    <p:sldId id="331" r:id="rId15"/>
    <p:sldId id="332" r:id="rId16"/>
    <p:sldId id="333" r:id="rId17"/>
    <p:sldId id="334" r:id="rId18"/>
    <p:sldId id="326" r:id="rId19"/>
    <p:sldId id="327" r:id="rId20"/>
    <p:sldId id="32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2" autoAdjust="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6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commentAuthors" Target="commentAuthors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871A7-8A1A-DD40-8500-B4F3CF51123F}" type="datetimeFigureOut">
              <a:rPr lang="en-US" smtClean="0"/>
              <a:t>7/24/20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87B44-00C5-D849-8F04-75444367E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42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87B44-00C5-D849-8F04-75444367EE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86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70BA1CFD-BFF0-48BC-9BA5-4974D7A6AB15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zMF4CD7i3hg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2: Mechanics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509494"/>
            <a:ext cx="7542212" cy="752354"/>
          </a:xfrm>
        </p:spPr>
        <p:txBody>
          <a:bodyPr/>
          <a:lstStyle/>
          <a:p>
            <a:r>
              <a:rPr lang="en-US" dirty="0" smtClean="0"/>
              <a:t>Part </a:t>
            </a:r>
            <a:r>
              <a:rPr lang="en-US" dirty="0" smtClean="0"/>
              <a:t>1B </a:t>
            </a:r>
            <a:r>
              <a:rPr lang="en-US" dirty="0" smtClean="0"/>
              <a:t>– </a:t>
            </a:r>
            <a:r>
              <a:rPr lang="en-US" dirty="0" smtClean="0"/>
              <a:t>Projectile Motion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24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943" y="107577"/>
            <a:ext cx="8725458" cy="1377017"/>
          </a:xfrm>
        </p:spPr>
        <p:txBody>
          <a:bodyPr/>
          <a:lstStyle/>
          <a:p>
            <a:r>
              <a:rPr lang="en-US" sz="3600" dirty="0" smtClean="0"/>
              <a:t>Example Problem 2: </a:t>
            </a:r>
            <a:br>
              <a:rPr lang="en-US" sz="3600" dirty="0" smtClean="0"/>
            </a:br>
            <a:r>
              <a:rPr lang="en-US" sz="2800" dirty="0" smtClean="0"/>
              <a:t>(A projectile launched at an angle)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68" y="1651651"/>
            <a:ext cx="8246532" cy="295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model rocket is launched with an initial velocity of 42.0 m/s, 58° above the horizontal.  </a:t>
            </a:r>
          </a:p>
          <a:p>
            <a:pPr marL="457200" indent="-457200">
              <a:buAutoNum type="alphaUcParenR"/>
            </a:pPr>
            <a:r>
              <a:rPr lang="en-US" dirty="0" smtClean="0"/>
              <a:t>How high will the model rocket go?</a:t>
            </a:r>
          </a:p>
          <a:p>
            <a:pPr marL="457200" indent="-457200">
              <a:buAutoNum type="alphaUcParenR"/>
            </a:pPr>
            <a:r>
              <a:rPr lang="en-US" dirty="0" smtClean="0"/>
              <a:t>What will the rocket’s hang time be?</a:t>
            </a:r>
          </a:p>
          <a:p>
            <a:pPr marL="0" indent="0">
              <a:buNone/>
            </a:pPr>
            <a:r>
              <a:rPr lang="en-US" dirty="0" smtClean="0"/>
              <a:t>B)  Where will the rocket land?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93792" y="4760069"/>
            <a:ext cx="8093007" cy="14375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 smtClean="0"/>
              <a:t>Step One: Draw a diagram illustrating the situation 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(In the course of drawing the diagram, resolve the x- and y-components of the initial velocity.</a:t>
            </a:r>
          </a:p>
        </p:txBody>
      </p:sp>
    </p:spTree>
    <p:extLst>
      <p:ext uri="{BB962C8B-B14F-4D97-AF65-F5344CB8AC3E}">
        <p14:creationId xmlns:p14="http://schemas.microsoft.com/office/powerpoint/2010/main" val="699531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91067" y="3251209"/>
            <a:ext cx="64516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795867" y="1219208"/>
            <a:ext cx="1219200" cy="20320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8043998">
            <a:off x="572917" y="1896543"/>
            <a:ext cx="1391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 = 42.0 m/s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27219" y="2875151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θ</a:t>
            </a:r>
            <a:r>
              <a:rPr lang="en-US" dirty="0" smtClean="0"/>
              <a:t> = 58°</a:t>
            </a: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812800" y="812808"/>
            <a:ext cx="5825067" cy="2421466"/>
          </a:xfrm>
          <a:custGeom>
            <a:avLst/>
            <a:gdLst>
              <a:gd name="connsiteX0" fmla="*/ 0 w 5283200"/>
              <a:gd name="connsiteY0" fmla="*/ 2150533 h 2167466"/>
              <a:gd name="connsiteX1" fmla="*/ 1320800 w 5283200"/>
              <a:gd name="connsiteY1" fmla="*/ 457200 h 2167466"/>
              <a:gd name="connsiteX2" fmla="*/ 2641600 w 5283200"/>
              <a:gd name="connsiteY2" fmla="*/ 0 h 2167466"/>
              <a:gd name="connsiteX3" fmla="*/ 3979333 w 5283200"/>
              <a:gd name="connsiteY3" fmla="*/ 457200 h 2167466"/>
              <a:gd name="connsiteX4" fmla="*/ 5283200 w 5283200"/>
              <a:gd name="connsiteY4" fmla="*/ 2167466 h 2167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3200" h="2167466">
                <a:moveTo>
                  <a:pt x="0" y="2150533"/>
                </a:moveTo>
                <a:cubicBezTo>
                  <a:pt x="440266" y="1483077"/>
                  <a:pt x="880533" y="815622"/>
                  <a:pt x="1320800" y="457200"/>
                </a:cubicBezTo>
                <a:cubicBezTo>
                  <a:pt x="1761067" y="98778"/>
                  <a:pt x="2198511" y="0"/>
                  <a:pt x="2641600" y="0"/>
                </a:cubicBezTo>
                <a:cubicBezTo>
                  <a:pt x="3084689" y="0"/>
                  <a:pt x="3539066" y="95956"/>
                  <a:pt x="3979333" y="457200"/>
                </a:cubicBezTo>
                <a:cubicBezTo>
                  <a:pt x="4419600" y="818444"/>
                  <a:pt x="5082822" y="1789288"/>
                  <a:pt x="5283200" y="2167466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817650" y="3251206"/>
            <a:ext cx="1219200" cy="0"/>
          </a:xfrm>
          <a:prstGeom prst="straightConnector1">
            <a:avLst/>
          </a:prstGeom>
          <a:ln w="38100" cmpd="sng"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015067" y="1219208"/>
            <a:ext cx="0" cy="2015066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17650" y="3294006"/>
            <a:ext cx="1768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</a:t>
            </a:r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cos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θ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= </a:t>
            </a:r>
          </a:p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(42 m/s)(</a:t>
            </a:r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cos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58)</a:t>
            </a:r>
          </a:p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= 22.26 m/s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795867" y="1219208"/>
            <a:ext cx="16933" cy="2031999"/>
          </a:xfrm>
          <a:prstGeom prst="straightConnector1">
            <a:avLst/>
          </a:prstGeom>
          <a:ln w="38100" cmpd="sng">
            <a:solidFill>
              <a:srgbClr val="67BAF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00717" y="1236141"/>
            <a:ext cx="1197417" cy="0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10055" y="199670"/>
            <a:ext cx="1926795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v</a:t>
            </a:r>
            <a:r>
              <a:rPr lang="en-US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v</a:t>
            </a:r>
            <a:r>
              <a:rPr lang="en-US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</a:t>
            </a:r>
            <a:r>
              <a:rPr lang="en-US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sin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θ</a:t>
            </a:r>
            <a:endParaRPr lang="en-US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= (42 m/s)(sin 58)</a:t>
            </a:r>
          </a:p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= 35.62 m/s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3691467" y="812808"/>
            <a:ext cx="1" cy="2421466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725333" y="1796542"/>
            <a:ext cx="135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s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@ top = ?</a:t>
            </a:r>
            <a:endParaRPr lang="en-US" dirty="0">
              <a:solidFill>
                <a:srgbClr val="9AD1F9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817650" y="4318003"/>
            <a:ext cx="5820217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481536" y="4250271"/>
            <a:ext cx="65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?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10625" y="218933"/>
            <a:ext cx="732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981168" y="217254"/>
            <a:ext cx="952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Wanted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396532" y="615854"/>
            <a:ext cx="1366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 = 42.0 m/s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396532" y="949877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FF"/>
                </a:solidFill>
              </a:rPr>
              <a:t>θ</a:t>
            </a:r>
            <a:r>
              <a:rPr lang="en-US" dirty="0" smtClean="0">
                <a:solidFill>
                  <a:srgbClr val="FFFFFF"/>
                </a:solidFill>
              </a:rPr>
              <a:t> = 58</a:t>
            </a:r>
            <a:r>
              <a:rPr lang="en-US" i="1" dirty="0" smtClean="0">
                <a:solidFill>
                  <a:srgbClr val="FFFFFF"/>
                </a:solidFill>
              </a:rPr>
              <a:t>°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16067" y="1234544"/>
            <a:ext cx="1493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22.26 m/s</a:t>
            </a:r>
            <a:endParaRPr lang="en-US" baseline="30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399482" y="2926071"/>
            <a:ext cx="27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7863676" y="20073"/>
            <a:ext cx="0" cy="2753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447331" y="586586"/>
            <a:ext cx="2656731" cy="16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410046" y="1527211"/>
            <a:ext cx="1539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yi</a:t>
            </a:r>
            <a:r>
              <a:rPr lang="en-US" dirty="0" smtClean="0">
                <a:solidFill>
                  <a:srgbClr val="9AD1F9"/>
                </a:solidFill>
              </a:rPr>
              <a:t> = 35.62 m/s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30398" y="1879611"/>
            <a:ext cx="148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y,top</a:t>
            </a:r>
            <a:r>
              <a:rPr lang="en-US" dirty="0" smtClean="0">
                <a:solidFill>
                  <a:srgbClr val="9AD1F9"/>
                </a:solidFill>
              </a:rPr>
              <a:t> = 0 m/s</a:t>
            </a:r>
          </a:p>
          <a:p>
            <a:r>
              <a:rPr lang="en-US" dirty="0" smtClean="0">
                <a:solidFill>
                  <a:srgbClr val="9AD1F9"/>
                </a:solidFill>
              </a:rPr>
              <a:t>   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51" name="Curved Right Arrow 50"/>
          <p:cNvSpPr/>
          <p:nvPr/>
        </p:nvSpPr>
        <p:spPr>
          <a:xfrm rot="10800000">
            <a:off x="8453197" y="837607"/>
            <a:ext cx="360665" cy="413870"/>
          </a:xfrm>
          <a:prstGeom prst="curvedRightArrow">
            <a:avLst>
              <a:gd name="adj1" fmla="val 0"/>
              <a:gd name="adj2" fmla="val 13941"/>
              <a:gd name="adj3" fmla="val 53039"/>
            </a:avLst>
          </a:prstGeom>
          <a:solidFill>
            <a:schemeClr val="tx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437525" y="3652180"/>
            <a:ext cx="372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1063149" y="3295403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)   </a:t>
            </a:r>
            <a:r>
              <a:rPr lang="en-US" i="1" dirty="0" smtClean="0"/>
              <a:t>v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4" name="Curved Right Arrow 53"/>
          <p:cNvSpPr/>
          <p:nvPr/>
        </p:nvSpPr>
        <p:spPr>
          <a:xfrm rot="10800000" flipV="1">
            <a:off x="11810220" y="3888165"/>
            <a:ext cx="357078" cy="429838"/>
          </a:xfrm>
          <a:prstGeom prst="curvedRightArrow">
            <a:avLst>
              <a:gd name="adj1" fmla="val 0"/>
              <a:gd name="adj2" fmla="val 13941"/>
              <a:gd name="adj3" fmla="val 53039"/>
            </a:avLst>
          </a:prstGeom>
          <a:solidFill>
            <a:schemeClr val="tx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481536" y="20073"/>
            <a:ext cx="1808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0 m/s @ top</a:t>
            </a:r>
          </a:p>
          <a:p>
            <a:r>
              <a:rPr lang="en-US" dirty="0" smtClean="0">
                <a:solidFill>
                  <a:srgbClr val="9AD1F9"/>
                </a:solidFill>
              </a:rPr>
              <a:t>   </a:t>
            </a:r>
            <a:endParaRPr lang="en-US" dirty="0">
              <a:solidFill>
                <a:srgbClr val="9AD1F9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708401" y="406400"/>
            <a:ext cx="413128" cy="4064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445577" y="2245874"/>
            <a:ext cx="148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9AD1F9"/>
                </a:solidFill>
              </a:rPr>
              <a:t>a</a:t>
            </a:r>
            <a:r>
              <a:rPr lang="en-US" i="1" baseline="-25000" dirty="0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-9.8 m/s</a:t>
            </a:r>
            <a:r>
              <a:rPr lang="en-US" baseline="30000" dirty="0" smtClean="0">
                <a:solidFill>
                  <a:srgbClr val="9AD1F9"/>
                </a:solidFill>
              </a:rPr>
              <a:t>2</a:t>
            </a:r>
          </a:p>
          <a:p>
            <a:r>
              <a:rPr lang="en-US" dirty="0" smtClean="0">
                <a:solidFill>
                  <a:srgbClr val="9AD1F9"/>
                </a:solidFill>
              </a:rPr>
              <a:t>   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890933" y="612819"/>
            <a:ext cx="64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s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baseline="-25000" dirty="0" err="1" smtClean="0">
                <a:solidFill>
                  <a:srgbClr val="9AD1F9"/>
                </a:solidFill>
              </a:rPr>
              <a:t>,top</a:t>
            </a:r>
            <a:endParaRPr lang="en-US" baseline="-25000" dirty="0">
              <a:solidFill>
                <a:srgbClr val="9AD1F9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937779" y="982155"/>
            <a:ext cx="516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</a:t>
            </a:r>
            <a:r>
              <a:rPr lang="en-US" i="1" baseline="-250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rise</a:t>
            </a:r>
            <a:endParaRPr lang="en-US" i="1" baseline="-25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950128" y="1351487"/>
            <a:ext cx="60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</a:t>
            </a:r>
            <a:r>
              <a:rPr lang="en-US" i="1" baseline="-250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hang</a:t>
            </a:r>
            <a:endParaRPr lang="en-US" i="1" baseline="-25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970964" y="1742546"/>
            <a:ext cx="361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20134" y="4619603"/>
            <a:ext cx="3471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 Start by finding rise time: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39052" y="4988935"/>
            <a:ext cx="1237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= </a:t>
            </a:r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yi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+ 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at</a:t>
            </a:r>
            <a:endParaRPr lang="en-US" i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765910" y="4990535"/>
            <a:ext cx="2308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y</a:t>
            </a:r>
            <a:r>
              <a:rPr lang="en-US" dirty="0" smtClean="0"/>
              <a:t> = 0 when </a:t>
            </a:r>
            <a:r>
              <a:rPr lang="en-US" i="1" dirty="0" smtClean="0"/>
              <a:t>t</a:t>
            </a:r>
            <a:r>
              <a:rPr lang="en-US" dirty="0" smtClean="0"/>
              <a:t> =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rise</a:t>
            </a:r>
            <a:r>
              <a:rPr lang="en-US" dirty="0" smtClean="0"/>
              <a:t> )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33031" y="5393733"/>
            <a:ext cx="3467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0 m/s = 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35.62 m/s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+ (-9.8 m/s</a:t>
            </a:r>
            <a:r>
              <a:rPr lang="en-US" baseline="3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)</a:t>
            </a:r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rise</a:t>
            </a:r>
            <a:endParaRPr lang="en-US" i="1" baseline="-25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39052" y="5780261"/>
            <a:ext cx="1391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t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rise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= 3.635 s </a:t>
            </a:r>
            <a:endParaRPr lang="en-US" i="1" baseline="-25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230409" y="4613207"/>
            <a:ext cx="4302976" cy="3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Now find vertical position at t = 3.635 s: 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4588933" y="4990535"/>
            <a:ext cx="1990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rgbClr val="9AD1F9"/>
                </a:solidFill>
              </a:rPr>
              <a:t>s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</a:t>
            </a:r>
            <a:r>
              <a:rPr lang="en-US" i="1" dirty="0" err="1" smtClean="0">
                <a:solidFill>
                  <a:srgbClr val="9AD1F9"/>
                </a:solidFill>
              </a:rPr>
              <a:t>s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yi</a:t>
            </a:r>
            <a:r>
              <a:rPr lang="en-US" dirty="0" smtClean="0">
                <a:solidFill>
                  <a:srgbClr val="9AD1F9"/>
                </a:solidFill>
              </a:rPr>
              <a:t> + </a:t>
            </a:r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yi</a:t>
            </a:r>
            <a:r>
              <a:rPr lang="en-US" i="1" dirty="0" err="1" smtClean="0">
                <a:solidFill>
                  <a:srgbClr val="9AD1F9"/>
                </a:solidFill>
              </a:rPr>
              <a:t>t</a:t>
            </a:r>
            <a:r>
              <a:rPr lang="en-US" dirty="0" smtClean="0">
                <a:solidFill>
                  <a:srgbClr val="9AD1F9"/>
                </a:solidFill>
              </a:rPr>
              <a:t> + ½ </a:t>
            </a:r>
            <a:r>
              <a:rPr lang="en-US" i="1" dirty="0" smtClean="0">
                <a:solidFill>
                  <a:srgbClr val="9AD1F9"/>
                </a:solidFill>
              </a:rPr>
              <a:t>at</a:t>
            </a:r>
            <a:r>
              <a:rPr lang="en-US" baseline="30000" dirty="0" smtClean="0">
                <a:solidFill>
                  <a:srgbClr val="9AD1F9"/>
                </a:solidFill>
              </a:rPr>
              <a:t>2</a:t>
            </a:r>
            <a:r>
              <a:rPr lang="en-US" dirty="0" smtClean="0">
                <a:solidFill>
                  <a:srgbClr val="9AD1F9"/>
                </a:solidFill>
              </a:rPr>
              <a:t> 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596629" y="5352131"/>
            <a:ext cx="34858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rgbClr val="9AD1F9"/>
                </a:solidFill>
              </a:rPr>
              <a:t>s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0 m + (35.62 m/s)(3.635 s) </a:t>
            </a:r>
          </a:p>
          <a:p>
            <a:r>
              <a:rPr lang="en-US" dirty="0">
                <a:solidFill>
                  <a:srgbClr val="9AD1F9"/>
                </a:solidFill>
              </a:rPr>
              <a:t>	</a:t>
            </a:r>
            <a:r>
              <a:rPr lang="en-US" dirty="0" smtClean="0">
                <a:solidFill>
                  <a:srgbClr val="9AD1F9"/>
                </a:solidFill>
              </a:rPr>
              <a:t>+ ½ (-9.8 m/s2)(3.635 s)</a:t>
            </a:r>
            <a:r>
              <a:rPr lang="en-US" baseline="30000" dirty="0" smtClean="0">
                <a:solidFill>
                  <a:srgbClr val="9AD1F9"/>
                </a:solidFill>
              </a:rPr>
              <a:t>2</a:t>
            </a:r>
            <a:r>
              <a:rPr lang="en-US" dirty="0" smtClean="0">
                <a:solidFill>
                  <a:srgbClr val="9AD1F9"/>
                </a:solidFill>
              </a:rPr>
              <a:t> 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620186" y="5998462"/>
            <a:ext cx="2086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rgbClr val="9AD1F9"/>
                </a:solidFill>
              </a:rPr>
              <a:t>s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64.73 m ≈  65 m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065579" y="6015395"/>
            <a:ext cx="641414" cy="401429"/>
          </a:xfrm>
          <a:prstGeom prst="rect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17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4" grpId="0" animBg="1"/>
      <p:bldP spid="21" grpId="0"/>
      <p:bldP spid="26" grpId="0"/>
      <p:bldP spid="35" grpId="0"/>
      <p:bldP spid="38" grpId="0"/>
      <p:bldP spid="40" grpId="0"/>
      <p:bldP spid="41" grpId="0"/>
      <p:bldP spid="42" grpId="0"/>
      <p:bldP spid="43" grpId="0"/>
      <p:bldP spid="44" grpId="0"/>
      <p:bldP spid="48" grpId="0"/>
      <p:bldP spid="49" grpId="0"/>
      <p:bldP spid="51" grpId="0" animBg="1"/>
      <p:bldP spid="55" grpId="0"/>
      <p:bldP spid="58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1" grpId="0"/>
      <p:bldP spid="72" grpId="0"/>
      <p:bldP spid="73" grpId="0"/>
      <p:bldP spid="7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91067" y="3251209"/>
            <a:ext cx="64516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795867" y="1219208"/>
            <a:ext cx="1219200" cy="20320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8043998">
            <a:off x="572917" y="1896543"/>
            <a:ext cx="1391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 = 42.0 m/s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27219" y="2875151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θ</a:t>
            </a:r>
            <a:r>
              <a:rPr lang="en-US" dirty="0" smtClean="0"/>
              <a:t> = 58°</a:t>
            </a: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812800" y="812808"/>
            <a:ext cx="5825067" cy="2421466"/>
          </a:xfrm>
          <a:custGeom>
            <a:avLst/>
            <a:gdLst>
              <a:gd name="connsiteX0" fmla="*/ 0 w 5283200"/>
              <a:gd name="connsiteY0" fmla="*/ 2150533 h 2167466"/>
              <a:gd name="connsiteX1" fmla="*/ 1320800 w 5283200"/>
              <a:gd name="connsiteY1" fmla="*/ 457200 h 2167466"/>
              <a:gd name="connsiteX2" fmla="*/ 2641600 w 5283200"/>
              <a:gd name="connsiteY2" fmla="*/ 0 h 2167466"/>
              <a:gd name="connsiteX3" fmla="*/ 3979333 w 5283200"/>
              <a:gd name="connsiteY3" fmla="*/ 457200 h 2167466"/>
              <a:gd name="connsiteX4" fmla="*/ 5283200 w 5283200"/>
              <a:gd name="connsiteY4" fmla="*/ 2167466 h 2167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83200" h="2167466">
                <a:moveTo>
                  <a:pt x="0" y="2150533"/>
                </a:moveTo>
                <a:cubicBezTo>
                  <a:pt x="440266" y="1483077"/>
                  <a:pt x="880533" y="815622"/>
                  <a:pt x="1320800" y="457200"/>
                </a:cubicBezTo>
                <a:cubicBezTo>
                  <a:pt x="1761067" y="98778"/>
                  <a:pt x="2198511" y="0"/>
                  <a:pt x="2641600" y="0"/>
                </a:cubicBezTo>
                <a:cubicBezTo>
                  <a:pt x="3084689" y="0"/>
                  <a:pt x="3539066" y="95956"/>
                  <a:pt x="3979333" y="457200"/>
                </a:cubicBezTo>
                <a:cubicBezTo>
                  <a:pt x="4419600" y="818444"/>
                  <a:pt x="5082822" y="1789288"/>
                  <a:pt x="5283200" y="2167466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817650" y="3251206"/>
            <a:ext cx="1219200" cy="0"/>
          </a:xfrm>
          <a:prstGeom prst="straightConnector1">
            <a:avLst/>
          </a:prstGeom>
          <a:ln w="38100" cmpd="sng"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015067" y="1219208"/>
            <a:ext cx="0" cy="2015066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17650" y="3294006"/>
            <a:ext cx="1768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</a:t>
            </a:r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cos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θ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= </a:t>
            </a:r>
          </a:p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(42 m/s)(</a:t>
            </a:r>
            <a:r>
              <a:rPr lang="en-US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cos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58)</a:t>
            </a:r>
          </a:p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= 22.26 m/s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795867" y="1219208"/>
            <a:ext cx="16933" cy="2031999"/>
          </a:xfrm>
          <a:prstGeom prst="straightConnector1">
            <a:avLst/>
          </a:prstGeom>
          <a:ln w="38100" cmpd="sng">
            <a:solidFill>
              <a:srgbClr val="67BAF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00717" y="1236141"/>
            <a:ext cx="1197417" cy="0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10055" y="199670"/>
            <a:ext cx="1926795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v</a:t>
            </a:r>
            <a:r>
              <a:rPr lang="en-US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= </a:t>
            </a:r>
            <a:r>
              <a:rPr lang="en-US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v</a:t>
            </a:r>
            <a:r>
              <a:rPr lang="en-US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</a:t>
            </a:r>
            <a:r>
              <a:rPr lang="en-US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sin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θ</a:t>
            </a:r>
            <a:endParaRPr lang="en-US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= (42 m/s)(sin 58)</a:t>
            </a:r>
          </a:p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= 35.62 m/s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3691467" y="812808"/>
            <a:ext cx="1" cy="2421466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725333" y="1796542"/>
            <a:ext cx="135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s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@ top = ?</a:t>
            </a:r>
            <a:endParaRPr lang="en-US" dirty="0">
              <a:solidFill>
                <a:srgbClr val="9AD1F9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817650" y="4318003"/>
            <a:ext cx="5820217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481536" y="4250271"/>
            <a:ext cx="65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?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10625" y="218933"/>
            <a:ext cx="732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981168" y="217254"/>
            <a:ext cx="952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Wanted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396532" y="615854"/>
            <a:ext cx="1366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 = 42.0 m/s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396532" y="949877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FF"/>
                </a:solidFill>
              </a:rPr>
              <a:t>θ</a:t>
            </a:r>
            <a:r>
              <a:rPr lang="en-US" dirty="0" smtClean="0">
                <a:solidFill>
                  <a:srgbClr val="FFFFFF"/>
                </a:solidFill>
              </a:rPr>
              <a:t> = 58</a:t>
            </a:r>
            <a:r>
              <a:rPr lang="en-US" i="1" dirty="0" smtClean="0">
                <a:solidFill>
                  <a:srgbClr val="FFFFFF"/>
                </a:solidFill>
              </a:rPr>
              <a:t>°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16067" y="1234544"/>
            <a:ext cx="1493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22.26 m/s</a:t>
            </a:r>
            <a:endParaRPr lang="en-US" baseline="30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399482" y="2926071"/>
            <a:ext cx="27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7863676" y="20073"/>
            <a:ext cx="0" cy="2753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447331" y="586586"/>
            <a:ext cx="2656731" cy="16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410046" y="1527211"/>
            <a:ext cx="1539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yi</a:t>
            </a:r>
            <a:r>
              <a:rPr lang="en-US" dirty="0" smtClean="0">
                <a:solidFill>
                  <a:srgbClr val="9AD1F9"/>
                </a:solidFill>
              </a:rPr>
              <a:t> = 35.62 m/s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30398" y="1879611"/>
            <a:ext cx="148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y,top</a:t>
            </a:r>
            <a:r>
              <a:rPr lang="en-US" dirty="0" smtClean="0">
                <a:solidFill>
                  <a:srgbClr val="9AD1F9"/>
                </a:solidFill>
              </a:rPr>
              <a:t> = 0 m/s</a:t>
            </a:r>
          </a:p>
          <a:p>
            <a:r>
              <a:rPr lang="en-US" dirty="0" smtClean="0">
                <a:solidFill>
                  <a:srgbClr val="9AD1F9"/>
                </a:solidFill>
              </a:rPr>
              <a:t>   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51" name="Curved Right Arrow 50"/>
          <p:cNvSpPr/>
          <p:nvPr/>
        </p:nvSpPr>
        <p:spPr>
          <a:xfrm rot="10800000">
            <a:off x="8453197" y="837607"/>
            <a:ext cx="360665" cy="413870"/>
          </a:xfrm>
          <a:prstGeom prst="curvedRightArrow">
            <a:avLst>
              <a:gd name="adj1" fmla="val 0"/>
              <a:gd name="adj2" fmla="val 13941"/>
              <a:gd name="adj3" fmla="val 53039"/>
            </a:avLst>
          </a:prstGeom>
          <a:solidFill>
            <a:schemeClr val="tx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437525" y="3652180"/>
            <a:ext cx="372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1063149" y="3295403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)   </a:t>
            </a:r>
            <a:r>
              <a:rPr lang="en-US" i="1" dirty="0" smtClean="0"/>
              <a:t>v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4" name="Curved Right Arrow 53"/>
          <p:cNvSpPr/>
          <p:nvPr/>
        </p:nvSpPr>
        <p:spPr>
          <a:xfrm rot="10800000" flipV="1">
            <a:off x="11810220" y="3888165"/>
            <a:ext cx="357078" cy="429838"/>
          </a:xfrm>
          <a:prstGeom prst="curvedRightArrow">
            <a:avLst>
              <a:gd name="adj1" fmla="val 0"/>
              <a:gd name="adj2" fmla="val 13941"/>
              <a:gd name="adj3" fmla="val 53039"/>
            </a:avLst>
          </a:prstGeom>
          <a:solidFill>
            <a:schemeClr val="tx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481536" y="20073"/>
            <a:ext cx="1808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0 m/s @ top</a:t>
            </a:r>
          </a:p>
          <a:p>
            <a:r>
              <a:rPr lang="en-US" dirty="0" smtClean="0">
                <a:solidFill>
                  <a:srgbClr val="9AD1F9"/>
                </a:solidFill>
              </a:rPr>
              <a:t>   </a:t>
            </a:r>
            <a:endParaRPr lang="en-US" dirty="0">
              <a:solidFill>
                <a:srgbClr val="9AD1F9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708401" y="406400"/>
            <a:ext cx="413128" cy="4064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445577" y="2245874"/>
            <a:ext cx="148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9AD1F9"/>
                </a:solidFill>
              </a:rPr>
              <a:t>a</a:t>
            </a:r>
            <a:r>
              <a:rPr lang="en-US" i="1" baseline="-25000" dirty="0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-9.8 m/s</a:t>
            </a:r>
            <a:r>
              <a:rPr lang="en-US" baseline="30000" dirty="0" smtClean="0">
                <a:solidFill>
                  <a:srgbClr val="9AD1F9"/>
                </a:solidFill>
              </a:rPr>
              <a:t>2</a:t>
            </a:r>
          </a:p>
          <a:p>
            <a:r>
              <a:rPr lang="en-US" dirty="0" smtClean="0">
                <a:solidFill>
                  <a:srgbClr val="9AD1F9"/>
                </a:solidFill>
              </a:rPr>
              <a:t>   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890933" y="612819"/>
            <a:ext cx="642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s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baseline="-25000" dirty="0" err="1" smtClean="0">
                <a:solidFill>
                  <a:srgbClr val="9AD1F9"/>
                </a:solidFill>
              </a:rPr>
              <a:t>,top</a:t>
            </a:r>
            <a:endParaRPr lang="en-US" baseline="-25000" dirty="0">
              <a:solidFill>
                <a:srgbClr val="9AD1F9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937779" y="982155"/>
            <a:ext cx="516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</a:t>
            </a:r>
            <a:r>
              <a:rPr lang="en-US" i="1" baseline="-250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rise</a:t>
            </a:r>
            <a:endParaRPr lang="en-US" i="1" baseline="-25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950128" y="1351487"/>
            <a:ext cx="605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</a:t>
            </a:r>
            <a:r>
              <a:rPr lang="en-US" i="1" baseline="-250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hang</a:t>
            </a:r>
            <a:endParaRPr lang="en-US" i="1" baseline="-25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970964" y="1742546"/>
            <a:ext cx="361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20133" y="4619604"/>
            <a:ext cx="4862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 Given the symmetry here,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hang</a:t>
            </a:r>
            <a:r>
              <a:rPr lang="en-US" dirty="0" smtClean="0"/>
              <a:t> should = 2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rise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39052" y="4988935"/>
            <a:ext cx="322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</a:t>
            </a:r>
            <a:r>
              <a:rPr lang="en-US" i="1" baseline="-250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hang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= 2 </a:t>
            </a:r>
            <a:r>
              <a:rPr lang="en-US" i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</a:t>
            </a:r>
            <a:r>
              <a:rPr lang="en-US" i="1" baseline="-250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rise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= 2(3.635 s) =  7.27 s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050054" y="5026551"/>
            <a:ext cx="641414" cy="401429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256105" y="5495712"/>
            <a:ext cx="4862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) Use horizontal motion to find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x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606784" y="5909854"/>
            <a:ext cx="983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</a:t>
            </a:r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i="1" baseline="-25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/ t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1918413" y="5909854"/>
            <a:ext cx="5087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i="1" baseline="-25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</a:t>
            </a:r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t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hang</a:t>
            </a:r>
            <a:r>
              <a:rPr lang="en-US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(22.26 m/s)(7.27 s) = 161.83 m ≈  160 m </a:t>
            </a: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6259839" y="5941592"/>
            <a:ext cx="682828" cy="356677"/>
          </a:xfrm>
          <a:prstGeom prst="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50" grpId="0" animBg="1"/>
      <p:bldP spid="56" grpId="0"/>
      <p:bldP spid="70" grpId="0"/>
      <p:bldP spid="75" grpId="0"/>
      <p:bldP spid="7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484594"/>
            <a:ext cx="7581901" cy="4351430"/>
          </a:xfrm>
        </p:spPr>
        <p:txBody>
          <a:bodyPr/>
          <a:lstStyle/>
          <a:p>
            <a:r>
              <a:rPr lang="en-US" dirty="0" smtClean="0"/>
              <a:t>Apply the formula </a:t>
            </a:r>
            <a:r>
              <a:rPr lang="en-US" i="1" dirty="0" smtClean="0"/>
              <a:t>s</a:t>
            </a:r>
            <a:r>
              <a:rPr lang="en-US" dirty="0" smtClean="0"/>
              <a:t> =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</a:t>
            </a:r>
            <a:r>
              <a:rPr lang="en-US" dirty="0" smtClean="0"/>
              <a:t> +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t</a:t>
            </a:r>
            <a:r>
              <a:rPr lang="en-US" dirty="0" smtClean="0"/>
              <a:t> + ½ </a:t>
            </a:r>
            <a:r>
              <a:rPr lang="en-US" i="1" dirty="0" smtClean="0"/>
              <a:t>at</a:t>
            </a:r>
            <a:r>
              <a:rPr lang="en-US" baseline="30000" dirty="0" smtClean="0"/>
              <a:t>2</a:t>
            </a:r>
            <a:r>
              <a:rPr lang="en-US" dirty="0" smtClean="0"/>
              <a:t> to both x and y-directions:</a:t>
            </a:r>
          </a:p>
          <a:p>
            <a:r>
              <a:rPr lang="en-US" i="1" dirty="0" err="1" smtClean="0"/>
              <a:t>s</a:t>
            </a:r>
            <a:r>
              <a:rPr lang="en-US" i="1" baseline="-25000" dirty="0" err="1" smtClean="0"/>
              <a:t>x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xi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xi</a:t>
            </a:r>
            <a:r>
              <a:rPr lang="en-US" i="1" dirty="0" err="1" smtClean="0"/>
              <a:t>t</a:t>
            </a:r>
            <a:r>
              <a:rPr lang="en-US" dirty="0" smtClean="0"/>
              <a:t> </a:t>
            </a:r>
            <a:r>
              <a:rPr lang="en-US" dirty="0"/>
              <a:t>+ ½ </a:t>
            </a:r>
            <a:r>
              <a:rPr lang="en-US" i="1" dirty="0" smtClean="0"/>
              <a:t>a</a:t>
            </a:r>
            <a:r>
              <a:rPr lang="en-US" i="1" baseline="-25000" dirty="0" smtClean="0"/>
              <a:t>x</a:t>
            </a:r>
            <a:r>
              <a:rPr lang="en-US" i="1" dirty="0" smtClean="0"/>
              <a:t>t</a:t>
            </a:r>
            <a:r>
              <a:rPr lang="en-US" baseline="30000" dirty="0" smtClean="0"/>
              <a:t>2</a:t>
            </a:r>
            <a:r>
              <a:rPr lang="en-US" dirty="0" smtClean="0"/>
              <a:t> = 0 + (22.26 </a:t>
            </a:r>
            <a:r>
              <a:rPr lang="en-US" dirty="0" err="1" smtClean="0"/>
              <a:t>ms</a:t>
            </a:r>
            <a:r>
              <a:rPr lang="en-US" dirty="0" smtClean="0"/>
              <a:t>/)</a:t>
            </a:r>
            <a:r>
              <a:rPr lang="en-US" i="1" dirty="0" smtClean="0"/>
              <a:t>t</a:t>
            </a:r>
            <a:r>
              <a:rPr lang="en-US" dirty="0" smtClean="0"/>
              <a:t> + ½ (0 m/s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r>
              <a:rPr lang="en-US" i="1" dirty="0" smtClean="0"/>
              <a:t>t</a:t>
            </a:r>
            <a:r>
              <a:rPr lang="en-US" baseline="30000" dirty="0" smtClean="0"/>
              <a:t>2</a:t>
            </a:r>
          </a:p>
          <a:p>
            <a:r>
              <a:rPr lang="en-US" i="1" dirty="0" err="1" smtClean="0"/>
              <a:t>s</a:t>
            </a:r>
            <a:r>
              <a:rPr lang="en-US" i="1" baseline="-25000" dirty="0" err="1" smtClean="0"/>
              <a:t>x</a:t>
            </a:r>
            <a:r>
              <a:rPr lang="en-US" dirty="0" smtClean="0"/>
              <a:t> = 22.26</a:t>
            </a:r>
            <a:r>
              <a:rPr lang="en-US" i="1" dirty="0" smtClean="0"/>
              <a:t>t</a:t>
            </a:r>
          </a:p>
          <a:p>
            <a:r>
              <a:rPr lang="en-US" i="1" dirty="0" err="1" smtClean="0"/>
              <a:t>s</a:t>
            </a:r>
            <a:r>
              <a:rPr lang="en-US" i="1" baseline="-25000" dirty="0" err="1" smtClean="0"/>
              <a:t>y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yi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yi</a:t>
            </a:r>
            <a:r>
              <a:rPr lang="en-US" i="1" dirty="0" err="1" smtClean="0"/>
              <a:t>t</a:t>
            </a:r>
            <a:r>
              <a:rPr lang="en-US" dirty="0" smtClean="0"/>
              <a:t> </a:t>
            </a:r>
            <a:r>
              <a:rPr lang="en-US" dirty="0"/>
              <a:t>+ ½ </a:t>
            </a:r>
            <a:r>
              <a:rPr lang="en-US" i="1" dirty="0" smtClean="0"/>
              <a:t>a</a:t>
            </a:r>
            <a:r>
              <a:rPr lang="en-US" i="1" baseline="-25000" dirty="0" smtClean="0"/>
              <a:t>y</a:t>
            </a:r>
            <a:r>
              <a:rPr lang="en-US" i="1" dirty="0" smtClean="0"/>
              <a:t>t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= 0 + </a:t>
            </a:r>
            <a:r>
              <a:rPr lang="en-US" dirty="0" smtClean="0"/>
              <a:t>(35.62 </a:t>
            </a:r>
            <a:r>
              <a:rPr lang="en-US" dirty="0" err="1"/>
              <a:t>ms</a:t>
            </a:r>
            <a:r>
              <a:rPr lang="en-US" dirty="0"/>
              <a:t>/)</a:t>
            </a:r>
            <a:r>
              <a:rPr lang="en-US" i="1" dirty="0"/>
              <a:t>t</a:t>
            </a:r>
            <a:r>
              <a:rPr lang="en-US" dirty="0"/>
              <a:t> + ½ </a:t>
            </a:r>
            <a:r>
              <a:rPr lang="en-US" dirty="0" smtClean="0"/>
              <a:t>(-9.8 </a:t>
            </a:r>
            <a:r>
              <a:rPr lang="en-US" dirty="0"/>
              <a:t>m/s</a:t>
            </a:r>
            <a:r>
              <a:rPr lang="en-US" baseline="30000" dirty="0"/>
              <a:t>2</a:t>
            </a:r>
            <a:r>
              <a:rPr lang="en-US" dirty="0"/>
              <a:t>)</a:t>
            </a:r>
            <a:r>
              <a:rPr lang="en-US" i="1" dirty="0"/>
              <a:t>t</a:t>
            </a:r>
            <a:r>
              <a:rPr lang="en-US" baseline="30000" dirty="0"/>
              <a:t>2</a:t>
            </a:r>
          </a:p>
          <a:p>
            <a:r>
              <a:rPr lang="en-US" i="1" dirty="0" err="1" smtClean="0"/>
              <a:t>s</a:t>
            </a:r>
            <a:r>
              <a:rPr lang="en-US" i="1" baseline="-25000" dirty="0" err="1" smtClean="0"/>
              <a:t>y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35.62</a:t>
            </a:r>
            <a:r>
              <a:rPr lang="en-US" i="1" dirty="0" smtClean="0"/>
              <a:t>t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4. 9</a:t>
            </a:r>
            <a:r>
              <a:rPr lang="en-US" i="1" dirty="0" smtClean="0"/>
              <a:t>t</a:t>
            </a:r>
            <a:r>
              <a:rPr lang="en-US" baseline="30000" dirty="0" smtClean="0"/>
              <a:t>2</a:t>
            </a:r>
            <a:endParaRPr lang="en-US" baseline="30000" dirty="0"/>
          </a:p>
          <a:p>
            <a:r>
              <a:rPr lang="en-US" dirty="0" smtClean="0"/>
              <a:t>Let’s plug these equations into parametric mode on a TI </a:t>
            </a:r>
            <a:r>
              <a:rPr lang="en-US" dirty="0" err="1" smtClean="0"/>
              <a:t>grapher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162576"/>
          </a:xfrm>
        </p:spPr>
        <p:txBody>
          <a:bodyPr/>
          <a:lstStyle/>
          <a:p>
            <a:r>
              <a:rPr lang="en-US" dirty="0" smtClean="0"/>
              <a:t>Checking your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930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-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317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593838"/>
            <a:ext cx="7581901" cy="5242186"/>
          </a:xfrm>
        </p:spPr>
        <p:txBody>
          <a:bodyPr/>
          <a:lstStyle/>
          <a:p>
            <a:r>
              <a:rPr lang="en-US" dirty="0" smtClean="0"/>
              <a:t>If we’re right, the model rocket starts at x = 0 and lands at x = 162.  </a:t>
            </a:r>
          </a:p>
          <a:p>
            <a:r>
              <a:rPr lang="en-US" dirty="0" smtClean="0"/>
              <a:t>If we’re right, the model rocket starts at y = 0 and peaks at y = 65.</a:t>
            </a:r>
          </a:p>
          <a:p>
            <a:r>
              <a:rPr lang="en-US" dirty="0" smtClean="0"/>
              <a:t>If we’re right, the model will land at t = 7.27s.</a:t>
            </a:r>
          </a:p>
          <a:p>
            <a:r>
              <a:rPr lang="en-US" dirty="0" smtClean="0"/>
              <a:t>Let’s hit “zoom” and set the range of x-values from 0 to 162 and the range of y-values from 0 to 65.  If we’re right, the graph will almost exactly fit the screen.</a:t>
            </a:r>
          </a:p>
          <a:p>
            <a:r>
              <a:rPr lang="en-US" dirty="0" smtClean="0"/>
              <a:t>Let’s also set the range of t-values from 0 to 7.26.   If we’re right then the graph should stop just before hitting the x-axis.</a:t>
            </a:r>
          </a:p>
        </p:txBody>
      </p:sp>
    </p:spTree>
    <p:extLst>
      <p:ext uri="{BB962C8B-B14F-4D97-AF65-F5344CB8AC3E}">
        <p14:creationId xmlns:p14="http://schemas.microsoft.com/office/powerpoint/2010/main" val="3786765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-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61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I-0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595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943" y="107577"/>
            <a:ext cx="8725458" cy="1377017"/>
          </a:xfrm>
        </p:spPr>
        <p:txBody>
          <a:bodyPr/>
          <a:lstStyle/>
          <a:p>
            <a:r>
              <a:rPr lang="en-US" sz="3600" dirty="0" smtClean="0"/>
              <a:t>Example Problem 3: </a:t>
            </a:r>
            <a:br>
              <a:rPr lang="en-US" sz="3600" dirty="0" smtClean="0"/>
            </a:br>
            <a:r>
              <a:rPr lang="en-US" sz="2800" dirty="0" smtClean="0"/>
              <a:t>(A projectile launched at an angle; asymmetrical path)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68" y="1651651"/>
            <a:ext cx="8246532" cy="1548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person standing 15.2 m from an 8.2-m tall flat building throws a tennis ball with an initial velocity </a:t>
            </a:r>
            <a:r>
              <a:rPr lang="en-US" smtClean="0"/>
              <a:t>of 23.0 </a:t>
            </a:r>
            <a:r>
              <a:rPr lang="en-US" dirty="0" smtClean="0"/>
              <a:t>m/s @ 45.0°.  Where on the roof does the ball land?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0268" y="3322538"/>
            <a:ext cx="8093007" cy="14375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 smtClean="0"/>
              <a:t>Step One: Draw a diagram illustrating the situation </a:t>
            </a:r>
          </a:p>
          <a:p>
            <a:pPr marL="0" indent="0">
              <a:buFontTx/>
              <a:buNone/>
            </a:pPr>
            <a:r>
              <a:rPr lang="en-US" sz="2000" dirty="0" smtClean="0"/>
              <a:t>(In the course of drawing the diagram, resolve the x- and y-components of the initial velocity.</a:t>
            </a:r>
          </a:p>
        </p:txBody>
      </p:sp>
    </p:spTree>
    <p:extLst>
      <p:ext uri="{BB962C8B-B14F-4D97-AF65-F5344CB8AC3E}">
        <p14:creationId xmlns:p14="http://schemas.microsoft.com/office/powerpoint/2010/main" val="1479311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64531" y="3234274"/>
            <a:ext cx="3750745" cy="16933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47139" y="1337721"/>
            <a:ext cx="1816716" cy="18827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8849952">
            <a:off x="345610" y="2012931"/>
            <a:ext cx="1375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 = 38.0 m/s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4996" y="2823561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θ</a:t>
            </a:r>
            <a:r>
              <a:rPr lang="en-US" dirty="0" smtClean="0"/>
              <a:t> = 45°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60557" y="3237095"/>
            <a:ext cx="1816716" cy="0"/>
          </a:xfrm>
          <a:prstGeom prst="straightConnector1">
            <a:avLst/>
          </a:prstGeom>
          <a:ln w="38100" cmpd="sng"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160779" y="1369763"/>
            <a:ext cx="0" cy="1877045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46435" y="3286489"/>
            <a:ext cx="2937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v</a:t>
            </a:r>
            <a:r>
              <a:rPr lang="en-US" baseline="-25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/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(√2)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(23.0 m/s)/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(√2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)</a:t>
            </a:r>
          </a:p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16.26 m/s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356799" y="1317620"/>
            <a:ext cx="1" cy="1916654"/>
          </a:xfrm>
          <a:prstGeom prst="straightConnector1">
            <a:avLst/>
          </a:prstGeom>
          <a:ln w="38100" cmpd="sng">
            <a:solidFill>
              <a:srgbClr val="67BAF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5291" y="1337721"/>
            <a:ext cx="1760331" cy="0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988" y="218933"/>
            <a:ext cx="1823101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</a:t>
            </a:r>
            <a:r>
              <a:rPr lang="en-US" dirty="0">
                <a:solidFill>
                  <a:srgbClr val="9AD1F9"/>
                </a:solidFill>
              </a:rPr>
              <a:t>= v</a:t>
            </a:r>
            <a:r>
              <a:rPr lang="en-US" baseline="-25000" dirty="0">
                <a:solidFill>
                  <a:srgbClr val="9AD1F9"/>
                </a:solidFill>
              </a:rPr>
              <a:t>i</a:t>
            </a:r>
            <a:r>
              <a:rPr lang="en-US" dirty="0">
                <a:solidFill>
                  <a:srgbClr val="9AD1F9"/>
                </a:solidFill>
              </a:rPr>
              <a:t>/(√2</a:t>
            </a:r>
            <a:r>
              <a:rPr lang="en-US" dirty="0" smtClean="0">
                <a:solidFill>
                  <a:srgbClr val="9AD1F9"/>
                </a:solidFill>
              </a:rPr>
              <a:t>)</a:t>
            </a:r>
          </a:p>
          <a:p>
            <a:r>
              <a:rPr lang="en-US" dirty="0" smtClean="0">
                <a:solidFill>
                  <a:srgbClr val="9AD1F9"/>
                </a:solidFill>
              </a:rPr>
              <a:t> </a:t>
            </a:r>
            <a:r>
              <a:rPr lang="en-US" dirty="0">
                <a:solidFill>
                  <a:srgbClr val="9AD1F9"/>
                </a:solidFill>
              </a:rPr>
              <a:t>= </a:t>
            </a:r>
            <a:r>
              <a:rPr lang="en-US" dirty="0" smtClean="0">
                <a:solidFill>
                  <a:srgbClr val="9AD1F9"/>
                </a:solidFill>
              </a:rPr>
              <a:t>(23.0 </a:t>
            </a:r>
            <a:r>
              <a:rPr lang="en-US" dirty="0">
                <a:solidFill>
                  <a:srgbClr val="9AD1F9"/>
                </a:solidFill>
              </a:rPr>
              <a:t>m/s)/(√2)</a:t>
            </a:r>
          </a:p>
          <a:p>
            <a:r>
              <a:rPr lang="en-US" dirty="0">
                <a:solidFill>
                  <a:srgbClr val="9AD1F9"/>
                </a:solidFill>
              </a:rPr>
              <a:t> </a:t>
            </a:r>
            <a:r>
              <a:rPr lang="en-US" dirty="0" smtClean="0">
                <a:solidFill>
                  <a:srgbClr val="9AD1F9"/>
                </a:solidFill>
              </a:rPr>
              <a:t>= 16.26 </a:t>
            </a:r>
            <a:r>
              <a:rPr lang="en-US" dirty="0">
                <a:solidFill>
                  <a:srgbClr val="9AD1F9"/>
                </a:solidFill>
              </a:rPr>
              <a:t>m/s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23811" y="4021512"/>
            <a:ext cx="3686615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749227" y="4021512"/>
            <a:ext cx="782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15.2 m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502668" y="246522"/>
            <a:ext cx="732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045964" y="226912"/>
            <a:ext cx="952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Wanted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396532" y="615854"/>
            <a:ext cx="1355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 = 23.0 m/s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396532" y="949877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FF"/>
                </a:solidFill>
              </a:rPr>
              <a:t>θ</a:t>
            </a:r>
            <a:r>
              <a:rPr lang="en-US" dirty="0" smtClean="0">
                <a:solidFill>
                  <a:srgbClr val="FFFFFF"/>
                </a:solidFill>
              </a:rPr>
              <a:t> = 45</a:t>
            </a:r>
            <a:r>
              <a:rPr lang="en-US" i="1" dirty="0" smtClean="0">
                <a:solidFill>
                  <a:srgbClr val="FFFFFF"/>
                </a:solidFill>
              </a:rPr>
              <a:t>°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16067" y="1234544"/>
            <a:ext cx="1488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16.26 m/s</a:t>
            </a:r>
            <a:endParaRPr lang="en-US" baseline="30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399482" y="2926071"/>
            <a:ext cx="27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7889575" y="57476"/>
            <a:ext cx="1358" cy="31354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364639" y="625018"/>
            <a:ext cx="2656731" cy="16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410046" y="1527211"/>
            <a:ext cx="1521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yi</a:t>
            </a:r>
            <a:r>
              <a:rPr lang="en-US" dirty="0" smtClean="0">
                <a:solidFill>
                  <a:srgbClr val="9AD1F9"/>
                </a:solidFill>
              </a:rPr>
              <a:t> = 16.26 m/s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30398" y="1879611"/>
            <a:ext cx="148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s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yi</a:t>
            </a:r>
            <a:r>
              <a:rPr lang="en-US" i="1" dirty="0" smtClean="0">
                <a:solidFill>
                  <a:srgbClr val="9AD1F9"/>
                </a:solidFill>
              </a:rPr>
              <a:t> </a:t>
            </a:r>
            <a:r>
              <a:rPr lang="en-US" dirty="0" smtClean="0">
                <a:solidFill>
                  <a:srgbClr val="9AD1F9"/>
                </a:solidFill>
              </a:rPr>
              <a:t>= 0 m</a:t>
            </a:r>
          </a:p>
          <a:p>
            <a:r>
              <a:rPr lang="en-US" dirty="0" smtClean="0">
                <a:solidFill>
                  <a:srgbClr val="9AD1F9"/>
                </a:solidFill>
              </a:rPr>
              <a:t>   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51" name="Curved Right Arrow 50"/>
          <p:cNvSpPr/>
          <p:nvPr/>
        </p:nvSpPr>
        <p:spPr>
          <a:xfrm rot="10800000">
            <a:off x="8271763" y="821112"/>
            <a:ext cx="360665" cy="413870"/>
          </a:xfrm>
          <a:prstGeom prst="curvedRightArrow">
            <a:avLst>
              <a:gd name="adj1" fmla="val 0"/>
              <a:gd name="adj2" fmla="val 13941"/>
              <a:gd name="adj3" fmla="val 53039"/>
            </a:avLst>
          </a:prstGeom>
          <a:solidFill>
            <a:schemeClr val="tx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45577" y="2245874"/>
            <a:ext cx="148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s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8.2 m</a:t>
            </a:r>
            <a:endParaRPr lang="en-US" baseline="30000" dirty="0" smtClean="0">
              <a:solidFill>
                <a:srgbClr val="9AD1F9"/>
              </a:solidFill>
            </a:endParaRPr>
          </a:p>
          <a:p>
            <a:r>
              <a:rPr lang="en-US" dirty="0" smtClean="0">
                <a:solidFill>
                  <a:srgbClr val="9AD1F9"/>
                </a:solidFill>
              </a:rPr>
              <a:t>   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890933" y="612819"/>
            <a:ext cx="361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endParaRPr lang="en-US" baseline="-25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937779" y="982155"/>
            <a:ext cx="292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</a:t>
            </a:r>
            <a:endParaRPr lang="en-US" i="1" baseline="-25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46821" y="4527973"/>
            <a:ext cx="3471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 Start by finding time: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24538" y="4884771"/>
            <a:ext cx="2041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= </a:t>
            </a:r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yi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+ </a:t>
            </a:r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yi</a:t>
            </a:r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+ ½ 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at</a:t>
            </a:r>
            <a:r>
              <a:rPr lang="en-US" i="1" baseline="3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</a:t>
            </a:r>
            <a:endParaRPr lang="en-US" i="1" baseline="3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4015276" y="1923911"/>
            <a:ext cx="2204779" cy="2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4010426" y="1941071"/>
            <a:ext cx="21783" cy="1310136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391544" y="1005814"/>
            <a:ext cx="5689600" cy="2194586"/>
          </a:xfrm>
          <a:custGeom>
            <a:avLst/>
            <a:gdLst>
              <a:gd name="connsiteX0" fmla="*/ 0 w 6366933"/>
              <a:gd name="connsiteY0" fmla="*/ 2194586 h 2194586"/>
              <a:gd name="connsiteX1" fmla="*/ 1625600 w 6366933"/>
              <a:gd name="connsiteY1" fmla="*/ 772186 h 2194586"/>
              <a:gd name="connsiteX2" fmla="*/ 2692400 w 6366933"/>
              <a:gd name="connsiteY2" fmla="*/ 196453 h 2194586"/>
              <a:gd name="connsiteX3" fmla="*/ 3471333 w 6366933"/>
              <a:gd name="connsiteY3" fmla="*/ 10186 h 2194586"/>
              <a:gd name="connsiteX4" fmla="*/ 4436533 w 6366933"/>
              <a:gd name="connsiteY4" fmla="*/ 60986 h 2194586"/>
              <a:gd name="connsiteX5" fmla="*/ 5350933 w 6366933"/>
              <a:gd name="connsiteY5" fmla="*/ 365786 h 2194586"/>
              <a:gd name="connsiteX6" fmla="*/ 6366933 w 6366933"/>
              <a:gd name="connsiteY6" fmla="*/ 907653 h 2194586"/>
              <a:gd name="connsiteX7" fmla="*/ 6366933 w 6366933"/>
              <a:gd name="connsiteY7" fmla="*/ 907653 h 2194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366933" h="2194586">
                <a:moveTo>
                  <a:pt x="0" y="2194586"/>
                </a:moveTo>
                <a:cubicBezTo>
                  <a:pt x="588433" y="1649897"/>
                  <a:pt x="1176867" y="1105208"/>
                  <a:pt x="1625600" y="772186"/>
                </a:cubicBezTo>
                <a:cubicBezTo>
                  <a:pt x="2074333" y="439164"/>
                  <a:pt x="2384778" y="323453"/>
                  <a:pt x="2692400" y="196453"/>
                </a:cubicBezTo>
                <a:cubicBezTo>
                  <a:pt x="3000022" y="69453"/>
                  <a:pt x="3180644" y="32764"/>
                  <a:pt x="3471333" y="10186"/>
                </a:cubicBezTo>
                <a:cubicBezTo>
                  <a:pt x="3762022" y="-12392"/>
                  <a:pt x="4123266" y="1719"/>
                  <a:pt x="4436533" y="60986"/>
                </a:cubicBezTo>
                <a:cubicBezTo>
                  <a:pt x="4749800" y="120253"/>
                  <a:pt x="5029200" y="224675"/>
                  <a:pt x="5350933" y="365786"/>
                </a:cubicBezTo>
                <a:cubicBezTo>
                  <a:pt x="5672666" y="506897"/>
                  <a:pt x="6366933" y="907653"/>
                  <a:pt x="6366933" y="907653"/>
                </a:cubicBezTo>
                <a:lnTo>
                  <a:pt x="6366933" y="907653"/>
                </a:lnTo>
              </a:path>
            </a:pathLst>
          </a:custGeom>
          <a:ln w="6350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93926" y="1941071"/>
            <a:ext cx="0" cy="1352935"/>
          </a:xfrm>
          <a:prstGeom prst="straightConnector1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93926" y="2341276"/>
            <a:ext cx="715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8.2 m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4010426" y="3741752"/>
            <a:ext cx="2070718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718161" y="3741752"/>
            <a:ext cx="266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?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449293" y="2614310"/>
            <a:ext cx="148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9AD1F9"/>
                </a:solidFill>
              </a:rPr>
              <a:t>a</a:t>
            </a:r>
            <a:r>
              <a:rPr lang="en-US" i="1" baseline="-25000" dirty="0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-9.8 m/s</a:t>
            </a:r>
            <a:r>
              <a:rPr lang="en-US" baseline="30000" dirty="0" smtClean="0">
                <a:solidFill>
                  <a:srgbClr val="9AD1F9"/>
                </a:solidFill>
              </a:rPr>
              <a:t>2</a:t>
            </a:r>
          </a:p>
          <a:p>
            <a:r>
              <a:rPr lang="en-US" dirty="0" smtClean="0">
                <a:solidFill>
                  <a:srgbClr val="9AD1F9"/>
                </a:solidFill>
              </a:rPr>
              <a:t>   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24538" y="5283072"/>
            <a:ext cx="4183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8.2 m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=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0 m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+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(16.26 m/s)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+ ½ (-9.8 m/s)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</a:t>
            </a:r>
            <a:r>
              <a:rPr lang="en-US" i="1" baseline="3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</a:t>
            </a:r>
            <a:endParaRPr lang="en-US" i="1" baseline="3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24538" y="5631796"/>
            <a:ext cx="3710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0 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= 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-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8.2 m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+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(16.26 m/s)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- (4.9 m/s)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</a:t>
            </a:r>
            <a:r>
              <a:rPr lang="en-US" i="1" baseline="3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</a:t>
            </a:r>
            <a:endParaRPr lang="en-US" i="1" baseline="3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64531" y="6019709"/>
            <a:ext cx="4719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Solve by graphing or using quadratic formula:</a:t>
            </a:r>
          </a:p>
          <a:p>
            <a:r>
              <a:rPr lang="en-US" dirty="0"/>
              <a:t>	</a:t>
            </a:r>
            <a:r>
              <a:rPr lang="en-US" i="1" dirty="0" smtClean="0"/>
              <a:t>t</a:t>
            </a:r>
            <a:r>
              <a:rPr lang="en-US" dirty="0" smtClean="0"/>
              <a:t> = 0.620 s or </a:t>
            </a:r>
            <a:r>
              <a:rPr lang="en-US" i="1" dirty="0" smtClean="0"/>
              <a:t>t</a:t>
            </a:r>
            <a:r>
              <a:rPr lang="en-US" dirty="0" smtClean="0"/>
              <a:t> = 2.698 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371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1" grpId="0"/>
      <p:bldP spid="26" grpId="0"/>
      <p:bldP spid="38" grpId="0"/>
      <p:bldP spid="40" grpId="0"/>
      <p:bldP spid="41" grpId="0"/>
      <p:bldP spid="42" grpId="0"/>
      <p:bldP spid="43" grpId="0"/>
      <p:bldP spid="44" grpId="0"/>
      <p:bldP spid="48" grpId="0"/>
      <p:bldP spid="49" grpId="0"/>
      <p:bldP spid="51" grpId="0" animBg="1"/>
      <p:bldP spid="58" grpId="0"/>
      <p:bldP spid="60" grpId="0"/>
      <p:bldP spid="60" grpId="1"/>
      <p:bldP spid="61" grpId="0"/>
      <p:bldP spid="64" grpId="0"/>
      <p:bldP spid="65" grpId="0"/>
      <p:bldP spid="22" grpId="0" animBg="1"/>
      <p:bldP spid="31" grpId="0"/>
      <p:bldP spid="75" grpId="0"/>
      <p:bldP spid="76" grpId="0"/>
      <p:bldP spid="77" grpId="0"/>
      <p:bldP spid="78" grpId="0"/>
      <p:bldP spid="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1-D v. 2-D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882587"/>
            <a:ext cx="7581901" cy="42867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Consider two cue balls.</a:t>
            </a:r>
          </a:p>
          <a:p>
            <a:r>
              <a:rPr lang="en-US" dirty="0" smtClean="0"/>
              <a:t>One is dropped from a particular height.</a:t>
            </a:r>
          </a:p>
          <a:p>
            <a:r>
              <a:rPr lang="en-US" dirty="0" smtClean="0"/>
              <a:t>At the same moment, the other (identical) cue ball is launched horizontally from the same height.</a:t>
            </a:r>
          </a:p>
          <a:p>
            <a:r>
              <a:rPr lang="en-US" dirty="0" smtClean="0"/>
              <a:t>Which one do you think will hit the ground first </a:t>
            </a:r>
            <a:r>
              <a:rPr lang="mr-IN" dirty="0" smtClean="0"/>
              <a:t>–</a:t>
            </a:r>
            <a:r>
              <a:rPr lang="en-US" dirty="0" smtClean="0"/>
              <a:t> the dropped ball, the horizontally launched ball, or will it be a tie?</a:t>
            </a:r>
          </a:p>
          <a:p>
            <a:r>
              <a:rPr lang="en-US" dirty="0" smtClean="0"/>
              <a:t>Let’s find out</a:t>
            </a:r>
            <a:r>
              <a:rPr lang="en-US" dirty="0"/>
              <a:t>!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err="1">
                <a:hlinkClick r:id="rId2"/>
              </a:rPr>
              <a:t>www.youtube.com</a:t>
            </a:r>
            <a:r>
              <a:rPr lang="en-US" dirty="0">
                <a:hlinkClick r:id="rId2"/>
              </a:rPr>
              <a:t>/</a:t>
            </a:r>
            <a:r>
              <a:rPr lang="en-US" dirty="0" err="1">
                <a:hlinkClick r:id="rId2"/>
              </a:rPr>
              <a:t>watch?v</a:t>
            </a:r>
            <a:r>
              <a:rPr lang="en-US" dirty="0">
                <a:hlinkClick r:id="rId2"/>
              </a:rPr>
              <a:t>=zMF4CD7i3hg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7226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64531" y="3234274"/>
            <a:ext cx="3750745" cy="16933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47139" y="1337721"/>
            <a:ext cx="1816716" cy="18827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8849952">
            <a:off x="345610" y="2012931"/>
            <a:ext cx="1375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 = 38.0 m/s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4996" y="2823561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θ</a:t>
            </a:r>
            <a:r>
              <a:rPr lang="en-US" dirty="0" smtClean="0"/>
              <a:t> = 45°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60557" y="3237095"/>
            <a:ext cx="1816716" cy="0"/>
          </a:xfrm>
          <a:prstGeom prst="straightConnector1">
            <a:avLst/>
          </a:prstGeom>
          <a:ln w="38100" cmpd="sng"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160779" y="1369763"/>
            <a:ext cx="0" cy="1877045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46435" y="3286489"/>
            <a:ext cx="2937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v</a:t>
            </a:r>
            <a:r>
              <a:rPr lang="en-US" baseline="-25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/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(√2)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(23.0 m/s)/</a:t>
            </a: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(√2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)</a:t>
            </a:r>
          </a:p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16.26 m/s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356799" y="1317620"/>
            <a:ext cx="1" cy="1916654"/>
          </a:xfrm>
          <a:prstGeom prst="straightConnector1">
            <a:avLst/>
          </a:prstGeom>
          <a:ln w="38100" cmpd="sng">
            <a:solidFill>
              <a:srgbClr val="67BAF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5291" y="1337721"/>
            <a:ext cx="1760331" cy="0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988" y="218933"/>
            <a:ext cx="1823101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</a:t>
            </a:r>
            <a:r>
              <a:rPr lang="en-US" dirty="0">
                <a:solidFill>
                  <a:srgbClr val="9AD1F9"/>
                </a:solidFill>
              </a:rPr>
              <a:t>= v</a:t>
            </a:r>
            <a:r>
              <a:rPr lang="en-US" baseline="-25000" dirty="0">
                <a:solidFill>
                  <a:srgbClr val="9AD1F9"/>
                </a:solidFill>
              </a:rPr>
              <a:t>i</a:t>
            </a:r>
            <a:r>
              <a:rPr lang="en-US" dirty="0">
                <a:solidFill>
                  <a:srgbClr val="9AD1F9"/>
                </a:solidFill>
              </a:rPr>
              <a:t>/(√2</a:t>
            </a:r>
            <a:r>
              <a:rPr lang="en-US" dirty="0" smtClean="0">
                <a:solidFill>
                  <a:srgbClr val="9AD1F9"/>
                </a:solidFill>
              </a:rPr>
              <a:t>)</a:t>
            </a:r>
          </a:p>
          <a:p>
            <a:r>
              <a:rPr lang="en-US" dirty="0" smtClean="0">
                <a:solidFill>
                  <a:srgbClr val="9AD1F9"/>
                </a:solidFill>
              </a:rPr>
              <a:t> </a:t>
            </a:r>
            <a:r>
              <a:rPr lang="en-US" dirty="0">
                <a:solidFill>
                  <a:srgbClr val="9AD1F9"/>
                </a:solidFill>
              </a:rPr>
              <a:t>= </a:t>
            </a:r>
            <a:r>
              <a:rPr lang="en-US" dirty="0" smtClean="0">
                <a:solidFill>
                  <a:srgbClr val="9AD1F9"/>
                </a:solidFill>
              </a:rPr>
              <a:t>(23.0 </a:t>
            </a:r>
            <a:r>
              <a:rPr lang="en-US" dirty="0">
                <a:solidFill>
                  <a:srgbClr val="9AD1F9"/>
                </a:solidFill>
              </a:rPr>
              <a:t>m/s)/(√2)</a:t>
            </a:r>
          </a:p>
          <a:p>
            <a:r>
              <a:rPr lang="en-US" dirty="0">
                <a:solidFill>
                  <a:srgbClr val="9AD1F9"/>
                </a:solidFill>
              </a:rPr>
              <a:t> </a:t>
            </a:r>
            <a:r>
              <a:rPr lang="en-US" dirty="0" smtClean="0">
                <a:solidFill>
                  <a:srgbClr val="9AD1F9"/>
                </a:solidFill>
              </a:rPr>
              <a:t>= 16.26 </a:t>
            </a:r>
            <a:r>
              <a:rPr lang="en-US" dirty="0">
                <a:solidFill>
                  <a:srgbClr val="9AD1F9"/>
                </a:solidFill>
              </a:rPr>
              <a:t>m/s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23811" y="4021512"/>
            <a:ext cx="3686615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749227" y="4021512"/>
            <a:ext cx="782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15.2 m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502668" y="246522"/>
            <a:ext cx="732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045964" y="226912"/>
            <a:ext cx="952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Wanted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396532" y="615854"/>
            <a:ext cx="1355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 = 23.0 m/s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396532" y="949877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FFFF"/>
                </a:solidFill>
              </a:rPr>
              <a:t>θ</a:t>
            </a:r>
            <a:r>
              <a:rPr lang="en-US" dirty="0" smtClean="0">
                <a:solidFill>
                  <a:srgbClr val="FFFFFF"/>
                </a:solidFill>
              </a:rPr>
              <a:t> = 45</a:t>
            </a:r>
            <a:r>
              <a:rPr lang="en-US" i="1" dirty="0" smtClean="0">
                <a:solidFill>
                  <a:srgbClr val="FFFFFF"/>
                </a:solidFill>
              </a:rPr>
              <a:t>°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16067" y="1234544"/>
            <a:ext cx="1488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16.26 m/s</a:t>
            </a:r>
            <a:endParaRPr lang="en-US" baseline="30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399482" y="2926071"/>
            <a:ext cx="27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7889575" y="57476"/>
            <a:ext cx="1358" cy="31354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364639" y="625018"/>
            <a:ext cx="2656731" cy="16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410046" y="1527211"/>
            <a:ext cx="1521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yi</a:t>
            </a:r>
            <a:r>
              <a:rPr lang="en-US" dirty="0" smtClean="0">
                <a:solidFill>
                  <a:srgbClr val="9AD1F9"/>
                </a:solidFill>
              </a:rPr>
              <a:t> = 16.26 m/s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30398" y="1879611"/>
            <a:ext cx="148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s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yi</a:t>
            </a:r>
            <a:r>
              <a:rPr lang="en-US" i="1" dirty="0" smtClean="0">
                <a:solidFill>
                  <a:srgbClr val="9AD1F9"/>
                </a:solidFill>
              </a:rPr>
              <a:t> </a:t>
            </a:r>
            <a:r>
              <a:rPr lang="en-US" dirty="0" smtClean="0">
                <a:solidFill>
                  <a:srgbClr val="9AD1F9"/>
                </a:solidFill>
              </a:rPr>
              <a:t>= 0 m</a:t>
            </a:r>
          </a:p>
          <a:p>
            <a:r>
              <a:rPr lang="en-US" dirty="0" smtClean="0">
                <a:solidFill>
                  <a:srgbClr val="9AD1F9"/>
                </a:solidFill>
              </a:rPr>
              <a:t>   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51" name="Curved Right Arrow 50"/>
          <p:cNvSpPr/>
          <p:nvPr/>
        </p:nvSpPr>
        <p:spPr>
          <a:xfrm rot="10800000">
            <a:off x="8271763" y="821112"/>
            <a:ext cx="360665" cy="413870"/>
          </a:xfrm>
          <a:prstGeom prst="curvedRightArrow">
            <a:avLst>
              <a:gd name="adj1" fmla="val 0"/>
              <a:gd name="adj2" fmla="val 13941"/>
              <a:gd name="adj3" fmla="val 53039"/>
            </a:avLst>
          </a:prstGeom>
          <a:solidFill>
            <a:schemeClr val="tx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45577" y="2245874"/>
            <a:ext cx="148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s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8.2 m</a:t>
            </a:r>
            <a:endParaRPr lang="en-US" baseline="30000" dirty="0" smtClean="0">
              <a:solidFill>
                <a:srgbClr val="9AD1F9"/>
              </a:solidFill>
            </a:endParaRPr>
          </a:p>
          <a:p>
            <a:r>
              <a:rPr lang="en-US" dirty="0" smtClean="0">
                <a:solidFill>
                  <a:srgbClr val="9AD1F9"/>
                </a:solidFill>
              </a:rPr>
              <a:t>   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890933" y="612819"/>
            <a:ext cx="361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endParaRPr lang="en-US" baseline="-25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937779" y="982155"/>
            <a:ext cx="292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</a:t>
            </a:r>
            <a:endParaRPr lang="en-US" i="1" baseline="-25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46821" y="4527973"/>
            <a:ext cx="3471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 Start by finding time: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24538" y="4884771"/>
            <a:ext cx="2041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= </a:t>
            </a:r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yi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+ </a:t>
            </a:r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yi</a:t>
            </a:r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+ ½ 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at</a:t>
            </a:r>
            <a:r>
              <a:rPr lang="en-US" i="1" baseline="3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</a:t>
            </a:r>
            <a:endParaRPr lang="en-US" i="1" baseline="3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4015276" y="1923911"/>
            <a:ext cx="2204779" cy="2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4010426" y="1941071"/>
            <a:ext cx="21783" cy="1310136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391544" y="1005814"/>
            <a:ext cx="5689600" cy="2194586"/>
          </a:xfrm>
          <a:custGeom>
            <a:avLst/>
            <a:gdLst>
              <a:gd name="connsiteX0" fmla="*/ 0 w 6366933"/>
              <a:gd name="connsiteY0" fmla="*/ 2194586 h 2194586"/>
              <a:gd name="connsiteX1" fmla="*/ 1625600 w 6366933"/>
              <a:gd name="connsiteY1" fmla="*/ 772186 h 2194586"/>
              <a:gd name="connsiteX2" fmla="*/ 2692400 w 6366933"/>
              <a:gd name="connsiteY2" fmla="*/ 196453 h 2194586"/>
              <a:gd name="connsiteX3" fmla="*/ 3471333 w 6366933"/>
              <a:gd name="connsiteY3" fmla="*/ 10186 h 2194586"/>
              <a:gd name="connsiteX4" fmla="*/ 4436533 w 6366933"/>
              <a:gd name="connsiteY4" fmla="*/ 60986 h 2194586"/>
              <a:gd name="connsiteX5" fmla="*/ 5350933 w 6366933"/>
              <a:gd name="connsiteY5" fmla="*/ 365786 h 2194586"/>
              <a:gd name="connsiteX6" fmla="*/ 6366933 w 6366933"/>
              <a:gd name="connsiteY6" fmla="*/ 907653 h 2194586"/>
              <a:gd name="connsiteX7" fmla="*/ 6366933 w 6366933"/>
              <a:gd name="connsiteY7" fmla="*/ 907653 h 2194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366933" h="2194586">
                <a:moveTo>
                  <a:pt x="0" y="2194586"/>
                </a:moveTo>
                <a:cubicBezTo>
                  <a:pt x="588433" y="1649897"/>
                  <a:pt x="1176867" y="1105208"/>
                  <a:pt x="1625600" y="772186"/>
                </a:cubicBezTo>
                <a:cubicBezTo>
                  <a:pt x="2074333" y="439164"/>
                  <a:pt x="2384778" y="323453"/>
                  <a:pt x="2692400" y="196453"/>
                </a:cubicBezTo>
                <a:cubicBezTo>
                  <a:pt x="3000022" y="69453"/>
                  <a:pt x="3180644" y="32764"/>
                  <a:pt x="3471333" y="10186"/>
                </a:cubicBezTo>
                <a:cubicBezTo>
                  <a:pt x="3762022" y="-12392"/>
                  <a:pt x="4123266" y="1719"/>
                  <a:pt x="4436533" y="60986"/>
                </a:cubicBezTo>
                <a:cubicBezTo>
                  <a:pt x="4749800" y="120253"/>
                  <a:pt x="5029200" y="224675"/>
                  <a:pt x="5350933" y="365786"/>
                </a:cubicBezTo>
                <a:cubicBezTo>
                  <a:pt x="5672666" y="506897"/>
                  <a:pt x="6366933" y="907653"/>
                  <a:pt x="6366933" y="907653"/>
                </a:cubicBezTo>
                <a:lnTo>
                  <a:pt x="6366933" y="907653"/>
                </a:lnTo>
              </a:path>
            </a:pathLst>
          </a:custGeom>
          <a:ln w="6350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93926" y="1941071"/>
            <a:ext cx="0" cy="1352935"/>
          </a:xfrm>
          <a:prstGeom prst="straightConnector1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93926" y="2341276"/>
            <a:ext cx="715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8.2 m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4010426" y="3741752"/>
            <a:ext cx="2070718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718161" y="3741752"/>
            <a:ext cx="266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?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449293" y="2614310"/>
            <a:ext cx="148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9AD1F9"/>
                </a:solidFill>
              </a:rPr>
              <a:t>a</a:t>
            </a:r>
            <a:r>
              <a:rPr lang="en-US" i="1" baseline="-25000" dirty="0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-9.8 m/s</a:t>
            </a:r>
            <a:r>
              <a:rPr lang="en-US" baseline="30000" dirty="0" smtClean="0">
                <a:solidFill>
                  <a:srgbClr val="9AD1F9"/>
                </a:solidFill>
              </a:rPr>
              <a:t>2</a:t>
            </a:r>
          </a:p>
          <a:p>
            <a:r>
              <a:rPr lang="en-US" dirty="0" smtClean="0">
                <a:solidFill>
                  <a:srgbClr val="9AD1F9"/>
                </a:solidFill>
              </a:rPr>
              <a:t>   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24538" y="5283072"/>
            <a:ext cx="4183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8.2 m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=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0 m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+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(16.26 m/s)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+ ½ (-9.8 m/s)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</a:t>
            </a:r>
            <a:r>
              <a:rPr lang="en-US" i="1" baseline="3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</a:t>
            </a:r>
            <a:endParaRPr lang="en-US" i="1" baseline="3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24538" y="5631796"/>
            <a:ext cx="3710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0 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= </a:t>
            </a:r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-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8.2 m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+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(16.26 m/s)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- (4.9 m/s)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</a:t>
            </a:r>
            <a:r>
              <a:rPr lang="en-US" i="1" baseline="3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</a:t>
            </a:r>
            <a:endParaRPr lang="en-US" i="1" baseline="3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64531" y="6019709"/>
            <a:ext cx="4719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Solve by graphing or using quadratic formula:</a:t>
            </a:r>
          </a:p>
          <a:p>
            <a:r>
              <a:rPr lang="en-US" dirty="0"/>
              <a:t>	</a:t>
            </a:r>
            <a:r>
              <a:rPr lang="en-US" i="1" dirty="0" smtClean="0"/>
              <a:t>t</a:t>
            </a:r>
            <a:r>
              <a:rPr lang="en-US" dirty="0" smtClean="0"/>
              <a:t> = </a:t>
            </a:r>
            <a:r>
              <a:rPr lang="en-US" strike="sngStrike" dirty="0" smtClean="0"/>
              <a:t>0.620 s</a:t>
            </a:r>
            <a:r>
              <a:rPr lang="en-US" dirty="0" smtClean="0"/>
              <a:t> or </a:t>
            </a:r>
            <a:r>
              <a:rPr lang="en-US" i="1" u="sng" dirty="0" smtClean="0"/>
              <a:t>t</a:t>
            </a:r>
            <a:r>
              <a:rPr lang="en-US" u="sng" dirty="0" smtClean="0"/>
              <a:t> = 2.698 s</a:t>
            </a:r>
            <a:endParaRPr lang="en-US" u="sng" dirty="0"/>
          </a:p>
        </p:txBody>
      </p:sp>
      <p:sp>
        <p:nvSpPr>
          <p:cNvPr id="52" name="TextBox 51"/>
          <p:cNvSpPr txBox="1"/>
          <p:nvPr/>
        </p:nvSpPr>
        <p:spPr>
          <a:xfrm>
            <a:off x="4870472" y="4527973"/>
            <a:ext cx="422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Find horizontal position when </a:t>
            </a:r>
            <a:r>
              <a:rPr lang="en-US" i="1" dirty="0" smtClean="0"/>
              <a:t>t</a:t>
            </a:r>
            <a:r>
              <a:rPr lang="en-US" dirty="0" smtClean="0"/>
              <a:t> = 2.698 s: 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377126" y="4899167"/>
            <a:ext cx="932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F19B9B"/>
                </a:solidFill>
              </a:rPr>
              <a:t>v</a:t>
            </a:r>
            <a:r>
              <a:rPr lang="en-US" i="1" baseline="-25000" dirty="0" err="1" smtClean="0">
                <a:solidFill>
                  <a:srgbClr val="F19B9B"/>
                </a:solidFill>
              </a:rPr>
              <a:t>x</a:t>
            </a:r>
            <a:r>
              <a:rPr lang="en-US" dirty="0" smtClean="0">
                <a:solidFill>
                  <a:srgbClr val="F19B9B"/>
                </a:solidFill>
              </a:rPr>
              <a:t> = </a:t>
            </a:r>
            <a:r>
              <a:rPr lang="en-US" i="1" dirty="0" err="1" smtClean="0">
                <a:solidFill>
                  <a:srgbClr val="F19B9B"/>
                </a:solidFill>
              </a:rPr>
              <a:t>s</a:t>
            </a:r>
            <a:r>
              <a:rPr lang="en-US" i="1" baseline="-25000" dirty="0" err="1" smtClean="0">
                <a:solidFill>
                  <a:srgbClr val="F19B9B"/>
                </a:solidFill>
              </a:rPr>
              <a:t>x</a:t>
            </a:r>
            <a:r>
              <a:rPr lang="en-US" dirty="0" smtClean="0">
                <a:solidFill>
                  <a:srgbClr val="F19B9B"/>
                </a:solidFill>
              </a:rPr>
              <a:t>/</a:t>
            </a:r>
            <a:r>
              <a:rPr lang="en-US" i="1" dirty="0" smtClean="0">
                <a:solidFill>
                  <a:srgbClr val="F19B9B"/>
                </a:solidFill>
              </a:rPr>
              <a:t>t</a:t>
            </a:r>
            <a:endParaRPr lang="en-US" i="1" dirty="0">
              <a:solidFill>
                <a:srgbClr val="F19B9B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393620" y="5266326"/>
            <a:ext cx="3627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>
                <a:solidFill>
                  <a:srgbClr val="F19B9B"/>
                </a:solidFill>
              </a:rPr>
              <a:t>s</a:t>
            </a:r>
            <a:r>
              <a:rPr lang="en-US" i="1" baseline="-25000" dirty="0" err="1" smtClean="0">
                <a:solidFill>
                  <a:srgbClr val="F19B9B"/>
                </a:solidFill>
              </a:rPr>
              <a:t>x</a:t>
            </a:r>
            <a:r>
              <a:rPr lang="en-US" dirty="0" smtClean="0">
                <a:solidFill>
                  <a:srgbClr val="F19B9B"/>
                </a:solidFill>
              </a:rPr>
              <a:t> = </a:t>
            </a:r>
            <a:r>
              <a:rPr lang="en-US" i="1" dirty="0" err="1" smtClean="0">
                <a:solidFill>
                  <a:srgbClr val="F19B9B"/>
                </a:solidFill>
              </a:rPr>
              <a:t>v</a:t>
            </a:r>
            <a:r>
              <a:rPr lang="en-US" i="1" baseline="-25000" dirty="0" err="1" smtClean="0">
                <a:solidFill>
                  <a:srgbClr val="F19B9B"/>
                </a:solidFill>
              </a:rPr>
              <a:t>x</a:t>
            </a:r>
            <a:r>
              <a:rPr lang="en-US" i="1" dirty="0" err="1" smtClean="0">
                <a:solidFill>
                  <a:srgbClr val="F19B9B"/>
                </a:solidFill>
              </a:rPr>
              <a:t>t</a:t>
            </a:r>
            <a:r>
              <a:rPr lang="en-US" i="1" dirty="0" smtClean="0">
                <a:solidFill>
                  <a:srgbClr val="F19B9B"/>
                </a:solidFill>
              </a:rPr>
              <a:t> </a:t>
            </a:r>
            <a:r>
              <a:rPr lang="en-US" dirty="0" smtClean="0">
                <a:solidFill>
                  <a:srgbClr val="F19B9B"/>
                </a:solidFill>
              </a:rPr>
              <a:t>= (16.26 m/s)(2.698 s) </a:t>
            </a:r>
          </a:p>
          <a:p>
            <a:r>
              <a:rPr lang="en-US" dirty="0" smtClean="0">
                <a:solidFill>
                  <a:srgbClr val="F19B9B"/>
                </a:solidFill>
              </a:rPr>
              <a:t>	= 43.9 m</a:t>
            </a:r>
            <a:endParaRPr lang="en-US" dirty="0">
              <a:solidFill>
                <a:srgbClr val="F19B9B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307388" y="5912657"/>
            <a:ext cx="3690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19B9B"/>
                </a:solidFill>
              </a:rPr>
              <a:t>43.9 m </a:t>
            </a:r>
            <a:r>
              <a:rPr lang="mr-IN" dirty="0" smtClean="0">
                <a:solidFill>
                  <a:srgbClr val="F19B9B"/>
                </a:solidFill>
              </a:rPr>
              <a:t>–</a:t>
            </a:r>
            <a:r>
              <a:rPr lang="en-US" dirty="0" smtClean="0">
                <a:solidFill>
                  <a:srgbClr val="F19B9B"/>
                </a:solidFill>
              </a:rPr>
              <a:t> 15.2 m =  28.7 m from the</a:t>
            </a:r>
          </a:p>
          <a:p>
            <a:r>
              <a:rPr lang="en-US" dirty="0">
                <a:solidFill>
                  <a:srgbClr val="F19B9B"/>
                </a:solidFill>
              </a:rPr>
              <a:t>	</a:t>
            </a:r>
            <a:r>
              <a:rPr lang="en-US" dirty="0" smtClean="0">
                <a:solidFill>
                  <a:srgbClr val="F19B9B"/>
                </a:solidFill>
              </a:rPr>
              <a:t>	edge of the roof</a:t>
            </a:r>
            <a:endParaRPr lang="en-US" dirty="0">
              <a:solidFill>
                <a:srgbClr val="F19B9B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066551" y="5993896"/>
            <a:ext cx="1862342" cy="565092"/>
          </a:xfrm>
          <a:prstGeom prst="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2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080098"/>
          </a:xfrm>
        </p:spPr>
        <p:txBody>
          <a:bodyPr/>
          <a:lstStyle/>
          <a:p>
            <a:r>
              <a:rPr lang="en-US" dirty="0" smtClean="0"/>
              <a:t>Projectile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86" y="1220666"/>
            <a:ext cx="6069883" cy="532804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They hit at the same time!</a:t>
            </a:r>
          </a:p>
          <a:p>
            <a:r>
              <a:rPr lang="en-US" dirty="0" smtClean="0"/>
              <a:t>The key to understanding projectile motion:  </a:t>
            </a:r>
            <a:r>
              <a:rPr lang="en-US" i="1" dirty="0" smtClean="0"/>
              <a:t>Vertical movement is independent of horizontal movement!</a:t>
            </a:r>
          </a:p>
          <a:p>
            <a:r>
              <a:rPr lang="en-US" dirty="0" smtClean="0"/>
              <a:t>Consider a cue ball dropped from a much larger height, say the edge of a 50-m tall cliff.</a:t>
            </a:r>
          </a:p>
          <a:p>
            <a:r>
              <a:rPr lang="en-US" dirty="0" smtClean="0"/>
              <a:t>Let’s round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g</a:t>
            </a:r>
            <a:r>
              <a:rPr lang="en-US" dirty="0" smtClean="0"/>
              <a:t> from 9.8 m/s</a:t>
            </a:r>
            <a:r>
              <a:rPr lang="en-US" baseline="30000" dirty="0" smtClean="0"/>
              <a:t>2</a:t>
            </a:r>
            <a:r>
              <a:rPr lang="en-US" dirty="0" smtClean="0"/>
              <a:t> to 10 m/s</a:t>
            </a:r>
            <a:r>
              <a:rPr lang="en-US" baseline="30000" dirty="0" smtClean="0"/>
              <a:t>2</a:t>
            </a:r>
            <a:r>
              <a:rPr lang="en-US" dirty="0" smtClean="0"/>
              <a:t> and calculate how far it should have fallen after the first several seconds.</a:t>
            </a:r>
          </a:p>
          <a:p>
            <a:r>
              <a:rPr lang="en-US" dirty="0" smtClean="0"/>
              <a:t>If it’s simply dropped, 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 = 0.  If you let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</a:t>
            </a:r>
            <a:r>
              <a:rPr lang="en-US" dirty="0" smtClean="0"/>
              <a:t> = 0 and plug in a = 10 m/s</a:t>
            </a:r>
            <a:r>
              <a:rPr lang="en-US" baseline="30000" dirty="0" smtClean="0"/>
              <a:t>2</a:t>
            </a:r>
            <a:r>
              <a:rPr lang="en-US" dirty="0" smtClean="0"/>
              <a:t>, then the formula for position </a:t>
            </a:r>
            <a:r>
              <a:rPr lang="en-US" i="1" dirty="0" smtClean="0"/>
              <a:t>s</a:t>
            </a:r>
            <a:r>
              <a:rPr lang="en-US" dirty="0" smtClean="0"/>
              <a:t> =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i</a:t>
            </a:r>
            <a:r>
              <a:rPr lang="en-US" dirty="0" smtClean="0"/>
              <a:t> +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t</a:t>
            </a:r>
            <a:r>
              <a:rPr lang="en-US" dirty="0" smtClean="0"/>
              <a:t> + ½ </a:t>
            </a:r>
            <a:r>
              <a:rPr lang="en-US" i="1" dirty="0" smtClean="0"/>
              <a:t>at</a:t>
            </a:r>
            <a:r>
              <a:rPr lang="en-US" baseline="30000" dirty="0" smtClean="0"/>
              <a:t>2</a:t>
            </a:r>
            <a:r>
              <a:rPr lang="en-US" dirty="0" smtClean="0"/>
              <a:t> becomes s = 5t</a:t>
            </a:r>
            <a:r>
              <a:rPr lang="en-US" baseline="30000" dirty="0" smtClean="0"/>
              <a:t>2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191918"/>
              </p:ext>
            </p:extLst>
          </p:nvPr>
        </p:nvGraphicFramePr>
        <p:xfrm>
          <a:off x="6647182" y="3788846"/>
          <a:ext cx="1778936" cy="2479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9468"/>
                <a:gridCol w="889468"/>
              </a:tblGrid>
              <a:tr h="495888">
                <a:tc>
                  <a:txBody>
                    <a:bodyPr/>
                    <a:lstStyle/>
                    <a:p>
                      <a:r>
                        <a:rPr lang="en-US" sz="2400" i="1" baseline="0" dirty="0" smtClean="0"/>
                        <a:t>t </a:t>
                      </a:r>
                      <a:r>
                        <a:rPr lang="en-US" sz="2400" i="0" baseline="0" dirty="0" smtClean="0"/>
                        <a:t>(s)</a:t>
                      </a:r>
                      <a:endParaRPr lang="en-US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baseline="0" dirty="0" smtClean="0"/>
                        <a:t>s </a:t>
                      </a:r>
                      <a:r>
                        <a:rPr lang="en-US" sz="2400" i="0" baseline="0" dirty="0" smtClean="0"/>
                        <a:t>(m)</a:t>
                      </a:r>
                      <a:endParaRPr lang="en-US" sz="2400" i="1" dirty="0"/>
                    </a:p>
                  </a:txBody>
                  <a:tcPr/>
                </a:tc>
              </a:tr>
              <a:tr h="4958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4958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  <a:tr h="4958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/>
                </a:tc>
              </a:tr>
              <a:tr h="4958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983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342186" y="1006223"/>
            <a:ext cx="956667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3298853" y="993674"/>
            <a:ext cx="3954" cy="4449838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346140" y="5443512"/>
            <a:ext cx="5472137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364833" y="923747"/>
            <a:ext cx="181437" cy="18145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051440" y="1913479"/>
            <a:ext cx="230919" cy="0"/>
          </a:xfrm>
          <a:prstGeom prst="line">
            <a:avLst/>
          </a:prstGeom>
          <a:ln w="3175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55391" y="3649445"/>
            <a:ext cx="230919" cy="0"/>
          </a:xfrm>
          <a:prstGeom prst="line">
            <a:avLst/>
          </a:prstGeom>
          <a:ln w="3175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067934" y="2762629"/>
            <a:ext cx="230919" cy="0"/>
          </a:xfrm>
          <a:prstGeom prst="line">
            <a:avLst/>
          </a:prstGeom>
          <a:ln w="3175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071888" y="4531588"/>
            <a:ext cx="230919" cy="0"/>
          </a:xfrm>
          <a:prstGeom prst="line">
            <a:avLst/>
          </a:prstGeom>
          <a:ln w="3175" cmpd="sng"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385281" y="1373057"/>
            <a:ext cx="181437" cy="18145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457155" y="1695823"/>
            <a:ext cx="631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m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499541" y="2525257"/>
            <a:ext cx="657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0 m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483047" y="3431789"/>
            <a:ext cx="66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0 m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473655" y="4297437"/>
            <a:ext cx="673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 m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384602" y="4890538"/>
            <a:ext cx="181437" cy="18145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384602" y="2688399"/>
            <a:ext cx="181437" cy="18145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295493"/>
              </p:ext>
            </p:extLst>
          </p:nvPr>
        </p:nvGraphicFramePr>
        <p:xfrm>
          <a:off x="227780" y="673759"/>
          <a:ext cx="1778936" cy="2479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9468"/>
                <a:gridCol w="889468"/>
              </a:tblGrid>
              <a:tr h="495888">
                <a:tc>
                  <a:txBody>
                    <a:bodyPr/>
                    <a:lstStyle/>
                    <a:p>
                      <a:r>
                        <a:rPr lang="en-US" sz="2400" i="1" baseline="0" dirty="0" smtClean="0"/>
                        <a:t>t </a:t>
                      </a:r>
                      <a:r>
                        <a:rPr lang="en-US" sz="2400" i="0" baseline="0" dirty="0" smtClean="0"/>
                        <a:t>(s)</a:t>
                      </a:r>
                      <a:endParaRPr lang="en-US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baseline="0" dirty="0" smtClean="0"/>
                        <a:t>s </a:t>
                      </a:r>
                      <a:r>
                        <a:rPr lang="en-US" sz="2400" i="0" baseline="0" dirty="0" smtClean="0"/>
                        <a:t>(m)</a:t>
                      </a:r>
                      <a:endParaRPr lang="en-US" sz="2400" i="1" dirty="0"/>
                    </a:p>
                  </a:txBody>
                  <a:tcPr/>
                </a:tc>
              </a:tr>
              <a:tr h="4958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  <a:tr h="4958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  <a:tr h="4958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/>
                </a:tc>
              </a:tr>
              <a:tr h="4958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27780" y="3431789"/>
            <a:ext cx="177893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 imagine throwing the ball horizontally at, say, 15 m/s from the top of the cliff. 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48228" y="5253853"/>
            <a:ext cx="20939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there were no gravity, it would travel in a straight line, moving 15 m every second. 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6684129" y="948123"/>
            <a:ext cx="181437" cy="18145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549977" y="935572"/>
            <a:ext cx="181437" cy="18145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481803" y="935572"/>
            <a:ext cx="181437" cy="18145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364833" y="939513"/>
            <a:ext cx="181437" cy="18145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346140" y="5608464"/>
            <a:ext cx="5987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But, of course, there </a:t>
            </a:r>
            <a:r>
              <a:rPr lang="en-US" i="1" dirty="0" smtClean="0"/>
              <a:t>is </a:t>
            </a:r>
            <a:r>
              <a:rPr lang="en-US" dirty="0" smtClean="0"/>
              <a:t>gravity, so what path does the ball actually take?</a:t>
            </a: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6684129" y="4890538"/>
            <a:ext cx="181437" cy="181450"/>
          </a:xfrm>
          <a:prstGeom prst="ellipse">
            <a:avLst/>
          </a:prstGeom>
          <a:gradFill flip="none" rotWithShape="1">
            <a:gsLst>
              <a:gs pos="0">
                <a:srgbClr val="CCFFCC"/>
              </a:gs>
              <a:gs pos="100000">
                <a:schemeClr val="tx1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549977" y="2688399"/>
            <a:ext cx="181437" cy="181450"/>
          </a:xfrm>
          <a:prstGeom prst="ellipse">
            <a:avLst/>
          </a:prstGeom>
          <a:gradFill flip="none" rotWithShape="1">
            <a:gsLst>
              <a:gs pos="0">
                <a:srgbClr val="CCFFCC"/>
              </a:gs>
              <a:gs pos="100000">
                <a:schemeClr val="tx1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481803" y="1384523"/>
            <a:ext cx="181437" cy="181450"/>
          </a:xfrm>
          <a:prstGeom prst="ellipse">
            <a:avLst/>
          </a:prstGeom>
          <a:gradFill flip="none" rotWithShape="1">
            <a:gsLst>
              <a:gs pos="0">
                <a:srgbClr val="CCFFCC"/>
              </a:gs>
              <a:gs pos="100000">
                <a:schemeClr val="tx1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364833" y="923747"/>
            <a:ext cx="181437" cy="181450"/>
          </a:xfrm>
          <a:prstGeom prst="ellipse">
            <a:avLst/>
          </a:prstGeom>
          <a:gradFill flip="none" rotWithShape="1">
            <a:gsLst>
              <a:gs pos="0">
                <a:srgbClr val="CCFFCC"/>
              </a:gs>
              <a:gs pos="100000">
                <a:schemeClr val="tx1"/>
              </a:gs>
            </a:gsLst>
            <a:path path="rect">
              <a:fillToRect l="100000" t="100000"/>
            </a:path>
            <a:tileRect r="-100000" b="-100000"/>
          </a:gradFill>
          <a:ln>
            <a:solidFill>
              <a:srgbClr val="FFFFFF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/>
          <p:nvPr/>
        </p:nvCxnSpPr>
        <p:spPr>
          <a:xfrm>
            <a:off x="3566718" y="1448398"/>
            <a:ext cx="915085" cy="0"/>
          </a:xfrm>
          <a:prstGeom prst="line">
            <a:avLst/>
          </a:prstGeom>
          <a:ln>
            <a:solidFill>
              <a:srgbClr val="FFFFFF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4576480" y="1101260"/>
            <a:ext cx="0" cy="347138"/>
          </a:xfrm>
          <a:prstGeom prst="line">
            <a:avLst/>
          </a:prstGeom>
          <a:ln>
            <a:solidFill>
              <a:srgbClr val="FFFFFF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616200" y="4957254"/>
            <a:ext cx="3067929" cy="0"/>
          </a:xfrm>
          <a:prstGeom prst="line">
            <a:avLst/>
          </a:prstGeom>
          <a:ln>
            <a:solidFill>
              <a:srgbClr val="FFFFFF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599706" y="2762629"/>
            <a:ext cx="1950271" cy="0"/>
          </a:xfrm>
          <a:prstGeom prst="line">
            <a:avLst/>
          </a:prstGeom>
          <a:ln>
            <a:solidFill>
              <a:srgbClr val="FFFFFF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6761630" y="1120963"/>
            <a:ext cx="0" cy="3769575"/>
          </a:xfrm>
          <a:prstGeom prst="line">
            <a:avLst/>
          </a:prstGeom>
          <a:ln>
            <a:solidFill>
              <a:srgbClr val="FFFFFF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0" idx="0"/>
          </p:cNvCxnSpPr>
          <p:nvPr/>
        </p:nvCxnSpPr>
        <p:spPr>
          <a:xfrm flipV="1">
            <a:off x="5640696" y="1142135"/>
            <a:ext cx="7230" cy="1546264"/>
          </a:xfrm>
          <a:prstGeom prst="line">
            <a:avLst/>
          </a:prstGeom>
          <a:ln>
            <a:solidFill>
              <a:srgbClr val="FFFFFF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Freeform 58"/>
          <p:cNvSpPr/>
          <p:nvPr/>
        </p:nvSpPr>
        <p:spPr>
          <a:xfrm>
            <a:off x="3447298" y="1006225"/>
            <a:ext cx="3461152" cy="4437287"/>
          </a:xfrm>
          <a:custGeom>
            <a:avLst/>
            <a:gdLst>
              <a:gd name="connsiteX0" fmla="*/ 0 w 3461152"/>
              <a:gd name="connsiteY0" fmla="*/ 0 h 4437287"/>
              <a:gd name="connsiteX1" fmla="*/ 1121609 w 3461152"/>
              <a:gd name="connsiteY1" fmla="*/ 445378 h 4437287"/>
              <a:gd name="connsiteX2" fmla="*/ 2193736 w 3461152"/>
              <a:gd name="connsiteY2" fmla="*/ 1748522 h 4437287"/>
              <a:gd name="connsiteX3" fmla="*/ 3315345 w 3461152"/>
              <a:gd name="connsiteY3" fmla="*/ 3958918 h 4437287"/>
              <a:gd name="connsiteX4" fmla="*/ 3447299 w 3461152"/>
              <a:gd name="connsiteY4" fmla="*/ 4437287 h 4437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61152" h="4437287">
                <a:moveTo>
                  <a:pt x="0" y="0"/>
                </a:moveTo>
                <a:cubicBezTo>
                  <a:pt x="377993" y="76979"/>
                  <a:pt x="755986" y="153958"/>
                  <a:pt x="1121609" y="445378"/>
                </a:cubicBezTo>
                <a:cubicBezTo>
                  <a:pt x="1487232" y="736798"/>
                  <a:pt x="1828113" y="1162932"/>
                  <a:pt x="2193736" y="1748522"/>
                </a:cubicBezTo>
                <a:cubicBezTo>
                  <a:pt x="2559359" y="2334112"/>
                  <a:pt x="3106418" y="3510791"/>
                  <a:pt x="3315345" y="3958918"/>
                </a:cubicBezTo>
                <a:cubicBezTo>
                  <a:pt x="3524272" y="4407045"/>
                  <a:pt x="3447299" y="4437287"/>
                  <a:pt x="3447299" y="4437287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346140" y="6254795"/>
            <a:ext cx="5987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Answer:  A parabolic 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893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8" grpId="0" animBg="1"/>
      <p:bldP spid="29" grpId="0" animBg="1"/>
      <p:bldP spid="31" grpId="0"/>
      <p:bldP spid="32" grpId="0"/>
      <p:bldP spid="33" grpId="0" animBg="1"/>
      <p:bldP spid="35" grpId="0" animBg="1"/>
      <p:bldP spid="36" grpId="0" animBg="1"/>
      <p:bldP spid="37" grpId="0" animBg="1"/>
      <p:bldP spid="38" grpId="0"/>
      <p:bldP spid="39" grpId="0" animBg="1"/>
      <p:bldP spid="40" grpId="0" animBg="1"/>
      <p:bldP spid="40" grpId="1" animBg="1"/>
      <p:bldP spid="41" grpId="0" animBg="1"/>
      <p:bldP spid="41" grpId="1" animBg="1"/>
      <p:bldP spid="41" grpId="2" animBg="1"/>
      <p:bldP spid="42" grpId="0" animBg="1"/>
      <p:bldP spid="59" grpId="0" animBg="1"/>
      <p:bldP spid="60" grpId="0"/>
      <p:bldP spid="6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20-06-25 at 3.21.5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50" y="5359074"/>
            <a:ext cx="1494978" cy="931229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7858147" y="2053325"/>
            <a:ext cx="0" cy="3769575"/>
          </a:xfrm>
          <a:prstGeom prst="line">
            <a:avLst/>
          </a:prstGeom>
          <a:ln>
            <a:solidFill>
              <a:srgbClr val="FFFFFF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303046" y="1369124"/>
            <a:ext cx="7422412" cy="4039435"/>
          </a:xfrm>
          <a:prstGeom prst="line">
            <a:avLst/>
          </a:prstGeom>
          <a:ln w="635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3397808" y="4239344"/>
            <a:ext cx="181437" cy="18145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80000">
                <a:schemeClr val="dk1">
                  <a:shade val="90000"/>
                  <a:satMod val="100000"/>
                </a:schemeClr>
              </a:gs>
              <a:gs pos="100000">
                <a:schemeClr val="dk1">
                  <a:tint val="90000"/>
                  <a:shade val="100000"/>
                  <a:satMod val="150000"/>
                </a:schemeClr>
              </a:gs>
            </a:gsLst>
            <a:path path="rect">
              <a:fillToRect r="100000" b="100000"/>
            </a:path>
            <a:tileRect l="-100000" t="-100000"/>
          </a:gradFill>
          <a:ln>
            <a:solidFill>
              <a:schemeClr val="bg1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579001" y="3055610"/>
            <a:ext cx="181437" cy="18145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80000">
                <a:schemeClr val="dk1">
                  <a:shade val="90000"/>
                  <a:satMod val="100000"/>
                </a:schemeClr>
              </a:gs>
              <a:gs pos="100000">
                <a:schemeClr val="dk1">
                  <a:tint val="90000"/>
                  <a:shade val="100000"/>
                  <a:satMod val="150000"/>
                </a:schemeClr>
              </a:gs>
            </a:gsLst>
            <a:path path="rect">
              <a:fillToRect r="100000" b="100000"/>
            </a:path>
            <a:tileRect l="-100000" t="-100000"/>
          </a:gradFill>
          <a:ln>
            <a:solidFill>
              <a:schemeClr val="bg1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76688" y="1855380"/>
            <a:ext cx="181437" cy="18145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80000">
                <a:schemeClr val="dk1">
                  <a:shade val="90000"/>
                  <a:satMod val="100000"/>
                </a:schemeClr>
              </a:gs>
              <a:gs pos="100000">
                <a:schemeClr val="dk1">
                  <a:tint val="90000"/>
                  <a:shade val="100000"/>
                  <a:satMod val="150000"/>
                </a:schemeClr>
              </a:gs>
            </a:gsLst>
            <a:path path="rect">
              <a:fillToRect r="100000" b="100000"/>
            </a:path>
            <a:tileRect l="-100000" t="-100000"/>
          </a:gradFill>
          <a:ln>
            <a:solidFill>
              <a:schemeClr val="bg1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34850" y="560845"/>
            <a:ext cx="2781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Imagine firing a cannon.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67839" y="1015181"/>
            <a:ext cx="7103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Like all good cannons, of course, this one has a laser sight.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7839" y="1418089"/>
            <a:ext cx="6294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Ignoring gravity, let’s say here is where the cannonball would be after 1, 2, and 3 seconds.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18209" y="3849880"/>
            <a:ext cx="41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335056" y="1538401"/>
            <a:ext cx="443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289769" y="2686278"/>
            <a:ext cx="438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 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84096" y="2181401"/>
            <a:ext cx="48056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Since there </a:t>
            </a:r>
            <a:r>
              <a:rPr lang="en-US" sz="2000" i="1" dirty="0" smtClean="0"/>
              <a:t>is</a:t>
            </a:r>
            <a:r>
              <a:rPr lang="en-US" sz="2000" dirty="0" smtClean="0"/>
              <a:t> gravity, the real cannon ball again will actually be 5 m, 20 m, and 45 m, respectively beneath these locations.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3479808" y="4404299"/>
            <a:ext cx="0" cy="347138"/>
          </a:xfrm>
          <a:prstGeom prst="line">
            <a:avLst/>
          </a:prstGeom>
          <a:ln>
            <a:solidFill>
              <a:srgbClr val="FFFFFF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664420" y="3277935"/>
            <a:ext cx="7230" cy="1546264"/>
          </a:xfrm>
          <a:prstGeom prst="line">
            <a:avLst/>
          </a:prstGeom>
          <a:ln>
            <a:solidFill>
              <a:srgbClr val="FFFFFF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7776688" y="5826843"/>
            <a:ext cx="181437" cy="18145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80000">
                <a:schemeClr val="dk1">
                  <a:shade val="90000"/>
                  <a:satMod val="100000"/>
                </a:schemeClr>
              </a:gs>
              <a:gs pos="100000">
                <a:schemeClr val="dk1">
                  <a:tint val="90000"/>
                  <a:shade val="100000"/>
                  <a:satMod val="150000"/>
                </a:schemeClr>
              </a:gs>
            </a:gsLst>
            <a:path path="rect">
              <a:fillToRect r="100000" b="100000"/>
            </a:path>
            <a:tileRect l="-100000" t="-100000"/>
          </a:gradFill>
          <a:ln>
            <a:solidFill>
              <a:schemeClr val="bg1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573701" y="4861499"/>
            <a:ext cx="181437" cy="18145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80000">
                <a:schemeClr val="dk1">
                  <a:shade val="90000"/>
                  <a:satMod val="100000"/>
                </a:schemeClr>
              </a:gs>
              <a:gs pos="100000">
                <a:schemeClr val="dk1">
                  <a:tint val="90000"/>
                  <a:shade val="100000"/>
                  <a:satMod val="150000"/>
                </a:schemeClr>
              </a:gs>
            </a:gsLst>
            <a:path path="rect">
              <a:fillToRect r="100000" b="100000"/>
            </a:path>
            <a:tileRect l="-100000" t="-100000"/>
          </a:gradFill>
          <a:ln>
            <a:solidFill>
              <a:schemeClr val="bg1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401759" y="4770774"/>
            <a:ext cx="181437" cy="181450"/>
          </a:xfrm>
          <a:prstGeom prst="ellipse">
            <a:avLst/>
          </a:prstGeom>
          <a:gradFill flip="none" rotWithShape="1">
            <a:gsLst>
              <a:gs pos="0">
                <a:schemeClr val="tx1"/>
              </a:gs>
              <a:gs pos="80000">
                <a:schemeClr val="dk1">
                  <a:shade val="90000"/>
                  <a:satMod val="100000"/>
                </a:schemeClr>
              </a:gs>
              <a:gs pos="100000">
                <a:schemeClr val="dk1">
                  <a:tint val="90000"/>
                  <a:shade val="100000"/>
                  <a:satMod val="150000"/>
                </a:schemeClr>
              </a:gs>
            </a:gsLst>
            <a:path path="rect">
              <a:fillToRect r="100000" b="100000"/>
            </a:path>
            <a:tileRect l="-100000" t="-100000"/>
          </a:gradFill>
          <a:ln>
            <a:solidFill>
              <a:schemeClr val="bg1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479808" y="4354814"/>
            <a:ext cx="537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m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671650" y="3675588"/>
            <a:ext cx="657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 m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858854" y="3490922"/>
            <a:ext cx="660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45 m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84333" y="3275478"/>
            <a:ext cx="3821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Again, the path is a parabola.</a:t>
            </a:r>
          </a:p>
        </p:txBody>
      </p:sp>
      <p:sp>
        <p:nvSpPr>
          <p:cNvPr id="34" name="Freeform 33"/>
          <p:cNvSpPr/>
          <p:nvPr/>
        </p:nvSpPr>
        <p:spPr>
          <a:xfrm>
            <a:off x="1369023" y="4810462"/>
            <a:ext cx="6399769" cy="1028941"/>
          </a:xfrm>
          <a:custGeom>
            <a:avLst/>
            <a:gdLst>
              <a:gd name="connsiteX0" fmla="*/ 0 w 6399769"/>
              <a:gd name="connsiteY0" fmla="*/ 666041 h 1028941"/>
              <a:gd name="connsiteX1" fmla="*/ 2111264 w 6399769"/>
              <a:gd name="connsiteY1" fmla="*/ 55708 h 1028941"/>
              <a:gd name="connsiteX2" fmla="*/ 4304999 w 6399769"/>
              <a:gd name="connsiteY2" fmla="*/ 138185 h 1028941"/>
              <a:gd name="connsiteX3" fmla="*/ 6399769 w 6399769"/>
              <a:gd name="connsiteY3" fmla="*/ 1028941 h 1028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99769" h="1028941">
                <a:moveTo>
                  <a:pt x="0" y="666041"/>
                </a:moveTo>
                <a:cubicBezTo>
                  <a:pt x="696882" y="404862"/>
                  <a:pt x="1393764" y="143684"/>
                  <a:pt x="2111264" y="55708"/>
                </a:cubicBezTo>
                <a:cubicBezTo>
                  <a:pt x="2828764" y="-32268"/>
                  <a:pt x="3590248" y="-24021"/>
                  <a:pt x="4304999" y="138185"/>
                </a:cubicBezTo>
                <a:cubicBezTo>
                  <a:pt x="5019750" y="300390"/>
                  <a:pt x="6399769" y="1028941"/>
                  <a:pt x="6399769" y="1028941"/>
                </a:cubicBezTo>
              </a:path>
            </a:pathLst>
          </a:custGeom>
          <a:ln w="3175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09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/>
      <p:bldP spid="15" grpId="0"/>
      <p:bldP spid="16" grpId="0"/>
      <p:bldP spid="17" grpId="0"/>
      <p:bldP spid="18" grpId="0"/>
      <p:bldP spid="19" grpId="0"/>
      <p:bldP spid="22" grpId="0" animBg="1"/>
      <p:bldP spid="23" grpId="0" animBg="1"/>
      <p:bldP spid="24" grpId="0" animBg="1"/>
      <p:bldP spid="25" grpId="0"/>
      <p:bldP spid="26" grpId="0"/>
      <p:bldP spid="27" grpId="0"/>
      <p:bldP spid="30" grpId="0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886" y="107577"/>
            <a:ext cx="8478044" cy="1080098"/>
          </a:xfrm>
        </p:spPr>
        <p:txBody>
          <a:bodyPr/>
          <a:lstStyle/>
          <a:p>
            <a:r>
              <a:rPr lang="en-US" sz="4800" dirty="0" smtClean="0"/>
              <a:t>Keep Horizontal and Vertical Motion Separate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86" y="1501090"/>
            <a:ext cx="8478044" cy="5047620"/>
          </a:xfrm>
        </p:spPr>
        <p:txBody>
          <a:bodyPr>
            <a:normAutofit/>
          </a:bodyPr>
          <a:lstStyle/>
          <a:p>
            <a:r>
              <a:rPr lang="en-US" dirty="0" smtClean="0"/>
              <a:t>The key to understanding projectile motion:  </a:t>
            </a:r>
            <a:r>
              <a:rPr lang="en-US" i="1" dirty="0" smtClean="0"/>
              <a:t>Vertical movement is independent of horizontal movement!</a:t>
            </a:r>
          </a:p>
          <a:p>
            <a:r>
              <a:rPr lang="en-US" dirty="0" smtClean="0"/>
              <a:t>The most common mistake I see in projectile motion problems is mixing horizontal and vertical values into the same calculation.  </a:t>
            </a:r>
          </a:p>
          <a:p>
            <a:r>
              <a:rPr lang="en-US" dirty="0" smtClean="0"/>
              <a:t>A horizontal velocity has no business being plugged into the same equation as a vertical acceleration.</a:t>
            </a:r>
          </a:p>
          <a:p>
            <a:r>
              <a:rPr lang="en-US" dirty="0" smtClean="0"/>
              <a:t>To avoid this common error I will do two things:</a:t>
            </a:r>
          </a:p>
          <a:p>
            <a:pPr lvl="1"/>
            <a:r>
              <a:rPr lang="en-US" dirty="0" smtClean="0"/>
              <a:t>I will use x- and y-subscripts on all variables</a:t>
            </a:r>
          </a:p>
          <a:p>
            <a:pPr lvl="1"/>
            <a:r>
              <a:rPr lang="en-US" dirty="0" smtClean="0"/>
              <a:t>I will color-code the vectors in my diagrams and variables in my equations:  (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X-Direction = RED</a:t>
            </a:r>
            <a:r>
              <a:rPr lang="en-US" dirty="0" smtClean="0"/>
              <a:t>;</a:t>
            </a: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Y-Direction = BLUE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655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943" y="107577"/>
            <a:ext cx="8725458" cy="1377017"/>
          </a:xfrm>
        </p:spPr>
        <p:txBody>
          <a:bodyPr/>
          <a:lstStyle/>
          <a:p>
            <a:r>
              <a:rPr lang="en-US" sz="3600" dirty="0" smtClean="0"/>
              <a:t>Example Problem 1: </a:t>
            </a:r>
            <a:br>
              <a:rPr lang="en-US" sz="3600" dirty="0" smtClean="0"/>
            </a:br>
            <a:r>
              <a:rPr lang="en-US" sz="2800" dirty="0" smtClean="0"/>
              <a:t>(The simplest case -  a projectile launched horizontally)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816" y="1651651"/>
            <a:ext cx="8362585" cy="242273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Someone accidentally throws their keys horizontally at 8.0 m/s off of a 62-m tall cliff overlooking the ocean  </a:t>
            </a:r>
          </a:p>
          <a:p>
            <a:pPr marL="0" indent="0">
              <a:buNone/>
            </a:pPr>
            <a:r>
              <a:rPr lang="en-US" dirty="0" smtClean="0"/>
              <a:t>A) Where will the keys hit the water?</a:t>
            </a:r>
          </a:p>
          <a:p>
            <a:pPr marL="0" indent="0">
              <a:buNone/>
            </a:pPr>
            <a:r>
              <a:rPr lang="en-US" dirty="0" smtClean="0"/>
              <a:t>B) How fast will the keys be moving when they hit the water?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93793" y="4074386"/>
            <a:ext cx="7092528" cy="6763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dirty="0" smtClean="0"/>
              <a:t>Step One: Draw a diagram illustrating the situation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33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12359" y="1006221"/>
            <a:ext cx="956667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 flipV="1">
            <a:off x="1356484" y="993668"/>
            <a:ext cx="12542" cy="3566965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16313" y="4560633"/>
            <a:ext cx="429446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369026" y="1006225"/>
            <a:ext cx="443367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38101" y="557631"/>
            <a:ext cx="1337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8.0 m/s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138101" y="1006221"/>
            <a:ext cx="0" cy="3554412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3305" y="2336653"/>
            <a:ext cx="1079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yi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= 62 m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369024" y="1006225"/>
            <a:ext cx="2672067" cy="3554408"/>
          </a:xfrm>
          <a:custGeom>
            <a:avLst/>
            <a:gdLst>
              <a:gd name="connsiteX0" fmla="*/ 0 w 4008103"/>
              <a:gd name="connsiteY0" fmla="*/ 0 h 3480548"/>
              <a:gd name="connsiteX1" fmla="*/ 692758 w 4008103"/>
              <a:gd name="connsiteY1" fmla="*/ 98973 h 3480548"/>
              <a:gd name="connsiteX2" fmla="*/ 1467988 w 4008103"/>
              <a:gd name="connsiteY2" fmla="*/ 428883 h 3480548"/>
              <a:gd name="connsiteX3" fmla="*/ 2276206 w 4008103"/>
              <a:gd name="connsiteY3" fmla="*/ 1072207 h 3480548"/>
              <a:gd name="connsiteX4" fmla="*/ 3249367 w 4008103"/>
              <a:gd name="connsiteY4" fmla="*/ 2210396 h 3480548"/>
              <a:gd name="connsiteX5" fmla="*/ 4008103 w 4008103"/>
              <a:gd name="connsiteY5" fmla="*/ 3480548 h 348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08103" h="3480548">
                <a:moveTo>
                  <a:pt x="0" y="0"/>
                </a:moveTo>
                <a:cubicBezTo>
                  <a:pt x="224046" y="13746"/>
                  <a:pt x="448093" y="27493"/>
                  <a:pt x="692758" y="98973"/>
                </a:cubicBezTo>
                <a:cubicBezTo>
                  <a:pt x="937423" y="170454"/>
                  <a:pt x="1204080" y="266677"/>
                  <a:pt x="1467988" y="428883"/>
                </a:cubicBezTo>
                <a:cubicBezTo>
                  <a:pt x="1731896" y="591089"/>
                  <a:pt x="1979310" y="775288"/>
                  <a:pt x="2276206" y="1072207"/>
                </a:cubicBezTo>
                <a:cubicBezTo>
                  <a:pt x="2573103" y="1369126"/>
                  <a:pt x="2960718" y="1809006"/>
                  <a:pt x="3249367" y="2210396"/>
                </a:cubicBezTo>
                <a:cubicBezTo>
                  <a:pt x="3538016" y="2611786"/>
                  <a:pt x="4008103" y="3480548"/>
                  <a:pt x="4008103" y="3480548"/>
                </a:cubicBezTo>
              </a:path>
            </a:pathLst>
          </a:custGeom>
          <a:ln w="6350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369026" y="4701215"/>
            <a:ext cx="2672065" cy="0"/>
          </a:xfrm>
          <a:prstGeom prst="straightConnector1">
            <a:avLst/>
          </a:prstGeom>
          <a:ln>
            <a:solidFill>
              <a:srgbClr val="F19B9B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243218" y="4701215"/>
            <a:ext cx="79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Δs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?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041091" y="4560633"/>
            <a:ext cx="445345" cy="1275391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87632" y="5836024"/>
            <a:ext cx="59760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dirty="0" smtClean="0"/>
              <a:t> = ?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486189" y="311894"/>
            <a:ext cx="3161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Two: Given/Wanted Chart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10684" y="941157"/>
            <a:ext cx="732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181227" y="939478"/>
            <a:ext cx="952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Wanted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694171" y="1335038"/>
            <a:ext cx="1305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8.0 m/s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17109" y="1703434"/>
            <a:ext cx="1079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yi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= 62 m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717109" y="2057926"/>
            <a:ext cx="142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9AD1F9"/>
                </a:solidFill>
              </a:rPr>
              <a:t>a</a:t>
            </a:r>
            <a:r>
              <a:rPr lang="en-US" i="1" baseline="-25000" dirty="0" smtClean="0">
                <a:solidFill>
                  <a:srgbClr val="9AD1F9"/>
                </a:solidFill>
              </a:rPr>
              <a:t>y</a:t>
            </a:r>
            <a:r>
              <a:rPr lang="en-US" i="1" dirty="0" smtClean="0">
                <a:solidFill>
                  <a:srgbClr val="9AD1F9"/>
                </a:solidFill>
              </a:rPr>
              <a:t> = -</a:t>
            </a:r>
            <a:r>
              <a:rPr lang="en-US" dirty="0" smtClean="0">
                <a:solidFill>
                  <a:srgbClr val="9AD1F9"/>
                </a:solidFill>
              </a:rPr>
              <a:t>9.8 m/s</a:t>
            </a:r>
            <a:r>
              <a:rPr lang="en-US" i="1" baseline="30000" dirty="0" smtClean="0">
                <a:solidFill>
                  <a:srgbClr val="9AD1F9"/>
                </a:solidFill>
              </a:rPr>
              <a:t>2</a:t>
            </a:r>
            <a:endParaRPr lang="en-US" baseline="30000" dirty="0">
              <a:solidFill>
                <a:srgbClr val="9AD1F9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85408" y="1691815"/>
            <a:ext cx="27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063735" y="742297"/>
            <a:ext cx="0" cy="2460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647390" y="1308810"/>
            <a:ext cx="2656731" cy="16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41903" y="2427258"/>
            <a:ext cx="968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s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0 m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750097" y="2833525"/>
            <a:ext cx="1148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yi</a:t>
            </a:r>
            <a:r>
              <a:rPr lang="en-US" dirty="0" smtClean="0">
                <a:solidFill>
                  <a:srgbClr val="9AD1F9"/>
                </a:solidFill>
              </a:rPr>
              <a:t> = 0 m/s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11032" y="1335038"/>
            <a:ext cx="809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  </a:t>
            </a:r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Δs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6" name="Curved Right Arrow 65"/>
          <p:cNvSpPr/>
          <p:nvPr/>
        </p:nvSpPr>
        <p:spPr>
          <a:xfrm rot="10800000">
            <a:off x="5954517" y="1513930"/>
            <a:ext cx="360665" cy="413870"/>
          </a:xfrm>
          <a:prstGeom prst="curvedRightArrow">
            <a:avLst>
              <a:gd name="adj1" fmla="val 0"/>
              <a:gd name="adj2" fmla="val 13941"/>
              <a:gd name="adj3" fmla="val 53039"/>
            </a:avLst>
          </a:prstGeom>
          <a:solidFill>
            <a:schemeClr val="tx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623451" y="2417924"/>
            <a:ext cx="372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249075" y="2061147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)   </a:t>
            </a:r>
            <a:r>
              <a:rPr lang="en-US" i="1" dirty="0" smtClean="0"/>
              <a:t>v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9" name="Curved Right Arrow 68"/>
          <p:cNvSpPr/>
          <p:nvPr/>
        </p:nvSpPr>
        <p:spPr>
          <a:xfrm rot="10800000">
            <a:off x="5992560" y="2240039"/>
            <a:ext cx="360665" cy="413870"/>
          </a:xfrm>
          <a:prstGeom prst="curvedRightArrow">
            <a:avLst>
              <a:gd name="adj1" fmla="val 0"/>
              <a:gd name="adj2" fmla="val 13941"/>
              <a:gd name="adj3" fmla="val 53039"/>
            </a:avLst>
          </a:prstGeom>
          <a:solidFill>
            <a:schemeClr val="tx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772497" y="1006225"/>
            <a:ext cx="22168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Only after we’ve put in all this time and thought are we ready to start doing calculations!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4848256" y="3408553"/>
            <a:ext cx="3700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 Let’s use vertical motion to find </a:t>
            </a:r>
            <a:r>
              <a:rPr lang="en-US" i="1" dirty="0" smtClean="0"/>
              <a:t>t</a:t>
            </a:r>
            <a:r>
              <a:rPr lang="en-US" dirty="0"/>
              <a:t>: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142207" y="3796554"/>
            <a:ext cx="2128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>
                <a:solidFill>
                  <a:srgbClr val="9AD1F9"/>
                </a:solidFill>
              </a:rPr>
              <a:t>s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</a:t>
            </a:r>
            <a:r>
              <a:rPr lang="en-US" i="1" dirty="0" err="1" smtClean="0">
                <a:solidFill>
                  <a:srgbClr val="9AD1F9"/>
                </a:solidFill>
              </a:rPr>
              <a:t>s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yi</a:t>
            </a:r>
            <a:r>
              <a:rPr lang="en-US" dirty="0" smtClean="0">
                <a:solidFill>
                  <a:srgbClr val="9AD1F9"/>
                </a:solidFill>
              </a:rPr>
              <a:t> + </a:t>
            </a:r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yi</a:t>
            </a:r>
            <a:r>
              <a:rPr lang="en-US" i="1" dirty="0" err="1" smtClean="0">
                <a:solidFill>
                  <a:srgbClr val="9AD1F9"/>
                </a:solidFill>
              </a:rPr>
              <a:t>t</a:t>
            </a:r>
            <a:r>
              <a:rPr lang="en-US" dirty="0" smtClean="0">
                <a:solidFill>
                  <a:srgbClr val="9AD1F9"/>
                </a:solidFill>
              </a:rPr>
              <a:t> + ½ </a:t>
            </a:r>
            <a:r>
              <a:rPr lang="en-US" i="1" dirty="0" smtClean="0">
                <a:solidFill>
                  <a:srgbClr val="9AD1F9"/>
                </a:solidFill>
              </a:rPr>
              <a:t>a</a:t>
            </a:r>
            <a:r>
              <a:rPr lang="en-US" i="1" baseline="-25000" dirty="0" smtClean="0">
                <a:solidFill>
                  <a:srgbClr val="9AD1F9"/>
                </a:solidFill>
              </a:rPr>
              <a:t>y</a:t>
            </a:r>
            <a:r>
              <a:rPr lang="en-US" i="1" dirty="0" smtClean="0">
                <a:solidFill>
                  <a:srgbClr val="9AD1F9"/>
                </a:solidFill>
              </a:rPr>
              <a:t>t</a:t>
            </a:r>
            <a:r>
              <a:rPr lang="en-US" baseline="30000" dirty="0" smtClean="0">
                <a:solidFill>
                  <a:srgbClr val="9AD1F9"/>
                </a:solidFill>
              </a:rPr>
              <a:t>2</a:t>
            </a:r>
            <a:endParaRPr lang="en-US" baseline="30000" dirty="0">
              <a:solidFill>
                <a:srgbClr val="9AD1F9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122860" y="4216418"/>
            <a:ext cx="3970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AD1F9"/>
                </a:solidFill>
              </a:rPr>
              <a:t>0 m = 62 m + (0 m/s)</a:t>
            </a:r>
            <a:r>
              <a:rPr lang="en-US" i="1" dirty="0" smtClean="0">
                <a:solidFill>
                  <a:srgbClr val="9AD1F9"/>
                </a:solidFill>
              </a:rPr>
              <a:t>t</a:t>
            </a:r>
            <a:r>
              <a:rPr lang="en-US" dirty="0" smtClean="0">
                <a:solidFill>
                  <a:srgbClr val="9AD1F9"/>
                </a:solidFill>
              </a:rPr>
              <a:t> + ½ (-9.8 m/s</a:t>
            </a:r>
            <a:r>
              <a:rPr lang="en-US" baseline="30000" dirty="0" smtClean="0">
                <a:solidFill>
                  <a:srgbClr val="9AD1F9"/>
                </a:solidFill>
              </a:rPr>
              <a:t>2</a:t>
            </a:r>
            <a:r>
              <a:rPr lang="en-US" dirty="0" smtClean="0">
                <a:solidFill>
                  <a:srgbClr val="9AD1F9"/>
                </a:solidFill>
              </a:rPr>
              <a:t>)</a:t>
            </a:r>
            <a:r>
              <a:rPr lang="en-US" i="1" dirty="0" smtClean="0">
                <a:solidFill>
                  <a:srgbClr val="9AD1F9"/>
                </a:solidFill>
              </a:rPr>
              <a:t>t</a:t>
            </a:r>
            <a:r>
              <a:rPr lang="en-US" baseline="30000" dirty="0" smtClean="0">
                <a:solidFill>
                  <a:srgbClr val="9AD1F9"/>
                </a:solidFill>
              </a:rPr>
              <a:t>2</a:t>
            </a:r>
            <a:endParaRPr lang="en-US" baseline="30000" dirty="0">
              <a:solidFill>
                <a:srgbClr val="9AD1F9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140775" y="4629119"/>
            <a:ext cx="3970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9AD1F9"/>
                </a:solidFill>
              </a:rPr>
              <a:t>0 m = 62 m </a:t>
            </a:r>
            <a:r>
              <a:rPr lang="mr-IN" dirty="0" smtClean="0">
                <a:solidFill>
                  <a:srgbClr val="9AD1F9"/>
                </a:solidFill>
              </a:rPr>
              <a:t>–</a:t>
            </a:r>
            <a:r>
              <a:rPr lang="en-US" dirty="0" smtClean="0">
                <a:solidFill>
                  <a:srgbClr val="9AD1F9"/>
                </a:solidFill>
              </a:rPr>
              <a:t> (4.9 m/s</a:t>
            </a:r>
            <a:r>
              <a:rPr lang="en-US" baseline="30000" dirty="0" smtClean="0">
                <a:solidFill>
                  <a:srgbClr val="9AD1F9"/>
                </a:solidFill>
              </a:rPr>
              <a:t>2</a:t>
            </a:r>
            <a:r>
              <a:rPr lang="en-US" dirty="0" smtClean="0">
                <a:solidFill>
                  <a:srgbClr val="9AD1F9"/>
                </a:solidFill>
              </a:rPr>
              <a:t>)</a:t>
            </a:r>
            <a:r>
              <a:rPr lang="en-US" i="1" dirty="0" smtClean="0">
                <a:solidFill>
                  <a:srgbClr val="9AD1F9"/>
                </a:solidFill>
              </a:rPr>
              <a:t>t</a:t>
            </a:r>
            <a:r>
              <a:rPr lang="en-US" baseline="30000" dirty="0" smtClean="0">
                <a:solidFill>
                  <a:srgbClr val="9AD1F9"/>
                </a:solidFill>
              </a:rPr>
              <a:t>2</a:t>
            </a:r>
            <a:endParaRPr lang="en-US" baseline="30000" dirty="0">
              <a:solidFill>
                <a:srgbClr val="9AD1F9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173166" y="5022104"/>
            <a:ext cx="3970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9AD1F9"/>
                </a:solidFill>
              </a:rPr>
              <a:t>t</a:t>
            </a:r>
            <a:r>
              <a:rPr lang="en-US" dirty="0" smtClean="0">
                <a:solidFill>
                  <a:srgbClr val="9AD1F9"/>
                </a:solidFill>
              </a:rPr>
              <a:t> = 3.557 s</a:t>
            </a:r>
            <a:endParaRPr lang="en-US" baseline="30000" dirty="0">
              <a:solidFill>
                <a:srgbClr val="9AD1F9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999176" y="5457416"/>
            <a:ext cx="3990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 use horizontal motion to find </a:t>
            </a:r>
            <a:r>
              <a:rPr lang="en-US" i="1" dirty="0" err="1" smtClean="0"/>
              <a:t>Δs</a:t>
            </a:r>
            <a:r>
              <a:rPr lang="en-US" i="1" baseline="-25000" dirty="0" err="1" smtClean="0"/>
              <a:t>x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5216087" y="5823369"/>
            <a:ext cx="983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</a:t>
            </a:r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i="1" baseline="-25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/ t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4353541" y="6253633"/>
            <a:ext cx="4672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i="1" baseline="-25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</a:t>
            </a:r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t = 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(8.0 m/s)(3.557 s) = 28.456 m ≈  28 m 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8362586" y="6323873"/>
            <a:ext cx="544313" cy="356677"/>
          </a:xfrm>
          <a:prstGeom prst="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14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8" grpId="0" animBg="1"/>
      <p:bldP spid="27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0" grpId="0"/>
      <p:bldP spid="41" grpId="0"/>
      <p:bldP spid="42" grpId="0"/>
      <p:bldP spid="66" grpId="0" animBg="1"/>
      <p:bldP spid="67" grpId="0"/>
      <p:bldP spid="68" grpId="0"/>
      <p:bldP spid="69" grpId="0" animBg="1"/>
      <p:bldP spid="70" grpId="0"/>
      <p:bldP spid="73" grpId="0"/>
      <p:bldP spid="74" grpId="0"/>
      <p:bldP spid="78" grpId="0"/>
      <p:bldP spid="79" grpId="0"/>
      <p:bldP spid="80" grpId="0"/>
      <p:bldP spid="81" grpId="0"/>
      <p:bldP spid="82" grpId="0"/>
      <p:bldP spid="83" grpId="0"/>
      <p:bldP spid="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12359" y="1006221"/>
            <a:ext cx="956667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 flipV="1">
            <a:off x="1356484" y="993668"/>
            <a:ext cx="12542" cy="3566965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16313" y="4560633"/>
            <a:ext cx="429446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059622" y="4564995"/>
            <a:ext cx="443367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076116" y="4116401"/>
            <a:ext cx="379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138101" y="1006221"/>
            <a:ext cx="0" cy="3554412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3305" y="2336653"/>
            <a:ext cx="1079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yi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= 62 m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369024" y="1006225"/>
            <a:ext cx="2672067" cy="3554408"/>
          </a:xfrm>
          <a:custGeom>
            <a:avLst/>
            <a:gdLst>
              <a:gd name="connsiteX0" fmla="*/ 0 w 4008103"/>
              <a:gd name="connsiteY0" fmla="*/ 0 h 3480548"/>
              <a:gd name="connsiteX1" fmla="*/ 692758 w 4008103"/>
              <a:gd name="connsiteY1" fmla="*/ 98973 h 3480548"/>
              <a:gd name="connsiteX2" fmla="*/ 1467988 w 4008103"/>
              <a:gd name="connsiteY2" fmla="*/ 428883 h 3480548"/>
              <a:gd name="connsiteX3" fmla="*/ 2276206 w 4008103"/>
              <a:gd name="connsiteY3" fmla="*/ 1072207 h 3480548"/>
              <a:gd name="connsiteX4" fmla="*/ 3249367 w 4008103"/>
              <a:gd name="connsiteY4" fmla="*/ 2210396 h 3480548"/>
              <a:gd name="connsiteX5" fmla="*/ 4008103 w 4008103"/>
              <a:gd name="connsiteY5" fmla="*/ 3480548 h 348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08103" h="3480548">
                <a:moveTo>
                  <a:pt x="0" y="0"/>
                </a:moveTo>
                <a:cubicBezTo>
                  <a:pt x="224046" y="13746"/>
                  <a:pt x="448093" y="27493"/>
                  <a:pt x="692758" y="98973"/>
                </a:cubicBezTo>
                <a:cubicBezTo>
                  <a:pt x="937423" y="170454"/>
                  <a:pt x="1204080" y="266677"/>
                  <a:pt x="1467988" y="428883"/>
                </a:cubicBezTo>
                <a:cubicBezTo>
                  <a:pt x="1731896" y="591089"/>
                  <a:pt x="1979310" y="775288"/>
                  <a:pt x="2276206" y="1072207"/>
                </a:cubicBezTo>
                <a:cubicBezTo>
                  <a:pt x="2573103" y="1369126"/>
                  <a:pt x="2960718" y="1809006"/>
                  <a:pt x="3249367" y="2210396"/>
                </a:cubicBezTo>
                <a:cubicBezTo>
                  <a:pt x="3538016" y="2611786"/>
                  <a:pt x="4008103" y="3480548"/>
                  <a:pt x="4008103" y="3480548"/>
                </a:cubicBezTo>
              </a:path>
            </a:pathLst>
          </a:custGeom>
          <a:ln w="6350" cmpd="sng"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369026" y="4701215"/>
            <a:ext cx="2672065" cy="0"/>
          </a:xfrm>
          <a:prstGeom prst="straightConnector1">
            <a:avLst/>
          </a:prstGeom>
          <a:ln>
            <a:solidFill>
              <a:srgbClr val="F19B9B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243218" y="4701215"/>
            <a:ext cx="79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Δs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?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043128" y="4575794"/>
            <a:ext cx="445345" cy="1275391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80901" y="5843085"/>
            <a:ext cx="59760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v</a:t>
            </a:r>
            <a:r>
              <a:rPr lang="en-US" dirty="0" smtClean="0"/>
              <a:t> = ?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486189" y="311894"/>
            <a:ext cx="3161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 Two: Given/Wanted Chart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10684" y="941157"/>
            <a:ext cx="732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181227" y="939478"/>
            <a:ext cx="952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Wanted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694171" y="1335038"/>
            <a:ext cx="1305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8.0 m/s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17109" y="1703434"/>
            <a:ext cx="1079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yi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= 62 m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717109" y="2057926"/>
            <a:ext cx="142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9AD1F9"/>
                </a:solidFill>
              </a:rPr>
              <a:t>a</a:t>
            </a:r>
            <a:r>
              <a:rPr lang="en-US" i="1" baseline="-25000" dirty="0" smtClean="0">
                <a:solidFill>
                  <a:srgbClr val="9AD1F9"/>
                </a:solidFill>
              </a:rPr>
              <a:t>y</a:t>
            </a:r>
            <a:r>
              <a:rPr lang="en-US" i="1" dirty="0" smtClean="0">
                <a:solidFill>
                  <a:srgbClr val="9AD1F9"/>
                </a:solidFill>
              </a:rPr>
              <a:t> = </a:t>
            </a:r>
            <a:r>
              <a:rPr lang="en-US" dirty="0" smtClean="0">
                <a:solidFill>
                  <a:srgbClr val="9AD1F9"/>
                </a:solidFill>
              </a:rPr>
              <a:t>-9.8 m/s</a:t>
            </a:r>
            <a:r>
              <a:rPr lang="en-US" baseline="30000" dirty="0" smtClean="0">
                <a:solidFill>
                  <a:srgbClr val="9AD1F9"/>
                </a:solidFill>
              </a:rPr>
              <a:t>2</a:t>
            </a:r>
            <a:endParaRPr lang="en-US" baseline="30000" dirty="0">
              <a:solidFill>
                <a:srgbClr val="9AD1F9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85408" y="1691815"/>
            <a:ext cx="27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063735" y="742297"/>
            <a:ext cx="0" cy="2460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647390" y="1308810"/>
            <a:ext cx="2656731" cy="16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741903" y="2427258"/>
            <a:ext cx="968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s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0 m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750097" y="2833525"/>
            <a:ext cx="1148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yi</a:t>
            </a:r>
            <a:r>
              <a:rPr lang="en-US" dirty="0" smtClean="0">
                <a:solidFill>
                  <a:srgbClr val="9AD1F9"/>
                </a:solidFill>
              </a:rPr>
              <a:t> = 0 m/s</a:t>
            </a:r>
            <a:endParaRPr lang="en-US" dirty="0">
              <a:solidFill>
                <a:srgbClr val="9AD1F9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11032" y="1335038"/>
            <a:ext cx="809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  </a:t>
            </a:r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Δs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6" name="Curved Right Arrow 65"/>
          <p:cNvSpPr/>
          <p:nvPr/>
        </p:nvSpPr>
        <p:spPr>
          <a:xfrm rot="10800000">
            <a:off x="5954517" y="1513930"/>
            <a:ext cx="360665" cy="413870"/>
          </a:xfrm>
          <a:prstGeom prst="curvedRightArrow">
            <a:avLst>
              <a:gd name="adj1" fmla="val 0"/>
              <a:gd name="adj2" fmla="val 13941"/>
              <a:gd name="adj3" fmla="val 53039"/>
            </a:avLst>
          </a:prstGeom>
          <a:solidFill>
            <a:schemeClr val="tx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623451" y="2417924"/>
            <a:ext cx="372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249075" y="2061147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)   </a:t>
            </a:r>
            <a:r>
              <a:rPr lang="en-US" i="1" dirty="0" smtClean="0"/>
              <a:t>v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9" name="Curved Right Arrow 68"/>
          <p:cNvSpPr/>
          <p:nvPr/>
        </p:nvSpPr>
        <p:spPr>
          <a:xfrm rot="10800000">
            <a:off x="5992560" y="2240039"/>
            <a:ext cx="360665" cy="413870"/>
          </a:xfrm>
          <a:prstGeom prst="curvedRightArrow">
            <a:avLst>
              <a:gd name="adj1" fmla="val 0"/>
              <a:gd name="adj2" fmla="val 13941"/>
              <a:gd name="adj3" fmla="val 53039"/>
            </a:avLst>
          </a:prstGeom>
          <a:solidFill>
            <a:schemeClr val="tx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624051" y="1006225"/>
            <a:ext cx="23715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 we want to find the final velocity </a:t>
            </a:r>
            <a:r>
              <a:rPr lang="en-US" i="1" dirty="0" smtClean="0"/>
              <a:t>v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velocity will be the resultant of the horizontal and vertical velocities.  We already know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x</a:t>
            </a:r>
            <a:r>
              <a:rPr lang="en-US" dirty="0" smtClean="0"/>
              <a:t>  Now we need to find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y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4848255" y="3408553"/>
            <a:ext cx="3910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) Let’s use vertical motion to find 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142207" y="3796554"/>
            <a:ext cx="2128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</a:t>
            </a:r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yi</a:t>
            </a:r>
            <a:r>
              <a:rPr lang="en-US" dirty="0" smtClean="0">
                <a:solidFill>
                  <a:srgbClr val="9AD1F9"/>
                </a:solidFill>
              </a:rPr>
              <a:t> + </a:t>
            </a:r>
            <a:r>
              <a:rPr lang="en-US" i="1" dirty="0" err="1" smtClean="0">
                <a:solidFill>
                  <a:srgbClr val="9AD1F9"/>
                </a:solidFill>
              </a:rPr>
              <a:t>a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i="1" dirty="0" err="1" smtClean="0">
                <a:solidFill>
                  <a:srgbClr val="9AD1F9"/>
                </a:solidFill>
              </a:rPr>
              <a:t>t</a:t>
            </a:r>
            <a:endParaRPr lang="en-US" baseline="30000" dirty="0">
              <a:solidFill>
                <a:srgbClr val="9AD1F9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122860" y="4216418"/>
            <a:ext cx="3970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(0 m/s) + (-9.8 m/s</a:t>
            </a:r>
            <a:r>
              <a:rPr lang="en-US" baseline="30000" dirty="0" smtClean="0">
                <a:solidFill>
                  <a:srgbClr val="9AD1F9"/>
                </a:solidFill>
              </a:rPr>
              <a:t>2</a:t>
            </a:r>
            <a:r>
              <a:rPr lang="en-US" dirty="0" smtClean="0">
                <a:solidFill>
                  <a:srgbClr val="9AD1F9"/>
                </a:solidFill>
              </a:rPr>
              <a:t>)(3.557 s)</a:t>
            </a:r>
            <a:endParaRPr lang="en-US" baseline="30000" dirty="0">
              <a:solidFill>
                <a:srgbClr val="9AD1F9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140775" y="4629119"/>
            <a:ext cx="3970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r>
              <a:rPr lang="en-US" dirty="0" smtClean="0">
                <a:solidFill>
                  <a:srgbClr val="9AD1F9"/>
                </a:solidFill>
              </a:rPr>
              <a:t> = 34.86 m/s</a:t>
            </a:r>
            <a:endParaRPr lang="en-US" baseline="30000" dirty="0">
              <a:solidFill>
                <a:srgbClr val="9AD1F9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999176" y="5067955"/>
            <a:ext cx="3990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 use the Pythagorean Theorem to find v: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5216087" y="5823369"/>
            <a:ext cx="3929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FFFF"/>
                </a:solidFill>
              </a:rPr>
              <a:t>v</a:t>
            </a:r>
            <a:r>
              <a:rPr lang="en-US" baseline="30000" dirty="0" smtClean="0">
                <a:solidFill>
                  <a:srgbClr val="FFFFFF"/>
                </a:solidFill>
              </a:rPr>
              <a:t>2</a:t>
            </a:r>
            <a:r>
              <a:rPr lang="en-US" dirty="0" smtClean="0">
                <a:solidFill>
                  <a:srgbClr val="FFFFFF"/>
                </a:solidFill>
              </a:rPr>
              <a:t> = </a:t>
            </a:r>
            <a:r>
              <a:rPr lang="en-US" i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i="1" baseline="30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2</a:t>
            </a:r>
            <a:r>
              <a:rPr lang="en-US" dirty="0" smtClean="0">
                <a:solidFill>
                  <a:srgbClr val="FFFFFF"/>
                </a:solidFill>
              </a:rPr>
              <a:t> + </a:t>
            </a:r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</a:t>
            </a:r>
            <a:r>
              <a:rPr lang="en-US" i="1" baseline="3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</a:t>
            </a:r>
            <a:r>
              <a:rPr lang="en-US" dirty="0" smtClean="0"/>
              <a:t> = 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(8.0 m/s)</a:t>
            </a:r>
            <a:r>
              <a:rPr lang="en-US" baseline="300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2</a:t>
            </a:r>
            <a:r>
              <a:rPr lang="en-US" dirty="0" smtClean="0"/>
              <a:t> +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(34.86 m/s)</a:t>
            </a:r>
            <a:r>
              <a:rPr lang="en-US" baseline="300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2</a:t>
            </a:r>
            <a:endParaRPr lang="en-US" baseline="300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232581" y="6279121"/>
            <a:ext cx="2316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v </a:t>
            </a:r>
            <a:r>
              <a:rPr lang="en-US" dirty="0" smtClean="0"/>
              <a:t>= 35.77 m/s ≈  36 m/s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6725978" y="6295616"/>
            <a:ext cx="806562" cy="401429"/>
          </a:xfrm>
          <a:prstGeom prst="rect">
            <a:avLst/>
          </a:prstGeom>
          <a:noFill/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043067" y="4592289"/>
            <a:ext cx="0" cy="1243735"/>
          </a:xfrm>
          <a:prstGeom prst="straightConnector1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714733" y="5012355"/>
            <a:ext cx="372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9AD1F9"/>
                </a:solidFill>
              </a:rPr>
              <a:t>v</a:t>
            </a:r>
            <a:r>
              <a:rPr lang="en-US" i="1" baseline="-25000" dirty="0" err="1" smtClean="0">
                <a:solidFill>
                  <a:srgbClr val="9AD1F9"/>
                </a:solidFill>
              </a:rPr>
              <a:t>y</a:t>
            </a:r>
            <a:endParaRPr lang="en-US" dirty="0">
              <a:solidFill>
                <a:srgbClr val="9AD1F9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486436" y="4560876"/>
            <a:ext cx="0" cy="1283261"/>
          </a:xfrm>
          <a:prstGeom prst="line">
            <a:avLst/>
          </a:prstGeom>
          <a:ln>
            <a:solidFill>
              <a:srgbClr val="FFFFFF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041091" y="5823369"/>
            <a:ext cx="445345" cy="12655"/>
          </a:xfrm>
          <a:prstGeom prst="line">
            <a:avLst/>
          </a:prstGeom>
          <a:ln>
            <a:solidFill>
              <a:srgbClr val="FFFFFF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369026" y="1006225"/>
            <a:ext cx="443367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138101" y="557631"/>
            <a:ext cx="1337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v</a:t>
            </a:r>
            <a:r>
              <a:rPr lang="en-US" i="1" baseline="-25000" dirty="0" err="1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= 8.0 m/s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714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0" grpId="0"/>
      <p:bldP spid="70" grpId="1"/>
      <p:bldP spid="73" grpId="0"/>
      <p:bldP spid="74" grpId="0"/>
      <p:bldP spid="78" grpId="0"/>
      <p:bldP spid="79" grpId="0"/>
      <p:bldP spid="81" grpId="0"/>
      <p:bldP spid="82" grpId="0"/>
      <p:bldP spid="83" grpId="0"/>
      <p:bldP spid="84" grpId="0" animBg="1"/>
      <p:bldP spid="4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13718</TotalTime>
  <Words>2087</Words>
  <Application>Microsoft Macintosh PowerPoint</Application>
  <PresentationFormat>On-screen Show (4:3)</PresentationFormat>
  <Paragraphs>283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Orbit</vt:lpstr>
      <vt:lpstr>Unit 2: Mechanics</vt:lpstr>
      <vt:lpstr>1-D v. 2-D Motion</vt:lpstr>
      <vt:lpstr>Projectile Motion</vt:lpstr>
      <vt:lpstr>PowerPoint Presentation</vt:lpstr>
      <vt:lpstr>PowerPoint Presentation</vt:lpstr>
      <vt:lpstr>Keep Horizontal and Vertical Motion Separate </vt:lpstr>
      <vt:lpstr>Example Problem 1:  (The simplest case -  a projectile launched horizontally)</vt:lpstr>
      <vt:lpstr>PowerPoint Presentation</vt:lpstr>
      <vt:lpstr>PowerPoint Presentation</vt:lpstr>
      <vt:lpstr>Example Problem 2:  (A projectile launched at an angle)</vt:lpstr>
      <vt:lpstr>PowerPoint Presentation</vt:lpstr>
      <vt:lpstr>PowerPoint Presentation</vt:lpstr>
      <vt:lpstr>Checking your answer</vt:lpstr>
      <vt:lpstr>PowerPoint Presentation</vt:lpstr>
      <vt:lpstr>PowerPoint Presentation</vt:lpstr>
      <vt:lpstr>PowerPoint Presentation</vt:lpstr>
      <vt:lpstr>PowerPoint Presentation</vt:lpstr>
      <vt:lpstr>Example Problem 3:  (A projectile launched at an angle; asymmetrical path)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PTSOS – 1D Kinematics</dc:title>
  <dc:creator>Tom</dc:creator>
  <cp:lastModifiedBy>Tom</cp:lastModifiedBy>
  <cp:revision>135</cp:revision>
  <dcterms:created xsi:type="dcterms:W3CDTF">2016-08-31T20:47:55Z</dcterms:created>
  <dcterms:modified xsi:type="dcterms:W3CDTF">2020-07-24T20:54:34Z</dcterms:modified>
</cp:coreProperties>
</file>