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90" r:id="rId3"/>
    <p:sldId id="391" r:id="rId4"/>
    <p:sldId id="392" r:id="rId5"/>
    <p:sldId id="398" r:id="rId6"/>
    <p:sldId id="393" r:id="rId7"/>
    <p:sldId id="394" r:id="rId8"/>
    <p:sldId id="395" r:id="rId9"/>
    <p:sldId id="396" r:id="rId10"/>
    <p:sldId id="397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431" r:id="rId44"/>
    <p:sldId id="432" r:id="rId45"/>
    <p:sldId id="433" r:id="rId46"/>
    <p:sldId id="43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commentAuthors" Target="commentAuthors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871A7-8A1A-DD40-8500-B4F3CF51123F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87B44-00C5-D849-8F04-75444367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4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7B44-00C5-D849-8F04-75444367EE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19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7B44-00C5-D849-8F04-75444367EEB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7B44-00C5-D849-8F04-75444367EE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2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7B44-00C5-D849-8F04-75444367EE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27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7B44-00C5-D849-8F04-75444367EE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27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7B44-00C5-D849-8F04-75444367EE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2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7B44-00C5-D849-8F04-75444367EE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07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7B44-00C5-D849-8F04-75444367EE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07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7B44-00C5-D849-8F04-75444367EE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07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7B44-00C5-D849-8F04-75444367EE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2421870"/>
            <a:ext cx="7542212" cy="2846584"/>
          </a:xfrm>
        </p:spPr>
        <p:txBody>
          <a:bodyPr/>
          <a:lstStyle/>
          <a:p>
            <a:r>
              <a:rPr lang="en-US" dirty="0" smtClean="0"/>
              <a:t>Unit 2: Mechanics</a:t>
            </a:r>
            <a:br>
              <a:rPr lang="en-US" dirty="0" smtClean="0"/>
            </a:br>
            <a:r>
              <a:rPr lang="en-US" sz="3200" dirty="0" smtClean="0"/>
              <a:t>Part </a:t>
            </a:r>
            <a:r>
              <a:rPr lang="en-US" sz="3200" dirty="0" smtClean="0"/>
              <a:t>4 </a:t>
            </a:r>
            <a:r>
              <a:rPr lang="mr-IN" sz="3200" dirty="0" smtClean="0"/>
              <a:t>–</a:t>
            </a:r>
            <a:r>
              <a:rPr lang="en-US" sz="3200" dirty="0" smtClean="0"/>
              <a:t> </a:t>
            </a:r>
            <a:r>
              <a:rPr lang="en-US" sz="3200" dirty="0" smtClean="0"/>
              <a:t>Impulse &amp; Momentum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3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46734"/>
            <a:ext cx="7581901" cy="2329209"/>
          </a:xfrm>
        </p:spPr>
        <p:txBody>
          <a:bodyPr/>
          <a:lstStyle/>
          <a:p>
            <a:pPr algn="l"/>
            <a:r>
              <a:rPr lang="en-US" sz="4000" dirty="0" smtClean="0"/>
              <a:t>Suppose an airbag extended the driver’s crash from 0.10 s to 1.0 s.  How much force would the driver experience now?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64081" y="2823164"/>
            <a:ext cx="4417966" cy="333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I </a:t>
            </a:r>
            <a:r>
              <a:rPr lang="en-US" sz="2800" dirty="0" smtClean="0"/>
              <a:t>= </a:t>
            </a:r>
            <a:r>
              <a:rPr lang="en-US" sz="2800" dirty="0" err="1" smtClean="0"/>
              <a:t>Δ</a:t>
            </a:r>
            <a:r>
              <a:rPr lang="en-US" sz="2800" i="1" dirty="0" err="1" smtClean="0"/>
              <a:t>p</a:t>
            </a:r>
            <a:endParaRPr lang="en-US" sz="2800" i="1" dirty="0" smtClean="0"/>
          </a:p>
          <a:p>
            <a:r>
              <a:rPr lang="en-US" sz="2800" i="1" dirty="0" smtClean="0"/>
              <a:t>F </a:t>
            </a:r>
            <a:r>
              <a:rPr lang="en-US" sz="2800" dirty="0" err="1" smtClean="0"/>
              <a:t>Δ</a:t>
            </a:r>
            <a:r>
              <a:rPr lang="en-US" sz="2800" i="1" dirty="0" err="1" smtClean="0"/>
              <a:t>t</a:t>
            </a:r>
            <a:r>
              <a:rPr lang="en-US" sz="2800" dirty="0" smtClean="0"/>
              <a:t> = </a:t>
            </a:r>
            <a:r>
              <a:rPr lang="en-US" sz="2800" i="1" dirty="0" smtClean="0"/>
              <a:t>m </a:t>
            </a:r>
            <a:r>
              <a:rPr lang="en-US" sz="2800" dirty="0" err="1" smtClean="0"/>
              <a:t>Δ</a:t>
            </a:r>
            <a:r>
              <a:rPr lang="en-US" sz="2800" i="1" dirty="0" err="1" smtClean="0"/>
              <a:t>v</a:t>
            </a:r>
            <a:endParaRPr lang="en-US" sz="2800" i="1" dirty="0" smtClean="0"/>
          </a:p>
          <a:p>
            <a:r>
              <a:rPr lang="en-US" sz="2800" i="1" dirty="0" smtClean="0"/>
              <a:t>F</a:t>
            </a:r>
            <a:r>
              <a:rPr lang="en-US" sz="2800" dirty="0" smtClean="0"/>
              <a:t> = (</a:t>
            </a:r>
            <a:r>
              <a:rPr lang="en-US" sz="2800" i="1" dirty="0" smtClean="0"/>
              <a:t>m </a:t>
            </a:r>
            <a:r>
              <a:rPr lang="en-US" sz="2800" dirty="0" err="1" smtClean="0"/>
              <a:t>Δ</a:t>
            </a:r>
            <a:r>
              <a:rPr lang="en-US" sz="2800" i="1" dirty="0" err="1" smtClean="0"/>
              <a:t>v</a:t>
            </a:r>
            <a:r>
              <a:rPr lang="en-US" sz="2800" dirty="0" smtClean="0"/>
              <a:t>)/</a:t>
            </a:r>
            <a:r>
              <a:rPr lang="en-US" sz="2800" dirty="0" err="1" smtClean="0"/>
              <a:t>Δ</a:t>
            </a:r>
            <a:r>
              <a:rPr lang="en-US" sz="2800" i="1" dirty="0" err="1" smtClean="0"/>
              <a:t>t</a:t>
            </a:r>
            <a:endParaRPr lang="en-US" sz="2800" i="1" dirty="0" smtClean="0"/>
          </a:p>
          <a:p>
            <a:r>
              <a:rPr lang="en-US" sz="2800" i="1" dirty="0" smtClean="0"/>
              <a:t>F = </a:t>
            </a:r>
            <a:r>
              <a:rPr lang="en-US" sz="2800" dirty="0" smtClean="0"/>
              <a:t>(70 kg × 20 </a:t>
            </a:r>
            <a:r>
              <a:rPr lang="en-US" sz="2800" baseline="30000" dirty="0" smtClean="0"/>
              <a:t>m</a:t>
            </a:r>
            <a:r>
              <a:rPr lang="en-US" sz="2800" dirty="0" smtClean="0"/>
              <a:t>/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)÷(1.0 s)</a:t>
            </a:r>
          </a:p>
          <a:p>
            <a:r>
              <a:rPr lang="en-US" sz="2800" i="1" dirty="0" smtClean="0"/>
              <a:t>F </a:t>
            </a:r>
            <a:r>
              <a:rPr lang="en-US" sz="2800" dirty="0" smtClean="0"/>
              <a:t>= 1,400 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17067" y="5604934"/>
            <a:ext cx="1253067" cy="51483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5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146080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435108"/>
            <a:ext cx="7581901" cy="1666044"/>
          </a:xfrm>
        </p:spPr>
        <p:txBody>
          <a:bodyPr/>
          <a:lstStyle/>
          <a:p>
            <a:r>
              <a:rPr lang="en-US" dirty="0" smtClean="0"/>
              <a:t>B) A 60.0-g rubber ball hits a wall at 5.2 m/s and bounces back at 4.9 m/s.  If it’s in contact with the wall for 0.20 seconds, how much force was exerted on the ball?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18725" y="3512533"/>
            <a:ext cx="0" cy="172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761057" y="3843867"/>
            <a:ext cx="321734" cy="32173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48257" y="3996267"/>
            <a:ext cx="9652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7668" y="3541419"/>
            <a:ext cx="134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= </a:t>
            </a:r>
            <a:r>
              <a:rPr lang="mr-IN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5.2 m/s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400" y="4051199"/>
            <a:ext cx="119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2"/>
                </a:solidFill>
              </a:rPr>
              <a:t>Δt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= 0.20 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52591" y="4216401"/>
            <a:ext cx="321734" cy="32173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13459" y="4376133"/>
            <a:ext cx="8448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78331" y="4352799"/>
            <a:ext cx="1275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= 4.9 m/s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505200" y="2823164"/>
            <a:ext cx="5638800" cy="383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I </a:t>
            </a:r>
            <a:r>
              <a:rPr lang="en-US" sz="2800" dirty="0" smtClean="0"/>
              <a:t>= </a:t>
            </a:r>
            <a:r>
              <a:rPr lang="en-US" sz="2800" dirty="0" err="1" smtClean="0"/>
              <a:t>Δ</a:t>
            </a:r>
            <a:r>
              <a:rPr lang="en-US" sz="2800" i="1" dirty="0" err="1" smtClean="0"/>
              <a:t>p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F </a:t>
            </a:r>
            <a:r>
              <a:rPr lang="en-US" sz="2800" dirty="0" err="1" smtClean="0"/>
              <a:t>Δ</a:t>
            </a:r>
            <a:r>
              <a:rPr lang="en-US" sz="2800" i="1" dirty="0" err="1" smtClean="0"/>
              <a:t>t</a:t>
            </a:r>
            <a:r>
              <a:rPr lang="en-US" sz="2800" dirty="0" smtClean="0"/>
              <a:t> = </a:t>
            </a:r>
            <a:r>
              <a:rPr lang="en-US" sz="2800" i="1" dirty="0" smtClean="0"/>
              <a:t>m </a:t>
            </a:r>
            <a:r>
              <a:rPr lang="en-US" sz="2800" dirty="0" err="1" smtClean="0"/>
              <a:t>Δ</a:t>
            </a:r>
            <a:r>
              <a:rPr lang="en-US" sz="2800" i="1" dirty="0" err="1" smtClean="0"/>
              <a:t>v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F</a:t>
            </a:r>
            <a:r>
              <a:rPr lang="en-US" sz="2800" dirty="0" smtClean="0"/>
              <a:t> = (</a:t>
            </a:r>
            <a:r>
              <a:rPr lang="en-US" sz="2800" i="1" dirty="0" smtClean="0"/>
              <a:t>m </a:t>
            </a:r>
            <a:r>
              <a:rPr lang="en-US" sz="2800" dirty="0" err="1" smtClean="0"/>
              <a:t>Δ</a:t>
            </a:r>
            <a:r>
              <a:rPr lang="en-US" sz="2800" i="1" dirty="0" err="1" smtClean="0"/>
              <a:t>v</a:t>
            </a:r>
            <a:r>
              <a:rPr lang="en-US" sz="2800" dirty="0" smtClean="0"/>
              <a:t>)/</a:t>
            </a:r>
            <a:r>
              <a:rPr lang="en-US" sz="2800" dirty="0" err="1" smtClean="0"/>
              <a:t>Δ</a:t>
            </a:r>
            <a:r>
              <a:rPr lang="en-US" sz="2800" i="1" dirty="0" err="1" smtClean="0"/>
              <a:t>t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F = m</a:t>
            </a:r>
            <a:r>
              <a:rPr lang="en-US" sz="2800" dirty="0" smtClean="0"/>
              <a:t> (</a:t>
            </a:r>
            <a:r>
              <a:rPr lang="en-US" sz="2800" i="1" dirty="0" err="1" smtClean="0"/>
              <a:t>v</a:t>
            </a:r>
            <a:r>
              <a:rPr lang="en-US" sz="2800" i="1" baseline="-25000" dirty="0" err="1" smtClean="0"/>
              <a:t>f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i="1" dirty="0" smtClean="0"/>
              <a:t>v</a:t>
            </a:r>
            <a:r>
              <a:rPr lang="en-US" sz="2800" i="1" baseline="-25000" dirty="0" smtClean="0"/>
              <a:t>i</a:t>
            </a:r>
            <a:r>
              <a:rPr lang="en-US" sz="2800" dirty="0"/>
              <a:t>) /</a:t>
            </a:r>
            <a:r>
              <a:rPr lang="en-US" sz="2800" dirty="0" err="1"/>
              <a:t>Δ</a:t>
            </a:r>
            <a:r>
              <a:rPr lang="en-US" sz="2800" i="1" dirty="0" err="1"/>
              <a:t>t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F </a:t>
            </a:r>
            <a:r>
              <a:rPr lang="en-US" sz="2800" i="1" dirty="0" smtClean="0"/>
              <a:t>= </a:t>
            </a:r>
            <a:r>
              <a:rPr lang="en-US" sz="2800" dirty="0" smtClean="0"/>
              <a:t>(0.06 kg)[4.9 </a:t>
            </a:r>
            <a:r>
              <a:rPr lang="en-US" sz="2800" baseline="30000" dirty="0" smtClean="0"/>
              <a:t>m</a:t>
            </a:r>
            <a:r>
              <a:rPr lang="en-US" sz="2800" dirty="0" smtClean="0"/>
              <a:t>/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(-5.2 </a:t>
            </a:r>
            <a:r>
              <a:rPr lang="en-US" sz="2800" baseline="30000" dirty="0" smtClean="0"/>
              <a:t>m</a:t>
            </a:r>
            <a:r>
              <a:rPr lang="en-US" sz="2800" dirty="0" smtClean="0"/>
              <a:t>/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)]÷(0.2  </a:t>
            </a:r>
            <a:r>
              <a:rPr lang="en-US" sz="2800" dirty="0" smtClean="0"/>
              <a:t>s)</a:t>
            </a:r>
          </a:p>
          <a:p>
            <a:pPr marL="0" indent="0">
              <a:buNone/>
            </a:pPr>
            <a:r>
              <a:rPr lang="en-US" sz="2800" i="1" dirty="0"/>
              <a:t>F = </a:t>
            </a:r>
            <a:r>
              <a:rPr lang="en-US" sz="2800" dirty="0"/>
              <a:t>(0.06 kg</a:t>
            </a:r>
            <a:r>
              <a:rPr lang="en-US" sz="2800" dirty="0" smtClean="0"/>
              <a:t>)(10.1 </a:t>
            </a:r>
            <a:r>
              <a:rPr lang="en-US" sz="2800" baseline="30000" dirty="0"/>
              <a:t>m</a:t>
            </a:r>
            <a:r>
              <a:rPr lang="en-US" sz="2800" dirty="0"/>
              <a:t>/</a:t>
            </a:r>
            <a:r>
              <a:rPr lang="en-US" sz="2800" baseline="-25000" dirty="0"/>
              <a:t>s</a:t>
            </a:r>
            <a:r>
              <a:rPr lang="en-US" sz="2800" dirty="0" smtClean="0"/>
              <a:t>)÷</a:t>
            </a:r>
            <a:r>
              <a:rPr lang="en-US" sz="2800" dirty="0"/>
              <a:t>(0.2  s)</a:t>
            </a:r>
          </a:p>
          <a:p>
            <a:pPr marL="0" indent="0">
              <a:buNone/>
            </a:pPr>
            <a:r>
              <a:rPr lang="en-US" sz="2800" i="1" dirty="0" smtClean="0"/>
              <a:t>F </a:t>
            </a:r>
            <a:r>
              <a:rPr lang="en-US" sz="2800" dirty="0" smtClean="0"/>
              <a:t>= </a:t>
            </a:r>
            <a:r>
              <a:rPr lang="en-US" sz="2800" dirty="0" smtClean="0"/>
              <a:t>3.0 </a:t>
            </a:r>
            <a:r>
              <a:rPr lang="en-US" sz="2800" dirty="0" smtClean="0"/>
              <a:t>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979335" y="6085907"/>
            <a:ext cx="795865" cy="51483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9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 animBg="1"/>
      <p:bldP spid="13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8" y="107577"/>
            <a:ext cx="8805332" cy="1653988"/>
          </a:xfrm>
        </p:spPr>
        <p:txBody>
          <a:bodyPr/>
          <a:lstStyle/>
          <a:p>
            <a:pPr algn="l"/>
            <a:r>
              <a:rPr lang="en-US" sz="2400" dirty="0" smtClean="0"/>
              <a:t> So far, all of the problems we’ve done have involved momentum changing because </a:t>
            </a:r>
            <a:r>
              <a:rPr lang="en-US" sz="2400" i="1" dirty="0" smtClean="0"/>
              <a:t>velocity</a:t>
            </a:r>
            <a:r>
              <a:rPr lang="en-US" sz="2400" dirty="0" smtClean="0"/>
              <a:t> is changing.  Momentum also changes if </a:t>
            </a:r>
            <a:r>
              <a:rPr lang="en-US" sz="2400" i="1" dirty="0" smtClean="0"/>
              <a:t>mass</a:t>
            </a:r>
            <a:r>
              <a:rPr lang="en-US" sz="2400" dirty="0" smtClean="0"/>
              <a:t> is changing.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1690345"/>
          </a:xfrm>
        </p:spPr>
        <p:txBody>
          <a:bodyPr/>
          <a:lstStyle/>
          <a:p>
            <a:pPr marL="457200" indent="-457200">
              <a:buAutoNum type="alphaUcParenR" startAt="3"/>
            </a:pPr>
            <a:r>
              <a:rPr lang="en-US" dirty="0" smtClean="0"/>
              <a:t>A cart moves in a horizontal direction at 3.5 m/s.  A torrential rainstorm begins.  Rain water fills the cart at a rate of 0.20 kg/s.  How much force must be applied to keep the cart moving at constant speed?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60931" y="5791203"/>
            <a:ext cx="30649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71602" y="5164671"/>
            <a:ext cx="1642534" cy="59266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73869" y="5452537"/>
            <a:ext cx="128693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42536" y="4165603"/>
            <a:ext cx="0" cy="91440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15069" y="4165603"/>
            <a:ext cx="0" cy="91440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87603" y="4165603"/>
            <a:ext cx="0" cy="91440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77070" y="4165603"/>
            <a:ext cx="0" cy="91440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41757" y="4980005"/>
            <a:ext cx="113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= 3.5 </a:t>
            </a:r>
            <a:r>
              <a:rPr lang="en-US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/</a:t>
            </a:r>
            <a:r>
              <a:rPr lang="en-US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</a:t>
            </a:r>
            <a:endParaRPr lang="en-US" baseline="-25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9334" y="3725337"/>
            <a:ext cx="161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Δm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/</a:t>
            </a:r>
            <a:r>
              <a:rPr lang="en-US" baseline="-25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Δt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0.20 </a:t>
            </a:r>
            <a:r>
              <a:rPr lang="en-US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kg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/</a:t>
            </a:r>
            <a:r>
              <a:rPr lang="en-US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</a:t>
            </a:r>
            <a:endParaRPr lang="en-US" baseline="-25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22834" y="3572933"/>
            <a:ext cx="4417966" cy="3330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I </a:t>
            </a:r>
            <a:r>
              <a:rPr lang="en-US" sz="2800" dirty="0" smtClean="0"/>
              <a:t>= </a:t>
            </a:r>
            <a:r>
              <a:rPr lang="en-US" sz="2800" dirty="0" err="1" smtClean="0"/>
              <a:t>Δ</a:t>
            </a:r>
            <a:r>
              <a:rPr lang="en-US" sz="2800" i="1" dirty="0" err="1" smtClean="0"/>
              <a:t>p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F </a:t>
            </a:r>
            <a:r>
              <a:rPr lang="en-US" sz="2800" dirty="0" err="1" smtClean="0"/>
              <a:t>Δ</a:t>
            </a:r>
            <a:r>
              <a:rPr lang="en-US" sz="2800" i="1" dirty="0" err="1" smtClean="0"/>
              <a:t>t</a:t>
            </a:r>
            <a:r>
              <a:rPr lang="en-US" sz="2800" dirty="0" smtClean="0"/>
              <a:t> </a:t>
            </a:r>
            <a:r>
              <a:rPr lang="en-US" sz="2800" dirty="0" smtClean="0"/>
              <a:t>= </a:t>
            </a:r>
            <a:r>
              <a:rPr lang="en-US" sz="2800" dirty="0" err="1" smtClean="0"/>
              <a:t>Δ</a:t>
            </a:r>
            <a:r>
              <a:rPr lang="en-US" sz="2800" dirty="0" smtClean="0"/>
              <a:t>(</a:t>
            </a:r>
            <a:r>
              <a:rPr lang="en-US" sz="2800" i="1" dirty="0" smtClean="0"/>
              <a:t>mv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i="1" dirty="0"/>
              <a:t>F </a:t>
            </a:r>
            <a:r>
              <a:rPr lang="en-US" sz="2800" dirty="0" err="1"/>
              <a:t>Δ</a:t>
            </a:r>
            <a:r>
              <a:rPr lang="en-US" sz="2800" i="1" dirty="0" err="1"/>
              <a:t>t</a:t>
            </a:r>
            <a:r>
              <a:rPr lang="en-US" sz="2800" dirty="0"/>
              <a:t> = </a:t>
            </a:r>
            <a:r>
              <a:rPr lang="en-US" sz="2800" dirty="0" err="1"/>
              <a:t>Δ</a:t>
            </a:r>
            <a:r>
              <a:rPr lang="en-US" sz="2800" i="1" dirty="0" err="1"/>
              <a:t>m</a:t>
            </a:r>
            <a:r>
              <a:rPr lang="en-US" sz="2800" i="1" dirty="0"/>
              <a:t> </a:t>
            </a:r>
            <a:r>
              <a:rPr lang="en-US" sz="2800" dirty="0"/>
              <a:t>× </a:t>
            </a:r>
            <a:r>
              <a:rPr lang="en-US" sz="2800" i="1" dirty="0"/>
              <a:t>v</a:t>
            </a: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F </a:t>
            </a:r>
            <a:r>
              <a:rPr lang="en-US" sz="2800" dirty="0" smtClean="0"/>
              <a:t>= (</a:t>
            </a:r>
            <a:r>
              <a:rPr lang="en-US" sz="2800" baseline="30000" dirty="0" err="1" smtClean="0"/>
              <a:t>Δ</a:t>
            </a:r>
            <a:r>
              <a:rPr lang="en-US" sz="2800" i="1" baseline="30000" dirty="0" err="1" smtClean="0"/>
              <a:t>m</a:t>
            </a:r>
            <a:r>
              <a:rPr lang="en-US" sz="2800" i="1" dirty="0" smtClean="0"/>
              <a:t>/</a:t>
            </a:r>
            <a:r>
              <a:rPr lang="en-US" sz="2800" baseline="-25000" dirty="0" err="1" smtClean="0"/>
              <a:t>Δ</a:t>
            </a:r>
            <a:r>
              <a:rPr lang="en-US" sz="2800" i="1" baseline="-25000" dirty="0" err="1" smtClean="0"/>
              <a:t>t</a:t>
            </a:r>
            <a:r>
              <a:rPr lang="en-US" sz="2800" dirty="0" smtClean="0"/>
              <a:t>) × </a:t>
            </a:r>
            <a:r>
              <a:rPr lang="en-US" sz="2800" i="1" dirty="0" smtClean="0"/>
              <a:t>v</a:t>
            </a:r>
            <a:endParaRPr lang="en-US" sz="2800" dirty="0"/>
          </a:p>
          <a:p>
            <a:pPr marL="0" indent="0">
              <a:buNone/>
            </a:pPr>
            <a:r>
              <a:rPr lang="en-US" sz="2800" i="1" dirty="0" smtClean="0"/>
              <a:t>F </a:t>
            </a:r>
            <a:r>
              <a:rPr lang="en-US" sz="2800" i="1" dirty="0" smtClean="0"/>
              <a:t>= </a:t>
            </a:r>
            <a:r>
              <a:rPr lang="en-US" sz="2800" dirty="0" smtClean="0"/>
              <a:t>(0.20 </a:t>
            </a:r>
            <a:r>
              <a:rPr lang="en-US" sz="2800" baseline="30000" dirty="0" smtClean="0"/>
              <a:t>kg</a:t>
            </a:r>
            <a:r>
              <a:rPr lang="en-US" sz="2800" dirty="0" smtClean="0"/>
              <a:t>/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)(3.5 </a:t>
            </a:r>
            <a:r>
              <a:rPr lang="en-US" sz="2800" baseline="30000" dirty="0" smtClean="0"/>
              <a:t>m</a:t>
            </a:r>
            <a:r>
              <a:rPr lang="en-US" sz="2800" dirty="0" smtClean="0"/>
              <a:t>/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i="1" dirty="0" smtClean="0"/>
              <a:t>F </a:t>
            </a:r>
            <a:r>
              <a:rPr lang="en-US" sz="2800" dirty="0" smtClean="0"/>
              <a:t>= </a:t>
            </a:r>
            <a:r>
              <a:rPr lang="en-US" sz="2800" dirty="0" smtClean="0"/>
              <a:t>0.70</a:t>
            </a:r>
            <a:r>
              <a:rPr lang="en-US" sz="2800" dirty="0" smtClean="0"/>
              <a:t> </a:t>
            </a:r>
            <a:r>
              <a:rPr lang="en-US" sz="2800" dirty="0" smtClean="0"/>
              <a:t>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995336" y="6272175"/>
            <a:ext cx="931331" cy="51483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6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5" grpId="0"/>
      <p:bldP spid="16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if force is not constant during the interval </a:t>
            </a:r>
            <a:r>
              <a:rPr lang="en-US" sz="2400" i="1" dirty="0" err="1" smtClean="0"/>
              <a:t>Δt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r>
              <a:rPr lang="en-US" sz="2400" dirty="0" smtClean="0"/>
              <a:t>The answer: Use a force v time graph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11484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D) Let </a:t>
            </a:r>
            <a:r>
              <a:rPr lang="en-US" i="1" dirty="0" smtClean="0"/>
              <a:t>F</a:t>
            </a:r>
            <a:r>
              <a:rPr lang="en-US" dirty="0" smtClean="0"/>
              <a:t> vary with time </a:t>
            </a:r>
            <a:r>
              <a:rPr lang="en-US" i="1" dirty="0" smtClean="0"/>
              <a:t>t</a:t>
            </a:r>
            <a:r>
              <a:rPr lang="en-US" dirty="0" smtClean="0"/>
              <a:t> as shown below for the force on a 3.0 kg mass initially at rest.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69998" y="3064938"/>
            <a:ext cx="0" cy="282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69998" y="4724405"/>
            <a:ext cx="29972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85336" y="4284150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85327" y="3860817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85327" y="3420550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40938" y="4741350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85327" y="5147750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8407" y="5588017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27197" y="4639754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84391" y="4639757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07731" y="4639754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7997" y="4639754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71330" y="4639754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11597" y="4639777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94523" y="4724402"/>
            <a:ext cx="26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38745" y="4721203"/>
            <a:ext cx="29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76257" y="4709072"/>
            <a:ext cx="29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90760" y="4705878"/>
            <a:ext cx="30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22303" y="4267206"/>
            <a:ext cx="29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78913" y="428734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00773" y="4047075"/>
            <a:ext cx="29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49974" y="3642285"/>
            <a:ext cx="39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49974" y="3188288"/>
            <a:ext cx="39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77834" y="4912285"/>
            <a:ext cx="35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5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76240" y="5369485"/>
            <a:ext cx="45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-69185" y="4002049"/>
            <a:ext cx="109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 (N)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28808" y="5218685"/>
            <a:ext cx="96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250979" y="3676151"/>
            <a:ext cx="2677551" cy="15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61512" y="3434270"/>
            <a:ext cx="37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12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60189" y="5080013"/>
            <a:ext cx="37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19B9B"/>
                </a:solidFill>
              </a:rPr>
              <a:t>-6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741333" y="3031067"/>
            <a:ext cx="4212173" cy="35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Calculate:</a:t>
            </a:r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The initial acceleration</a:t>
            </a:r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The speed at 4.0 s</a:t>
            </a:r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The speed at 6.0 s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1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240" y="237067"/>
            <a:ext cx="7581901" cy="11484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D) Let </a:t>
            </a:r>
            <a:r>
              <a:rPr lang="en-US" i="1" dirty="0" smtClean="0"/>
              <a:t>F</a:t>
            </a:r>
            <a:r>
              <a:rPr lang="en-US" dirty="0" smtClean="0"/>
              <a:t> vary with time </a:t>
            </a:r>
            <a:r>
              <a:rPr lang="en-US" i="1" dirty="0" smtClean="0"/>
              <a:t>t</a:t>
            </a:r>
            <a:r>
              <a:rPr lang="en-US" dirty="0" smtClean="0"/>
              <a:t> as shown below for the force on a 3.0 kg mass initially at rest.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69998" y="1373207"/>
            <a:ext cx="0" cy="282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69998" y="3032674"/>
            <a:ext cx="29972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85336" y="2592419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85327" y="2169086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85327" y="1728819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40938" y="3049619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85327" y="3456019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8407" y="3896286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27197" y="2948023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84391" y="2948026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07731" y="2948023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7997" y="2948023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71330" y="2948023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11597" y="2948046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94523" y="3032671"/>
            <a:ext cx="26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38745" y="3029472"/>
            <a:ext cx="29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76257" y="3017341"/>
            <a:ext cx="29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90760" y="3014147"/>
            <a:ext cx="30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22303" y="2575475"/>
            <a:ext cx="29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78913" y="259561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00773" y="2355344"/>
            <a:ext cx="29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49974" y="1950554"/>
            <a:ext cx="39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49974" y="1496557"/>
            <a:ext cx="39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77834" y="3220554"/>
            <a:ext cx="35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5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76240" y="3677754"/>
            <a:ext cx="45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-69185" y="2310318"/>
            <a:ext cx="109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 (N)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28808" y="3526954"/>
            <a:ext cx="96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250979" y="1984420"/>
            <a:ext cx="2677551" cy="15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61512" y="1742539"/>
            <a:ext cx="37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12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60189" y="3388282"/>
            <a:ext cx="37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19B9B"/>
                </a:solidFill>
              </a:rPr>
              <a:t>-6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741333" y="1271601"/>
            <a:ext cx="4212173" cy="1324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Calculate:</a:t>
            </a:r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The initial acceleration</a:t>
            </a:r>
          </a:p>
          <a:p>
            <a:pPr marL="457200" indent="-457200">
              <a:buFontTx/>
              <a:buAutoNum type="alphaLcParenR"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741334" y="2964942"/>
            <a:ext cx="3810000" cy="3740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F</a:t>
            </a:r>
            <a:r>
              <a:rPr lang="en-US" sz="2800" dirty="0" smtClean="0"/>
              <a:t> = </a:t>
            </a:r>
            <a:r>
              <a:rPr lang="en-US" sz="2800" i="1" dirty="0" smtClean="0"/>
              <a:t>ma</a:t>
            </a:r>
          </a:p>
          <a:p>
            <a:pPr marL="0" indent="0">
              <a:buNone/>
            </a:pPr>
            <a:r>
              <a:rPr lang="en-US" sz="2800" i="1" dirty="0"/>
              <a:t>a</a:t>
            </a:r>
            <a:r>
              <a:rPr lang="en-US" sz="2800" dirty="0" smtClean="0"/>
              <a:t> = </a:t>
            </a:r>
            <a:r>
              <a:rPr lang="en-US" sz="2800" i="1" baseline="30000" dirty="0" smtClean="0"/>
              <a:t>F</a:t>
            </a:r>
            <a:r>
              <a:rPr lang="en-US" sz="2800" dirty="0" smtClean="0"/>
              <a:t>/</a:t>
            </a:r>
            <a:r>
              <a:rPr lang="en-US" sz="2800" i="1" baseline="-25000" dirty="0" smtClean="0"/>
              <a:t>m</a:t>
            </a:r>
          </a:p>
          <a:p>
            <a:pPr marL="0" indent="0">
              <a:buNone/>
            </a:pPr>
            <a:r>
              <a:rPr lang="en-US" sz="2800" i="1" dirty="0" smtClean="0"/>
              <a:t>a</a:t>
            </a:r>
            <a:r>
              <a:rPr lang="en-US" sz="2800" dirty="0" smtClean="0"/>
              <a:t> = </a:t>
            </a:r>
            <a:r>
              <a:rPr lang="en-US" sz="2800" baseline="30000" dirty="0" smtClean="0"/>
              <a:t>12 N</a:t>
            </a:r>
            <a:r>
              <a:rPr lang="en-US" sz="2800" dirty="0" smtClean="0"/>
              <a:t>/</a:t>
            </a:r>
            <a:r>
              <a:rPr lang="en-US" sz="2800" baseline="-25000" dirty="0" smtClean="0"/>
              <a:t>3.0 kg</a:t>
            </a:r>
            <a:r>
              <a:rPr lang="en-US" sz="2800" dirty="0" smtClean="0"/>
              <a:t> = 4.0 m/s</a:t>
            </a:r>
            <a:r>
              <a:rPr lang="en-US" sz="2800" baseline="30000" dirty="0" smtClean="0"/>
              <a:t>2</a:t>
            </a:r>
          </a:p>
          <a:p>
            <a:pPr marL="0" indent="0">
              <a:buFontTx/>
              <a:buNone/>
            </a:pP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6722535" y="4409507"/>
            <a:ext cx="1320798" cy="51483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1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240" y="237067"/>
            <a:ext cx="7581901" cy="11484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D) Let </a:t>
            </a:r>
            <a:r>
              <a:rPr lang="en-US" i="1" dirty="0" smtClean="0"/>
              <a:t>F</a:t>
            </a:r>
            <a:r>
              <a:rPr lang="en-US" dirty="0" smtClean="0"/>
              <a:t> vary with time </a:t>
            </a:r>
            <a:r>
              <a:rPr lang="en-US" i="1" dirty="0" smtClean="0"/>
              <a:t>t</a:t>
            </a:r>
            <a:r>
              <a:rPr lang="en-US" dirty="0" smtClean="0"/>
              <a:t> as shown below for the force on a 3.0 kg mass initially at rest.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69998" y="1373207"/>
            <a:ext cx="0" cy="282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69998" y="3032674"/>
            <a:ext cx="29972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85336" y="2592419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85327" y="2169086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85327" y="1728819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40938" y="3049619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85327" y="3456019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8407" y="3896286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27197" y="2948023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84391" y="2948026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07731" y="2948023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7997" y="2948023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71330" y="2948023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11597" y="2948046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94523" y="3032671"/>
            <a:ext cx="26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38745" y="3029472"/>
            <a:ext cx="29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76257" y="3017341"/>
            <a:ext cx="29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90760" y="3014147"/>
            <a:ext cx="30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22303" y="2575475"/>
            <a:ext cx="29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78913" y="259561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00773" y="2355344"/>
            <a:ext cx="29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49974" y="1950554"/>
            <a:ext cx="39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49974" y="1496557"/>
            <a:ext cx="39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77834" y="3220554"/>
            <a:ext cx="35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5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76240" y="3677754"/>
            <a:ext cx="45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-69185" y="2310318"/>
            <a:ext cx="109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 (N)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28808" y="3526954"/>
            <a:ext cx="96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250979" y="1984420"/>
            <a:ext cx="2677551" cy="15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61512" y="1742539"/>
            <a:ext cx="37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12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60189" y="3388282"/>
            <a:ext cx="37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19B9B"/>
                </a:solidFill>
              </a:rPr>
              <a:t>-6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741333" y="1271601"/>
            <a:ext cx="4212173" cy="1324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Calculate:</a:t>
            </a:r>
          </a:p>
          <a:p>
            <a:pPr marL="0" indent="0">
              <a:buNone/>
            </a:pPr>
            <a:r>
              <a:rPr lang="en-US" dirty="0" smtClean="0"/>
              <a:t>b) The speed at 4.0 s</a:t>
            </a:r>
          </a:p>
          <a:p>
            <a:pPr marL="457200" indent="-457200">
              <a:buFontTx/>
              <a:buAutoNum type="alphaLcParenR"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741333" y="2435557"/>
            <a:ext cx="4212173" cy="4219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I = </a:t>
            </a:r>
            <a:r>
              <a:rPr lang="en-US" i="1" dirty="0" err="1" smtClean="0"/>
              <a:t>Δp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I</a:t>
            </a:r>
            <a:r>
              <a:rPr lang="en-US" i="1" dirty="0" smtClean="0"/>
              <a:t> = </a:t>
            </a:r>
            <a:r>
              <a:rPr lang="en-US" dirty="0" err="1" smtClean="0"/>
              <a:t>Δ</a:t>
            </a:r>
            <a:r>
              <a:rPr lang="en-US" dirty="0" smtClean="0"/>
              <a:t>(</a:t>
            </a:r>
            <a:r>
              <a:rPr lang="en-US" i="1" dirty="0" smtClean="0"/>
              <a:t>mv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i="1" dirty="0"/>
              <a:t>I</a:t>
            </a:r>
            <a:r>
              <a:rPr lang="en-US" dirty="0" smtClean="0"/>
              <a:t> =</a:t>
            </a:r>
            <a:r>
              <a:rPr lang="en-US" i="1" dirty="0" smtClean="0"/>
              <a:t> m </a:t>
            </a:r>
            <a:r>
              <a:rPr lang="en-US" i="1" dirty="0" err="1" smtClean="0"/>
              <a:t>Δv</a:t>
            </a:r>
            <a:r>
              <a:rPr lang="en-US" i="1" dirty="0" smtClean="0"/>
              <a:t>     </a:t>
            </a:r>
            <a:r>
              <a:rPr lang="en-US" sz="1800" dirty="0" smtClean="0"/>
              <a:t>(since mass is constant)</a:t>
            </a:r>
          </a:p>
          <a:p>
            <a:pPr marL="0" indent="0">
              <a:buNone/>
            </a:pPr>
            <a:r>
              <a:rPr lang="en-US" i="1" dirty="0" err="1" smtClean="0"/>
              <a:t>Δv</a:t>
            </a:r>
            <a:r>
              <a:rPr lang="en-US" i="1" dirty="0" smtClean="0"/>
              <a:t> = </a:t>
            </a:r>
            <a:r>
              <a:rPr lang="en-US" i="1" baseline="30000" dirty="0" smtClean="0"/>
              <a:t>I</a:t>
            </a:r>
            <a:r>
              <a:rPr lang="en-US" dirty="0" smtClean="0"/>
              <a:t>/</a:t>
            </a:r>
            <a:r>
              <a:rPr lang="en-US" i="1" baseline="-25000" dirty="0" smtClean="0"/>
              <a:t>m</a:t>
            </a:r>
          </a:p>
          <a:p>
            <a:pPr marL="0" indent="0">
              <a:buNone/>
            </a:pPr>
            <a:r>
              <a:rPr lang="en-US" i="1" dirty="0" err="1" smtClean="0"/>
              <a:t>Δv</a:t>
            </a:r>
            <a:r>
              <a:rPr lang="en-US" dirty="0" smtClean="0"/>
              <a:t> = </a:t>
            </a:r>
            <a:r>
              <a:rPr lang="en-US" baseline="30000" dirty="0" smtClean="0"/>
              <a:t>24 Ns</a:t>
            </a:r>
            <a:r>
              <a:rPr lang="en-US" dirty="0" smtClean="0"/>
              <a:t>/</a:t>
            </a:r>
            <a:r>
              <a:rPr lang="en-US" baseline="-25000" dirty="0" smtClean="0"/>
              <a:t>3.0 kg</a:t>
            </a:r>
            <a:r>
              <a:rPr lang="en-US" dirty="0" smtClean="0"/>
              <a:t> = 8.0 </a:t>
            </a:r>
            <a:r>
              <a:rPr lang="en-US" baseline="30000" dirty="0" smtClean="0"/>
              <a:t>m</a:t>
            </a:r>
            <a:r>
              <a:rPr lang="en-US" dirty="0" smtClean="0"/>
              <a:t>/</a:t>
            </a:r>
            <a:r>
              <a:rPr lang="en-US" baseline="-25000" dirty="0" smtClean="0"/>
              <a:t>s</a:t>
            </a:r>
          </a:p>
          <a:p>
            <a:pPr marL="0" indent="0">
              <a:buNone/>
            </a:pPr>
            <a:r>
              <a:rPr lang="en-US" dirty="0" smtClean="0"/>
              <a:t>Since it started from rest, its speed at 4.0 s must be 8.0 </a:t>
            </a:r>
            <a:r>
              <a:rPr lang="en-US" baseline="30000" dirty="0" smtClean="0"/>
              <a:t>m</a:t>
            </a:r>
            <a:r>
              <a:rPr lang="en-US" dirty="0" smtClean="0"/>
              <a:t>/</a:t>
            </a:r>
            <a:r>
              <a:rPr lang="en-US" baseline="-25000" dirty="0" smtClean="0"/>
              <a:t>s</a:t>
            </a:r>
          </a:p>
          <a:p>
            <a:pPr marL="0" indent="0">
              <a:buNone/>
            </a:pPr>
            <a:endParaRPr lang="en-US" sz="2800" baseline="-25000" dirty="0"/>
          </a:p>
        </p:txBody>
      </p:sp>
      <p:sp>
        <p:nvSpPr>
          <p:cNvPr id="41" name="Rectangle 40"/>
          <p:cNvSpPr/>
          <p:nvPr/>
        </p:nvSpPr>
        <p:spPr>
          <a:xfrm>
            <a:off x="7748541" y="5964116"/>
            <a:ext cx="904392" cy="51483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80942" y="4521200"/>
            <a:ext cx="4138657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Impulse = area under curve from 0 to 4.0 s:</a:t>
            </a:r>
          </a:p>
          <a:p>
            <a:pPr marL="0" indent="0">
              <a:buNone/>
            </a:pPr>
            <a:r>
              <a:rPr lang="en-US" i="1" dirty="0" smtClean="0"/>
              <a:t>I</a:t>
            </a:r>
            <a:r>
              <a:rPr lang="en-US" dirty="0" smtClean="0"/>
              <a:t> = ½ base × height </a:t>
            </a:r>
          </a:p>
          <a:p>
            <a:pPr marL="0" indent="0">
              <a:buNone/>
            </a:pPr>
            <a:r>
              <a:rPr lang="en-US" dirty="0" smtClean="0"/>
              <a:t>I = ½ (4.0 s)(12 N) = 24 Ns</a:t>
            </a:r>
          </a:p>
          <a:p>
            <a:pPr marL="0" indent="0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727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240" y="237067"/>
            <a:ext cx="7581901" cy="11484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D) Let </a:t>
            </a:r>
            <a:r>
              <a:rPr lang="en-US" i="1" dirty="0" smtClean="0"/>
              <a:t>F</a:t>
            </a:r>
            <a:r>
              <a:rPr lang="en-US" dirty="0" smtClean="0"/>
              <a:t> vary with time </a:t>
            </a:r>
            <a:r>
              <a:rPr lang="en-US" i="1" dirty="0" smtClean="0"/>
              <a:t>t</a:t>
            </a:r>
            <a:r>
              <a:rPr lang="en-US" dirty="0" smtClean="0"/>
              <a:t> as shown below for the force on a 3.0 kg mass initially at rest.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69998" y="1373207"/>
            <a:ext cx="0" cy="282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69998" y="3032674"/>
            <a:ext cx="29972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85336" y="2592419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85327" y="2169086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85327" y="1728819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40938" y="3049619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85327" y="3456019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8407" y="3896286"/>
            <a:ext cx="186269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27197" y="2948023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84391" y="2948026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07731" y="2948023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7997" y="2948023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71330" y="2948023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11597" y="2948046"/>
            <a:ext cx="0" cy="1693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94523" y="3032671"/>
            <a:ext cx="26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38745" y="3029472"/>
            <a:ext cx="29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76257" y="3017341"/>
            <a:ext cx="29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90760" y="3014147"/>
            <a:ext cx="30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22303" y="2575475"/>
            <a:ext cx="29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78913" y="259561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00773" y="2355344"/>
            <a:ext cx="29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49974" y="1950554"/>
            <a:ext cx="39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49974" y="1496557"/>
            <a:ext cx="39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77834" y="3220554"/>
            <a:ext cx="35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5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76240" y="3677754"/>
            <a:ext cx="45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-69185" y="2310318"/>
            <a:ext cx="109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 (N)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28808" y="3526954"/>
            <a:ext cx="96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250979" y="1984420"/>
            <a:ext cx="2677551" cy="15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61512" y="1742539"/>
            <a:ext cx="37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12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60189" y="3388282"/>
            <a:ext cx="37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19B9B"/>
                </a:solidFill>
              </a:rPr>
              <a:t>-6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741333" y="1271601"/>
            <a:ext cx="4212173" cy="1324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Calculate: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) The speed at 6.0 s</a:t>
            </a:r>
          </a:p>
          <a:p>
            <a:pPr marL="457200" indent="-457200">
              <a:buFontTx/>
              <a:buAutoNum type="alphaLcParenR"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741333" y="2435557"/>
            <a:ext cx="4212173" cy="4219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I = </a:t>
            </a:r>
            <a:r>
              <a:rPr lang="en-US" i="1" dirty="0" err="1" smtClean="0"/>
              <a:t>Δp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I</a:t>
            </a:r>
            <a:r>
              <a:rPr lang="en-US" i="1" dirty="0" smtClean="0"/>
              <a:t> = </a:t>
            </a:r>
            <a:r>
              <a:rPr lang="en-US" dirty="0" err="1" smtClean="0"/>
              <a:t>Δ</a:t>
            </a:r>
            <a:r>
              <a:rPr lang="en-US" dirty="0" smtClean="0"/>
              <a:t>(</a:t>
            </a:r>
            <a:r>
              <a:rPr lang="en-US" i="1" dirty="0" smtClean="0"/>
              <a:t>mv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i="1" dirty="0"/>
              <a:t>I</a:t>
            </a:r>
            <a:r>
              <a:rPr lang="en-US" dirty="0" smtClean="0"/>
              <a:t> =</a:t>
            </a:r>
            <a:r>
              <a:rPr lang="en-US" i="1" dirty="0" smtClean="0"/>
              <a:t> m </a:t>
            </a:r>
            <a:r>
              <a:rPr lang="en-US" i="1" dirty="0" err="1" smtClean="0"/>
              <a:t>Δv</a:t>
            </a:r>
            <a:r>
              <a:rPr lang="en-US" i="1" dirty="0" smtClean="0"/>
              <a:t>     </a:t>
            </a:r>
            <a:r>
              <a:rPr lang="en-US" sz="1800" dirty="0" smtClean="0"/>
              <a:t>(since mass is constant)</a:t>
            </a:r>
          </a:p>
          <a:p>
            <a:pPr marL="0" indent="0">
              <a:buNone/>
            </a:pPr>
            <a:r>
              <a:rPr lang="en-US" i="1" dirty="0" err="1" smtClean="0"/>
              <a:t>Δv</a:t>
            </a:r>
            <a:r>
              <a:rPr lang="en-US" i="1" dirty="0" smtClean="0"/>
              <a:t> = </a:t>
            </a:r>
            <a:r>
              <a:rPr lang="en-US" i="1" baseline="30000" dirty="0" smtClean="0"/>
              <a:t>I</a:t>
            </a:r>
            <a:r>
              <a:rPr lang="en-US" dirty="0" smtClean="0"/>
              <a:t>/</a:t>
            </a:r>
            <a:r>
              <a:rPr lang="en-US" i="1" baseline="-25000" dirty="0" smtClean="0"/>
              <a:t>m</a:t>
            </a:r>
          </a:p>
          <a:p>
            <a:pPr marL="0" indent="0">
              <a:buNone/>
            </a:pPr>
            <a:r>
              <a:rPr lang="en-US" i="1" dirty="0" err="1" smtClean="0"/>
              <a:t>Δv</a:t>
            </a:r>
            <a:r>
              <a:rPr lang="en-US" dirty="0" smtClean="0"/>
              <a:t> = </a:t>
            </a:r>
            <a:r>
              <a:rPr lang="en-US" baseline="30000" dirty="0" smtClean="0"/>
              <a:t>18 Ns</a:t>
            </a:r>
            <a:r>
              <a:rPr lang="en-US" dirty="0" smtClean="0"/>
              <a:t>/</a:t>
            </a:r>
            <a:r>
              <a:rPr lang="en-US" baseline="-25000" dirty="0" smtClean="0"/>
              <a:t>3.0 kg</a:t>
            </a:r>
            <a:r>
              <a:rPr lang="en-US" dirty="0" smtClean="0"/>
              <a:t> = 6.0 </a:t>
            </a:r>
            <a:r>
              <a:rPr lang="en-US" baseline="30000" dirty="0" smtClean="0"/>
              <a:t>m</a:t>
            </a:r>
            <a:r>
              <a:rPr lang="en-US" dirty="0" smtClean="0"/>
              <a:t>/</a:t>
            </a:r>
            <a:r>
              <a:rPr lang="en-US" baseline="-25000" dirty="0" smtClean="0"/>
              <a:t>s</a:t>
            </a:r>
          </a:p>
          <a:p>
            <a:pPr marL="0" indent="0">
              <a:buNone/>
            </a:pPr>
            <a:r>
              <a:rPr lang="en-US" dirty="0" smtClean="0"/>
              <a:t>Since it started from rest, its speed at 6.0 s must be 6.0 </a:t>
            </a:r>
            <a:r>
              <a:rPr lang="en-US" baseline="30000" dirty="0" smtClean="0"/>
              <a:t>m</a:t>
            </a:r>
            <a:r>
              <a:rPr lang="en-US" dirty="0" smtClean="0"/>
              <a:t>/</a:t>
            </a:r>
            <a:r>
              <a:rPr lang="en-US" baseline="-25000" dirty="0" smtClean="0"/>
              <a:t>s</a:t>
            </a:r>
          </a:p>
          <a:p>
            <a:pPr marL="0" indent="0">
              <a:buNone/>
            </a:pPr>
            <a:endParaRPr lang="en-US" sz="2800" baseline="-25000" dirty="0"/>
          </a:p>
        </p:txBody>
      </p:sp>
      <p:sp>
        <p:nvSpPr>
          <p:cNvPr id="41" name="Rectangle 40"/>
          <p:cNvSpPr/>
          <p:nvPr/>
        </p:nvSpPr>
        <p:spPr>
          <a:xfrm>
            <a:off x="7748541" y="5964116"/>
            <a:ext cx="904392" cy="51483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80942" y="4521200"/>
            <a:ext cx="4138657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Impulse = area of triangle above time axis </a:t>
            </a:r>
            <a:r>
              <a:rPr lang="mr-IN" dirty="0" smtClean="0"/>
              <a:t>–</a:t>
            </a:r>
            <a:r>
              <a:rPr lang="en-US" dirty="0" smtClean="0"/>
              <a:t> area of triangle below</a:t>
            </a:r>
          </a:p>
          <a:p>
            <a:pPr marL="0" indent="0">
              <a:buNone/>
            </a:pPr>
            <a:r>
              <a:rPr lang="en-US" i="1" dirty="0" smtClean="0"/>
              <a:t>I</a:t>
            </a:r>
            <a:r>
              <a:rPr lang="en-US" dirty="0" smtClean="0"/>
              <a:t> = ½ (4.0 s)(12 N) </a:t>
            </a:r>
            <a:r>
              <a:rPr lang="mr-IN" dirty="0" smtClean="0"/>
              <a:t>–</a:t>
            </a:r>
            <a:r>
              <a:rPr lang="en-US" dirty="0" smtClean="0"/>
              <a:t> ½ (2.0 s)(6.0 N) </a:t>
            </a:r>
          </a:p>
          <a:p>
            <a:pPr marL="0" indent="0">
              <a:buNone/>
            </a:pPr>
            <a:r>
              <a:rPr lang="en-US" dirty="0" smtClean="0"/>
              <a:t>I = 24 Ns </a:t>
            </a:r>
            <a:r>
              <a:rPr lang="mr-IN" dirty="0" smtClean="0"/>
              <a:t>–</a:t>
            </a:r>
            <a:r>
              <a:rPr lang="en-US" dirty="0" smtClean="0"/>
              <a:t> 6 Ns = 18 Ns</a:t>
            </a:r>
          </a:p>
        </p:txBody>
      </p:sp>
    </p:spTree>
    <p:extLst>
      <p:ext uri="{BB962C8B-B14F-4D97-AF65-F5344CB8AC3E}">
        <p14:creationId xmlns:p14="http://schemas.microsoft.com/office/powerpoint/2010/main" val="119132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162423"/>
          </a:xfrm>
        </p:spPr>
        <p:txBody>
          <a:bodyPr/>
          <a:lstStyle/>
          <a:p>
            <a:r>
              <a:rPr lang="en-US" dirty="0" smtClean="0"/>
              <a:t>Momentum in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557867"/>
            <a:ext cx="7581901" cy="575733"/>
          </a:xfrm>
        </p:spPr>
        <p:txBody>
          <a:bodyPr/>
          <a:lstStyle/>
          <a:p>
            <a:r>
              <a:rPr lang="en-US" dirty="0" smtClean="0"/>
              <a:t>Consider a collision between </a:t>
            </a:r>
            <a:r>
              <a:rPr lang="en-US" smtClean="0"/>
              <a:t>two bodies</a:t>
            </a:r>
            <a:r>
              <a:rPr lang="en-US" dirty="0" smtClean="0"/>
              <a:t>: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29467" y="3268133"/>
            <a:ext cx="48429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132667" y="2709334"/>
            <a:ext cx="541867" cy="54186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07204" y="2692401"/>
            <a:ext cx="541867" cy="5418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74534" y="42672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17805" y="2658534"/>
            <a:ext cx="405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1872" y="2677181"/>
            <a:ext cx="395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03320" y="2963333"/>
            <a:ext cx="100414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808138" y="2963333"/>
            <a:ext cx="99906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779462" y="2540000"/>
            <a:ext cx="1646237" cy="3027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Before: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Collision!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After: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13200" y="2473868"/>
            <a:ext cx="514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sz="2000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i,A</a:t>
            </a:r>
            <a:endParaRPr lang="en-US" sz="2000" i="1" baseline="-25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2492346"/>
            <a:ext cx="514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sz="2000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i,B</a:t>
            </a:r>
            <a:endParaRPr lang="en-US" sz="2000" i="1" baseline="-25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929467" y="4602669"/>
            <a:ext cx="48429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690534" y="4028650"/>
            <a:ext cx="541867" cy="54186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249338" y="4026937"/>
            <a:ext cx="541867" cy="5418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9979476">
            <a:off x="4757868" y="4025169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949967">
            <a:off x="5348472" y="4028298"/>
            <a:ext cx="365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B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76184" y="3623736"/>
            <a:ext cx="912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*bonk*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2882360" y="5994403"/>
            <a:ext cx="48429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067674" y="5435604"/>
            <a:ext cx="541867" cy="54186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964246" y="5418671"/>
            <a:ext cx="541867" cy="5418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534886" y="5686397"/>
            <a:ext cx="100414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051675" y="5691088"/>
            <a:ext cx="99906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66455" y="5227725"/>
            <a:ext cx="522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sz="2000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f,A</a:t>
            </a:r>
            <a:endParaRPr lang="en-US" sz="2000" i="1" baseline="-25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72372" y="5218616"/>
            <a:ext cx="514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sz="2000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f,B</a:t>
            </a:r>
            <a:endParaRPr lang="en-US" sz="2000" i="1" baseline="-25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0800000">
            <a:off x="4150734" y="5491043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0800000">
            <a:off x="6068145" y="5461646"/>
            <a:ext cx="365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9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/>
      <p:bldP spid="21" grpId="0"/>
      <p:bldP spid="22" grpId="0"/>
      <p:bldP spid="24" grpId="0" animBg="1"/>
      <p:bldP spid="25" grpId="0" animBg="1"/>
      <p:bldP spid="32" grpId="0"/>
      <p:bldP spid="33" grpId="0"/>
      <p:bldP spid="34" grpId="0"/>
      <p:bldP spid="36" grpId="0" animBg="1"/>
      <p:bldP spid="37" grpId="0" animBg="1"/>
      <p:bldP spid="42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7" y="304799"/>
            <a:ext cx="8280399" cy="61129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Consider Object A only:</a:t>
            </a:r>
          </a:p>
          <a:p>
            <a:r>
              <a:rPr lang="en-US" i="1" dirty="0" smtClean="0"/>
              <a:t>I</a:t>
            </a:r>
            <a:r>
              <a:rPr lang="en-US" i="1" baseline="-25000" dirty="0" smtClean="0"/>
              <a:t>A</a:t>
            </a:r>
            <a:r>
              <a:rPr lang="en-US" dirty="0" smtClean="0"/>
              <a:t> = </a:t>
            </a:r>
            <a:r>
              <a:rPr lang="en-US" i="1" dirty="0" err="1" smtClean="0"/>
              <a:t>Δp</a:t>
            </a:r>
            <a:r>
              <a:rPr lang="en-US" i="1" baseline="-25000" dirty="0" err="1" smtClean="0"/>
              <a:t>A</a:t>
            </a:r>
            <a:endParaRPr lang="en-US" i="1" baseline="-25000" dirty="0" smtClean="0"/>
          </a:p>
          <a:p>
            <a:r>
              <a:rPr lang="en-US" i="1" dirty="0"/>
              <a:t>I</a:t>
            </a:r>
            <a:r>
              <a:rPr lang="en-US" i="1" baseline="-25000" dirty="0"/>
              <a:t>A</a:t>
            </a:r>
            <a:r>
              <a:rPr lang="en-US" dirty="0"/>
              <a:t> =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f,A</a:t>
            </a:r>
            <a:r>
              <a:rPr lang="en-US" i="1" dirty="0" smtClean="0"/>
              <a:t> - </a:t>
            </a:r>
            <a:r>
              <a:rPr lang="en-US" i="1" dirty="0" err="1"/>
              <a:t>p</a:t>
            </a:r>
            <a:r>
              <a:rPr lang="en-US" i="1" baseline="-25000" dirty="0" err="1"/>
              <a:t>f,A</a:t>
            </a:r>
            <a:endParaRPr lang="en-US" i="1" baseline="-25000" dirty="0"/>
          </a:p>
          <a:p>
            <a:r>
              <a:rPr lang="en-US" i="1" dirty="0" err="1" smtClean="0"/>
              <a:t>p</a:t>
            </a:r>
            <a:r>
              <a:rPr lang="en-US" i="1" baseline="-25000" dirty="0" err="1" smtClean="0"/>
              <a:t>f</a:t>
            </a:r>
            <a:r>
              <a:rPr lang="en-US" i="1" baseline="-25000" dirty="0" err="1"/>
              <a:t>,A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 smtClean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i,A</a:t>
            </a:r>
            <a:r>
              <a:rPr lang="en-US" i="1" dirty="0" smtClean="0"/>
              <a:t> </a:t>
            </a:r>
            <a:r>
              <a:rPr lang="en-US" dirty="0" smtClean="0"/>
              <a:t>+</a:t>
            </a:r>
            <a:r>
              <a:rPr lang="en-US" i="1" dirty="0" smtClean="0"/>
              <a:t> I</a:t>
            </a:r>
            <a:r>
              <a:rPr lang="en-US" i="1" baseline="-25000" dirty="0" smtClean="0"/>
              <a:t>A</a:t>
            </a:r>
            <a:endParaRPr lang="en-US" i="1" baseline="-25000" dirty="0"/>
          </a:p>
          <a:p>
            <a:r>
              <a:rPr lang="en-US" i="1" dirty="0" err="1"/>
              <a:t>p</a:t>
            </a:r>
            <a:r>
              <a:rPr lang="en-US" i="1" baseline="-25000" dirty="0" err="1"/>
              <a:t>f,A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i,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i="1" dirty="0" smtClean="0"/>
              <a:t>F</a:t>
            </a:r>
            <a:r>
              <a:rPr lang="en-US" i="1" baseline="-25000" dirty="0" smtClean="0"/>
              <a:t>B on </a:t>
            </a:r>
            <a:r>
              <a:rPr lang="en-US" i="1" baseline="-25000" dirty="0" err="1" smtClean="0"/>
              <a:t>A</a:t>
            </a:r>
            <a:r>
              <a:rPr lang="en-US" i="1" dirty="0" err="1" smtClean="0"/>
              <a:t>Δt</a:t>
            </a:r>
            <a:r>
              <a:rPr lang="en-US" i="1" dirty="0" smtClean="0"/>
              <a:t> </a:t>
            </a:r>
            <a:r>
              <a:rPr lang="mr-IN" i="1" dirty="0" smtClean="0"/>
              <a:t>…</a:t>
            </a:r>
            <a:r>
              <a:rPr lang="en-US" i="1" dirty="0"/>
              <a:t> </a:t>
            </a:r>
            <a:r>
              <a:rPr lang="en-US" dirty="0" smtClean="0"/>
              <a:t>Let’s call this equation (1)</a:t>
            </a:r>
            <a:endParaRPr lang="en-US" baseline="-25000" dirty="0"/>
          </a:p>
          <a:p>
            <a:r>
              <a:rPr lang="en-US" i="1" baseline="-25000" dirty="0" smtClean="0"/>
              <a:t> </a:t>
            </a:r>
            <a:r>
              <a:rPr lang="en-US" dirty="0" smtClean="0"/>
              <a:t>Similarly for Object B:</a:t>
            </a:r>
          </a:p>
          <a:p>
            <a:r>
              <a:rPr lang="en-US" i="1" dirty="0" err="1"/>
              <a:t>p</a:t>
            </a:r>
            <a:r>
              <a:rPr lang="en-US" i="1" baseline="-25000" dirty="0" err="1"/>
              <a:t>f</a:t>
            </a:r>
            <a:r>
              <a:rPr lang="en-US" i="1" baseline="-25000" dirty="0" err="1" smtClean="0"/>
              <a:t>,B</a:t>
            </a:r>
            <a:r>
              <a:rPr lang="en-US" i="1" dirty="0" smtClean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i,B</a:t>
            </a:r>
            <a:r>
              <a:rPr lang="en-US" i="1" dirty="0" smtClean="0"/>
              <a:t>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i="1" dirty="0" smtClean="0"/>
              <a:t>F</a:t>
            </a:r>
            <a:r>
              <a:rPr lang="en-US" i="1" baseline="-25000" dirty="0" smtClean="0"/>
              <a:t>A </a:t>
            </a:r>
            <a:r>
              <a:rPr lang="en-US" i="1" baseline="-25000" dirty="0"/>
              <a:t>on </a:t>
            </a:r>
            <a:r>
              <a:rPr lang="en-US" i="1" baseline="-25000" dirty="0" err="1" smtClean="0"/>
              <a:t>B</a:t>
            </a:r>
            <a:r>
              <a:rPr lang="en-US" i="1" dirty="0" err="1" smtClean="0"/>
              <a:t>Δt</a:t>
            </a:r>
            <a:endParaRPr lang="en-US" dirty="0" smtClean="0"/>
          </a:p>
          <a:p>
            <a:r>
              <a:rPr lang="en-US" dirty="0" smtClean="0"/>
              <a:t>Note: Newton’s 3</a:t>
            </a:r>
            <a:r>
              <a:rPr lang="en-US" baseline="30000" dirty="0" smtClean="0"/>
              <a:t>rd</a:t>
            </a:r>
            <a:r>
              <a:rPr lang="en-US" dirty="0" smtClean="0"/>
              <a:t> Law says </a:t>
            </a:r>
            <a:r>
              <a:rPr lang="en-US" i="1" dirty="0" smtClean="0"/>
              <a:t>F</a:t>
            </a:r>
            <a:r>
              <a:rPr lang="en-US" i="1" baseline="-25000" dirty="0" smtClean="0"/>
              <a:t>A on B</a:t>
            </a:r>
            <a:r>
              <a:rPr lang="en-US" dirty="0" smtClean="0"/>
              <a:t> = </a:t>
            </a:r>
            <a:r>
              <a:rPr lang="mr-IN" dirty="0" smtClean="0"/>
              <a:t>–</a:t>
            </a:r>
            <a:r>
              <a:rPr lang="en-US" i="1" dirty="0" smtClean="0"/>
              <a:t>F</a:t>
            </a:r>
            <a:r>
              <a:rPr lang="en-US" i="1" baseline="-25000" dirty="0" smtClean="0"/>
              <a:t>B on A</a:t>
            </a:r>
          </a:p>
          <a:p>
            <a:endParaRPr lang="en-US" i="1" baseline="-25000" dirty="0"/>
          </a:p>
          <a:p>
            <a:endParaRPr lang="en-US" dirty="0" smtClean="0"/>
          </a:p>
          <a:p>
            <a:r>
              <a:rPr lang="en-US" dirty="0" smtClean="0"/>
              <a:t>So, </a:t>
            </a:r>
            <a:r>
              <a:rPr lang="en-US" i="1" dirty="0" err="1"/>
              <a:t>p</a:t>
            </a:r>
            <a:r>
              <a:rPr lang="en-US" i="1" baseline="-25000" dirty="0" err="1"/>
              <a:t>f,B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i,</a:t>
            </a:r>
            <a:r>
              <a:rPr lang="en-US" i="1" baseline="-25000" dirty="0" err="1"/>
              <a:t>B</a:t>
            </a:r>
            <a:r>
              <a:rPr lang="en-US" i="1" dirty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i="1" baseline="-25000" dirty="0" smtClean="0"/>
              <a:t>B </a:t>
            </a:r>
            <a:r>
              <a:rPr lang="en-US" i="1" baseline="-25000" dirty="0"/>
              <a:t>on </a:t>
            </a:r>
            <a:r>
              <a:rPr lang="en-US" i="1" baseline="-25000" dirty="0" err="1" smtClean="0"/>
              <a:t>A</a:t>
            </a:r>
            <a:r>
              <a:rPr lang="en-US" i="1" dirty="0" err="1" smtClean="0"/>
              <a:t>Δt</a:t>
            </a:r>
            <a:r>
              <a:rPr lang="en-US" i="1" dirty="0" smtClean="0"/>
              <a:t> </a:t>
            </a:r>
            <a:r>
              <a:rPr lang="mr-IN" i="1" dirty="0" smtClean="0"/>
              <a:t>…</a:t>
            </a:r>
            <a:r>
              <a:rPr lang="en-US" i="1" dirty="0" smtClean="0"/>
              <a:t> </a:t>
            </a:r>
            <a:r>
              <a:rPr lang="en-US" dirty="0" smtClean="0"/>
              <a:t>Let’s call this equation (2)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1054" y="520907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65987" y="5544539"/>
            <a:ext cx="48429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727054" y="4970520"/>
            <a:ext cx="541867" cy="54186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85858" y="4968807"/>
            <a:ext cx="541867" cy="5418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979476">
            <a:off x="2794388" y="4967039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49967">
            <a:off x="3384992" y="4970168"/>
            <a:ext cx="365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B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2704" y="4565606"/>
            <a:ext cx="912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*bonk*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2615" y="5226007"/>
            <a:ext cx="1405467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896533" y="5226007"/>
            <a:ext cx="1376082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11603" y="4805007"/>
            <a:ext cx="71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</a:t>
            </a:r>
            <a:r>
              <a:rPr lang="en-US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 on B</a:t>
            </a:r>
            <a:endParaRPr lang="en-US" i="1" baseline="-25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991" y="4821940"/>
            <a:ext cx="71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</a:t>
            </a:r>
            <a:r>
              <a:rPr lang="en-US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 on A</a:t>
            </a:r>
            <a:endParaRPr lang="en-US" i="1" baseline="-25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1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  <p:bldP spid="9" grpId="0"/>
      <p:bldP spid="10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152399"/>
            <a:ext cx="8381999" cy="6536267"/>
          </a:xfrm>
        </p:spPr>
        <p:txBody>
          <a:bodyPr/>
          <a:lstStyle/>
          <a:p>
            <a:r>
              <a:rPr lang="en-US" dirty="0" smtClean="0"/>
              <a:t>Let’s add equations (1) and (2):</a:t>
            </a:r>
          </a:p>
          <a:p>
            <a:pPr marL="0" indent="0">
              <a:buNone/>
            </a:pPr>
            <a:r>
              <a:rPr lang="en-US" dirty="0" smtClean="0"/>
              <a:t>(1)	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f</a:t>
            </a:r>
            <a:r>
              <a:rPr lang="en-US" i="1" baseline="-25000" dirty="0" err="1"/>
              <a:t>,A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i,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dirty="0"/>
              <a:t>+</a:t>
            </a:r>
            <a:r>
              <a:rPr lang="en-US" i="1" dirty="0"/>
              <a:t> F</a:t>
            </a:r>
            <a:r>
              <a:rPr lang="en-US" i="1" baseline="-25000" dirty="0"/>
              <a:t>B on </a:t>
            </a:r>
            <a:r>
              <a:rPr lang="en-US" i="1" baseline="-25000" dirty="0" err="1" smtClean="0"/>
              <a:t>A</a:t>
            </a:r>
            <a:r>
              <a:rPr lang="en-US" i="1" dirty="0" err="1" smtClean="0"/>
              <a:t>Δt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(2)	</a:t>
            </a:r>
            <a:r>
              <a:rPr lang="en-US" i="1" dirty="0" err="1"/>
              <a:t>p</a:t>
            </a:r>
            <a:r>
              <a:rPr lang="en-US" i="1" baseline="-25000" dirty="0" err="1"/>
              <a:t>f</a:t>
            </a:r>
            <a:r>
              <a:rPr lang="en-US" i="1" baseline="-25000" dirty="0" err="1" smtClean="0"/>
              <a:t>,B</a:t>
            </a:r>
            <a:r>
              <a:rPr lang="en-US" i="1" dirty="0" smtClean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i,B</a:t>
            </a:r>
            <a:r>
              <a:rPr lang="en-US" i="1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i="1" baseline="-25000" dirty="0" smtClean="0"/>
              <a:t>B </a:t>
            </a:r>
            <a:r>
              <a:rPr lang="en-US" i="1" baseline="-25000" dirty="0"/>
              <a:t>on </a:t>
            </a:r>
            <a:r>
              <a:rPr lang="en-US" i="1" baseline="-25000" dirty="0" err="1"/>
              <a:t>A</a:t>
            </a:r>
            <a:r>
              <a:rPr lang="en-US" i="1" dirty="0" err="1"/>
              <a:t>Δt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03867" y="2015066"/>
            <a:ext cx="2472266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42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Impulse &amp; Momentum Defined </a:t>
            </a:r>
          </a:p>
          <a:p>
            <a:r>
              <a:rPr lang="en-US" dirty="0" smtClean="0"/>
              <a:t>The Impulse-Momentum Theorem</a:t>
            </a:r>
          </a:p>
          <a:p>
            <a:r>
              <a:rPr lang="en-US" dirty="0" smtClean="0"/>
              <a:t>Conservation of Momentum</a:t>
            </a:r>
          </a:p>
          <a:p>
            <a:r>
              <a:rPr lang="en-US" dirty="0" smtClean="0"/>
              <a:t>Momentum and Energy in Collisions</a:t>
            </a:r>
          </a:p>
        </p:txBody>
      </p:sp>
    </p:spTree>
    <p:extLst>
      <p:ext uri="{BB962C8B-B14F-4D97-AF65-F5344CB8AC3E}">
        <p14:creationId xmlns:p14="http://schemas.microsoft.com/office/powerpoint/2010/main" val="290006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52400"/>
            <a:ext cx="5401734" cy="2489200"/>
          </a:xfrm>
        </p:spPr>
        <p:txBody>
          <a:bodyPr/>
          <a:lstStyle/>
          <a:p>
            <a:r>
              <a:rPr lang="en-US" dirty="0" smtClean="0"/>
              <a:t>Let’s add equations (1) and (2):</a:t>
            </a:r>
          </a:p>
          <a:p>
            <a:pPr marL="0" indent="0">
              <a:buNone/>
            </a:pPr>
            <a:r>
              <a:rPr lang="en-US" dirty="0" smtClean="0"/>
              <a:t>(1)	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f</a:t>
            </a:r>
            <a:r>
              <a:rPr lang="en-US" i="1" baseline="-25000" dirty="0" err="1"/>
              <a:t>,A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i,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strike="sngStrike" dirty="0">
                <a:solidFill>
                  <a:srgbClr val="FF0000"/>
                </a:solidFill>
              </a:rPr>
              <a:t>+</a:t>
            </a:r>
            <a:r>
              <a:rPr lang="en-US" i="1" strike="sngStrike" dirty="0">
                <a:solidFill>
                  <a:srgbClr val="FF0000"/>
                </a:solidFill>
              </a:rPr>
              <a:t> F</a:t>
            </a:r>
            <a:r>
              <a:rPr lang="en-US" i="1" strike="sngStrike" baseline="-25000" dirty="0">
                <a:solidFill>
                  <a:srgbClr val="FF0000"/>
                </a:solidFill>
              </a:rPr>
              <a:t>B on </a:t>
            </a:r>
            <a:r>
              <a:rPr lang="en-US" i="1" strike="sngStrike" baseline="-25000" dirty="0" err="1" smtClean="0">
                <a:solidFill>
                  <a:srgbClr val="FF0000"/>
                </a:solidFill>
              </a:rPr>
              <a:t>A</a:t>
            </a:r>
            <a:r>
              <a:rPr lang="en-US" i="1" strike="sngStrike" dirty="0" err="1" smtClean="0">
                <a:solidFill>
                  <a:srgbClr val="FF0000"/>
                </a:solidFill>
              </a:rPr>
              <a:t>Δt</a:t>
            </a:r>
            <a:endParaRPr lang="en-US" i="1" strike="sngStrik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(2)	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f,B</a:t>
            </a:r>
            <a:r>
              <a:rPr lang="en-US" i="1" dirty="0" smtClean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i,B</a:t>
            </a:r>
            <a:r>
              <a:rPr lang="en-US" i="1" dirty="0" smtClean="0"/>
              <a:t> </a:t>
            </a:r>
            <a:r>
              <a:rPr lang="mr-IN" strike="sngStrike" dirty="0" smtClean="0">
                <a:solidFill>
                  <a:srgbClr val="FF0000"/>
                </a:solidFill>
              </a:rPr>
              <a:t>–</a:t>
            </a:r>
            <a:r>
              <a:rPr lang="en-US" strike="sngStrike" dirty="0" smtClean="0">
                <a:solidFill>
                  <a:srgbClr val="FF0000"/>
                </a:solidFill>
              </a:rPr>
              <a:t> </a:t>
            </a:r>
            <a:r>
              <a:rPr lang="en-US" i="1" strike="sngStrike" dirty="0" smtClean="0">
                <a:solidFill>
                  <a:srgbClr val="FF0000"/>
                </a:solidFill>
              </a:rPr>
              <a:t>F</a:t>
            </a:r>
            <a:r>
              <a:rPr lang="en-US" i="1" strike="sngStrike" baseline="-25000" dirty="0" smtClean="0">
                <a:solidFill>
                  <a:srgbClr val="FF0000"/>
                </a:solidFill>
              </a:rPr>
              <a:t>B </a:t>
            </a:r>
            <a:r>
              <a:rPr lang="en-US" i="1" strike="sngStrike" baseline="-25000" dirty="0">
                <a:solidFill>
                  <a:srgbClr val="FF0000"/>
                </a:solidFill>
              </a:rPr>
              <a:t>on </a:t>
            </a:r>
            <a:r>
              <a:rPr lang="en-US" i="1" strike="sngStrike" baseline="-25000" dirty="0" err="1" smtClean="0">
                <a:solidFill>
                  <a:srgbClr val="FF0000"/>
                </a:solidFill>
              </a:rPr>
              <a:t>A</a:t>
            </a:r>
            <a:r>
              <a:rPr lang="en-US" i="1" strike="sngStrike" dirty="0" err="1" smtClean="0">
                <a:solidFill>
                  <a:srgbClr val="FF0000"/>
                </a:solidFill>
              </a:rPr>
              <a:t>Δt</a:t>
            </a:r>
            <a:endParaRPr lang="en-US" i="1" strike="sngStrik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 smtClean="0"/>
              <a:t>   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f</a:t>
            </a:r>
            <a:r>
              <a:rPr lang="en-US" i="1" baseline="-25000" dirty="0" err="1"/>
              <a:t>,A</a:t>
            </a:r>
            <a:r>
              <a:rPr lang="en-US" i="1" dirty="0"/>
              <a:t> </a:t>
            </a:r>
            <a:r>
              <a:rPr lang="en-US" dirty="0" smtClean="0"/>
              <a:t>+</a:t>
            </a:r>
            <a:r>
              <a:rPr lang="en-US" i="1" dirty="0" smtClean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f,B</a:t>
            </a:r>
            <a:r>
              <a:rPr lang="en-US" dirty="0" smtClean="0"/>
              <a:t> =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i,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i,</a:t>
            </a:r>
            <a:r>
              <a:rPr lang="en-US" i="1" baseline="-25000" dirty="0" err="1"/>
              <a:t>B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03867" y="2015066"/>
            <a:ext cx="2472266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589465" y="2015066"/>
            <a:ext cx="1286933" cy="694266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51466" y="2844800"/>
            <a:ext cx="50800" cy="440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7866" y="33528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Total final momentum after the collision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94932" y="1992236"/>
            <a:ext cx="1286933" cy="694266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743197" y="2821971"/>
            <a:ext cx="135467" cy="463096"/>
          </a:xfrm>
          <a:prstGeom prst="straightConnector1">
            <a:avLst/>
          </a:prstGeom>
          <a:ln>
            <a:solidFill>
              <a:srgbClr val="67BAF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67466" y="3352800"/>
            <a:ext cx="18288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Total initial momentum before the collision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2171" y="2980267"/>
            <a:ext cx="3827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 the absence of any external forces,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4800" dirty="0" smtClean="0"/>
              <a:t>MOMENTUM IS CONSERVED!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699631" y="5412769"/>
            <a:ext cx="3076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Σ</a:t>
            </a:r>
            <a:r>
              <a:rPr lang="en-US" sz="3600" i="1" dirty="0" err="1" smtClean="0"/>
              <a:t>p</a:t>
            </a:r>
            <a:r>
              <a:rPr lang="en-US" sz="3600" i="1" baseline="-25000" dirty="0" err="1" smtClean="0"/>
              <a:t>before</a:t>
            </a:r>
            <a:r>
              <a:rPr lang="en-US" sz="3600" dirty="0" smtClean="0"/>
              <a:t> = </a:t>
            </a:r>
            <a:r>
              <a:rPr lang="en-US" sz="3600" dirty="0" err="1" smtClean="0"/>
              <a:t>Σ</a:t>
            </a:r>
            <a:r>
              <a:rPr lang="en-US" sz="3600" i="1" dirty="0" err="1" smtClean="0"/>
              <a:t>p</a:t>
            </a:r>
            <a:r>
              <a:rPr lang="en-US" sz="3600" i="1" baseline="-25000" dirty="0" err="1" smtClean="0"/>
              <a:t>after</a:t>
            </a:r>
            <a:endParaRPr lang="en-US" sz="3600" i="1" baseline="-25000" dirty="0"/>
          </a:p>
        </p:txBody>
      </p:sp>
    </p:spTree>
    <p:extLst>
      <p:ext uri="{BB962C8B-B14F-4D97-AF65-F5344CB8AC3E}">
        <p14:creationId xmlns:p14="http://schemas.microsoft.com/office/powerpoint/2010/main" val="417869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857623"/>
          </a:xfrm>
        </p:spPr>
        <p:txBody>
          <a:bodyPr/>
          <a:lstStyle/>
          <a:p>
            <a:r>
              <a:rPr lang="en-US" sz="2800" dirty="0" smtClean="0"/>
              <a:t>Conservation of Momentum example problems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965200"/>
            <a:ext cx="7581901" cy="2286000"/>
          </a:xfrm>
        </p:spPr>
        <p:txBody>
          <a:bodyPr/>
          <a:lstStyle/>
          <a:p>
            <a:pPr marL="457200" indent="-457200">
              <a:buAutoNum type="alphaUcParenR" startAt="5"/>
            </a:pPr>
            <a:r>
              <a:rPr lang="en-US" dirty="0" smtClean="0"/>
              <a:t>A 1300-kg truck moving at 27 m/s rear-ends a 950-kg car moving at 17 m/s in the same direction.  If the two vehicles stick together, how fast will they be going right after the crash?</a:t>
            </a:r>
          </a:p>
          <a:p>
            <a:pPr marL="0" indent="0">
              <a:buNone/>
            </a:pPr>
            <a:r>
              <a:rPr lang="en-US" dirty="0" smtClean="0"/>
              <a:t>Step One: Draw a before-and-after diagram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42" y="3725331"/>
            <a:ext cx="90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Before: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22530" y="4622798"/>
            <a:ext cx="4328412" cy="1693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70009" y="3725331"/>
            <a:ext cx="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270010" y="4487331"/>
            <a:ext cx="13715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270009" y="3725331"/>
            <a:ext cx="795866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65875" y="3725331"/>
            <a:ext cx="0" cy="220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065875" y="3945465"/>
            <a:ext cx="287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53742" y="3928531"/>
            <a:ext cx="0" cy="220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353742" y="4148665"/>
            <a:ext cx="287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641609" y="4145462"/>
            <a:ext cx="0" cy="338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439342" y="4402664"/>
            <a:ext cx="237067" cy="220134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235196" y="4385734"/>
            <a:ext cx="237067" cy="220134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369751" y="4148665"/>
            <a:ext cx="0" cy="33866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386678" y="4473601"/>
            <a:ext cx="1253055" cy="1373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556009" y="3982539"/>
            <a:ext cx="507991" cy="0"/>
          </a:xfrm>
          <a:prstGeom prst="line">
            <a:avLst/>
          </a:prstGeom>
          <a:ln w="381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064000" y="3979334"/>
            <a:ext cx="567276" cy="28786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39733" y="4267197"/>
            <a:ext cx="0" cy="22013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369751" y="3979330"/>
            <a:ext cx="186258" cy="16933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556009" y="4388934"/>
            <a:ext cx="237067" cy="220134"/>
          </a:xfrm>
          <a:prstGeom prst="ellipse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182533" y="4372004"/>
            <a:ext cx="237067" cy="220134"/>
          </a:xfrm>
          <a:prstGeom prst="ellipse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439342" y="3556000"/>
            <a:ext cx="103292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87138" y="3152802"/>
            <a:ext cx="126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FF00"/>
                </a:solidFill>
              </a:rPr>
              <a:t>i,T</a:t>
            </a:r>
            <a:r>
              <a:rPr lang="en-US" i="1" dirty="0" smtClean="0">
                <a:solidFill>
                  <a:srgbClr val="FFFF00"/>
                </a:solidFill>
              </a:rPr>
              <a:t> = </a:t>
            </a:r>
            <a:r>
              <a:rPr lang="en-US" dirty="0" smtClean="0">
                <a:solidFill>
                  <a:srgbClr val="FFFF00"/>
                </a:solidFill>
              </a:rPr>
              <a:t>27 m/s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581301" y="3774532"/>
            <a:ext cx="838299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429097" y="3371334"/>
            <a:ext cx="12530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i,C</a:t>
            </a:r>
            <a:r>
              <a:rPr lang="en-US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7 m/s</a:t>
            </a:r>
            <a:endParaRPr lang="en-US" baseline="-25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86954" y="4659871"/>
            <a:ext cx="140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m</a:t>
            </a:r>
            <a:r>
              <a:rPr lang="en-US" i="1" baseline="-25000" dirty="0" err="1" smtClean="0">
                <a:solidFill>
                  <a:srgbClr val="FFFF00"/>
                </a:solidFill>
              </a:rPr>
              <a:t>T</a:t>
            </a:r>
            <a:r>
              <a:rPr lang="en-US" i="1" dirty="0" smtClean="0">
                <a:solidFill>
                  <a:srgbClr val="FFFF00"/>
                </a:solidFill>
              </a:rPr>
              <a:t> = </a:t>
            </a:r>
            <a:r>
              <a:rPr lang="en-US" dirty="0" smtClean="0">
                <a:solidFill>
                  <a:srgbClr val="FFFF00"/>
                </a:solidFill>
              </a:rPr>
              <a:t>1300 kg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86877" y="4659871"/>
            <a:ext cx="13215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</a:t>
            </a:r>
            <a:r>
              <a:rPr lang="en-US" i="1" baseline="-25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en-US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950 kg</a:t>
            </a:r>
            <a:endParaRPr lang="en-US" baseline="-25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8542" y="5557332"/>
            <a:ext cx="74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After: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1022530" y="6454799"/>
            <a:ext cx="4328412" cy="1693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455319" y="5557332"/>
            <a:ext cx="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455320" y="6319332"/>
            <a:ext cx="13715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2455319" y="5557332"/>
            <a:ext cx="795866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51185" y="5557332"/>
            <a:ext cx="0" cy="220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251185" y="5777466"/>
            <a:ext cx="287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539052" y="5760532"/>
            <a:ext cx="0" cy="220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539052" y="5980666"/>
            <a:ext cx="287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3826919" y="5977463"/>
            <a:ext cx="0" cy="338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24652" y="6234665"/>
            <a:ext cx="237067" cy="220134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420506" y="6217735"/>
            <a:ext cx="237067" cy="220134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860808" y="5980666"/>
            <a:ext cx="0" cy="33866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3877735" y="6305602"/>
            <a:ext cx="1253055" cy="1373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047066" y="5814540"/>
            <a:ext cx="507991" cy="0"/>
          </a:xfrm>
          <a:prstGeom prst="line">
            <a:avLst/>
          </a:prstGeom>
          <a:ln w="381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555057" y="5811335"/>
            <a:ext cx="567276" cy="28786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130790" y="6099198"/>
            <a:ext cx="0" cy="22013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860808" y="5811331"/>
            <a:ext cx="186258" cy="16933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047066" y="6220935"/>
            <a:ext cx="237067" cy="220134"/>
          </a:xfrm>
          <a:prstGeom prst="ellipse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673590" y="6204005"/>
            <a:ext cx="237067" cy="220134"/>
          </a:xfrm>
          <a:prstGeom prst="ellipse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344348" y="5438800"/>
            <a:ext cx="1032921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403581" y="5069470"/>
            <a:ext cx="82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v</a:t>
            </a:r>
            <a:r>
              <a:rPr lang="en-US" baseline="-25000" dirty="0" err="1" smtClean="0">
                <a:solidFill>
                  <a:schemeClr val="accent2"/>
                </a:solidFill>
              </a:rPr>
              <a:t>C+T</a:t>
            </a:r>
            <a:r>
              <a:rPr lang="en-US" i="1" dirty="0" smtClean="0">
                <a:solidFill>
                  <a:schemeClr val="accent2"/>
                </a:solidFill>
              </a:rPr>
              <a:t> = 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81" name="Oval Callout 80"/>
          <p:cNvSpPr/>
          <p:nvPr/>
        </p:nvSpPr>
        <p:spPr>
          <a:xfrm>
            <a:off x="4741367" y="5215469"/>
            <a:ext cx="795867" cy="443465"/>
          </a:xfrm>
          <a:prstGeom prst="wedgeEllipseCallout">
            <a:avLst>
              <a:gd name="adj1" fmla="val -27216"/>
              <a:gd name="adj2" fmla="val 100684"/>
            </a:avLst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944566" y="5180336"/>
            <a:ext cx="409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?!</a:t>
            </a:r>
            <a:endParaRPr lang="en-US" sz="24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5825595" y="3298796"/>
            <a:ext cx="3318405" cy="35592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Σ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before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after</a:t>
            </a:r>
            <a:endParaRPr lang="en-US" i="1" baseline="-25000" dirty="0" smtClean="0"/>
          </a:p>
          <a:p>
            <a:pPr marL="0" indent="0">
              <a:buNone/>
            </a:pPr>
            <a:r>
              <a:rPr lang="en-US" i="1" dirty="0" err="1"/>
              <a:t>p</a:t>
            </a:r>
            <a:r>
              <a:rPr lang="en-US" i="1" baseline="-25000" dirty="0" err="1" smtClean="0"/>
              <a:t>i,T</a:t>
            </a:r>
            <a:r>
              <a:rPr lang="en-US" i="1" dirty="0" smtClean="0"/>
              <a:t> +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i,C</a:t>
            </a:r>
            <a:r>
              <a:rPr lang="en-US" i="1" dirty="0" smtClean="0"/>
              <a:t> =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f,C</a:t>
            </a:r>
            <a:r>
              <a:rPr lang="en-US" baseline="-25000" dirty="0" err="1" smtClean="0"/>
              <a:t>+</a:t>
            </a:r>
            <a:r>
              <a:rPr lang="en-US" i="1" baseline="-25000" dirty="0" err="1" smtClean="0"/>
              <a:t>T</a:t>
            </a:r>
            <a:endParaRPr lang="en-US" i="1" baseline="-25000" dirty="0" smtClean="0"/>
          </a:p>
          <a:p>
            <a:pPr marL="0" indent="0">
              <a:buNone/>
            </a:pPr>
            <a:r>
              <a:rPr lang="en-US" i="1" dirty="0" err="1" smtClean="0"/>
              <a:t>m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i,T</a:t>
            </a:r>
            <a:r>
              <a:rPr lang="en-US" i="1" dirty="0" smtClean="0"/>
              <a:t> +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C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i,C</a:t>
            </a:r>
            <a:r>
              <a:rPr lang="en-US" i="1" dirty="0" smtClean="0"/>
              <a:t> =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C+T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C+T</a:t>
            </a:r>
            <a:endParaRPr lang="en-US" i="1" baseline="-25000" dirty="0" smtClean="0"/>
          </a:p>
          <a:p>
            <a:pPr marL="0" indent="0">
              <a:buNone/>
            </a:pPr>
            <a:r>
              <a:rPr lang="en-US" dirty="0" smtClean="0"/>
              <a:t>(1300 kg)×(27 m/s)           + (950 kg)×(17 m/s)         = 2250 kg ×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C</a:t>
            </a:r>
            <a:r>
              <a:rPr lang="en-US" baseline="-25000" dirty="0" err="1" smtClean="0"/>
              <a:t>+</a:t>
            </a:r>
            <a:r>
              <a:rPr lang="en-US" i="1" baseline="-25000" dirty="0" err="1" smtClean="0"/>
              <a:t>T</a:t>
            </a:r>
            <a:endParaRPr lang="en-US" i="1" baseline="-25000" dirty="0" smtClean="0"/>
          </a:p>
          <a:p>
            <a:pPr marL="0" indent="0">
              <a:buNone/>
            </a:pPr>
            <a:r>
              <a:rPr lang="en-US" i="1" dirty="0" err="1" smtClean="0"/>
              <a:t>v</a:t>
            </a:r>
            <a:r>
              <a:rPr lang="en-US" i="1" baseline="-25000" dirty="0" err="1" smtClean="0"/>
              <a:t>C+T</a:t>
            </a:r>
            <a:r>
              <a:rPr lang="en-US" dirty="0" smtClean="0"/>
              <a:t> = 23 m/s</a:t>
            </a:r>
            <a:endParaRPr lang="en-US" i="1" baseline="-25000" dirty="0" smtClean="0"/>
          </a:p>
        </p:txBody>
      </p:sp>
      <p:sp>
        <p:nvSpPr>
          <p:cNvPr id="84" name="Rectangle 83"/>
          <p:cNvSpPr/>
          <p:nvPr/>
        </p:nvSpPr>
        <p:spPr>
          <a:xfrm>
            <a:off x="6614007" y="6305602"/>
            <a:ext cx="904392" cy="51483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1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  <p:bldP spid="35" grpId="0" animBg="1"/>
      <p:bldP spid="36" grpId="0" animBg="1"/>
      <p:bldP spid="49" grpId="0"/>
      <p:bldP spid="51" grpId="0"/>
      <p:bldP spid="53" grpId="0"/>
      <p:bldP spid="54" grpId="0"/>
      <p:bldP spid="55" grpId="0"/>
      <p:bldP spid="65" grpId="0" animBg="1"/>
      <p:bldP spid="66" grpId="0" animBg="1"/>
      <p:bldP spid="73" grpId="0" animBg="1"/>
      <p:bldP spid="74" grpId="0" animBg="1"/>
      <p:bldP spid="76" grpId="0"/>
      <p:bldP spid="81" grpId="0" animBg="1"/>
      <p:bldP spid="82" grpId="0"/>
      <p:bldP spid="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42" y="107578"/>
            <a:ext cx="8873058" cy="671356"/>
          </a:xfrm>
        </p:spPr>
        <p:txBody>
          <a:bodyPr/>
          <a:lstStyle/>
          <a:p>
            <a:r>
              <a:rPr lang="en-US" sz="2400" dirty="0" smtClean="0"/>
              <a:t>What if it had been a head-on collision instead of a rear-end?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965200"/>
            <a:ext cx="7581901" cy="2286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F)  A 1300-kg truck moving at 27 m/s collides with a 950-kg car moving at 17 m/s in the opposite direction.  If the two vehicles stick together, how fast will they be going right after the crash?</a:t>
            </a:r>
          </a:p>
          <a:p>
            <a:pPr marL="0" indent="0">
              <a:buNone/>
            </a:pPr>
            <a:r>
              <a:rPr lang="en-US" dirty="0" smtClean="0"/>
              <a:t>Step One: Draw a before-and-after diagram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42" y="3793063"/>
            <a:ext cx="90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Before: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22530" y="4690530"/>
            <a:ext cx="4328412" cy="1693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70009" y="3793063"/>
            <a:ext cx="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270010" y="4555063"/>
            <a:ext cx="13715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270009" y="3793063"/>
            <a:ext cx="795866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65875" y="3793063"/>
            <a:ext cx="0" cy="220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065875" y="4013197"/>
            <a:ext cx="287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53742" y="3996263"/>
            <a:ext cx="0" cy="220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353742" y="4216397"/>
            <a:ext cx="287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641609" y="4213194"/>
            <a:ext cx="0" cy="338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439342" y="4470396"/>
            <a:ext cx="237067" cy="220134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235196" y="4453466"/>
            <a:ext cx="237067" cy="220134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4555085" y="4219601"/>
            <a:ext cx="0" cy="33866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318946" y="4541333"/>
            <a:ext cx="1253055" cy="1373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860803" y="4050271"/>
            <a:ext cx="507991" cy="0"/>
          </a:xfrm>
          <a:prstGeom prst="line">
            <a:avLst/>
          </a:prstGeom>
          <a:ln w="381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318946" y="4050272"/>
            <a:ext cx="541847" cy="26772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27415" y="4317994"/>
            <a:ext cx="0" cy="22013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368794" y="4050271"/>
            <a:ext cx="177912" cy="16933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556009" y="4456666"/>
            <a:ext cx="237067" cy="220134"/>
          </a:xfrm>
          <a:prstGeom prst="ellipse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182533" y="4439736"/>
            <a:ext cx="237067" cy="220134"/>
          </a:xfrm>
          <a:prstGeom prst="ellipse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439342" y="3623732"/>
            <a:ext cx="103292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87138" y="3220534"/>
            <a:ext cx="126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FF00"/>
                </a:solidFill>
              </a:rPr>
              <a:t>i,T</a:t>
            </a:r>
            <a:r>
              <a:rPr lang="en-US" i="1" dirty="0" smtClean="0">
                <a:solidFill>
                  <a:srgbClr val="FFFF00"/>
                </a:solidFill>
              </a:rPr>
              <a:t> = </a:t>
            </a:r>
            <a:r>
              <a:rPr lang="en-US" dirty="0" smtClean="0">
                <a:solidFill>
                  <a:srgbClr val="FFFF00"/>
                </a:solidFill>
              </a:rPr>
              <a:t>27 m/s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584454" y="3893063"/>
            <a:ext cx="891358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429097" y="3439066"/>
            <a:ext cx="14149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i,C</a:t>
            </a:r>
            <a:r>
              <a:rPr lang="en-US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</a:t>
            </a:r>
            <a:r>
              <a:rPr lang="mr-IN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</a:t>
            </a:r>
            <a:r>
              <a:rPr lang="en-US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17 m/s</a:t>
            </a:r>
            <a:endParaRPr lang="en-US" baseline="-25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86954" y="4727603"/>
            <a:ext cx="140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m</a:t>
            </a:r>
            <a:r>
              <a:rPr lang="en-US" i="1" baseline="-25000" dirty="0" err="1" smtClean="0">
                <a:solidFill>
                  <a:srgbClr val="FFFF00"/>
                </a:solidFill>
              </a:rPr>
              <a:t>T</a:t>
            </a:r>
            <a:r>
              <a:rPr lang="en-US" i="1" dirty="0" smtClean="0">
                <a:solidFill>
                  <a:srgbClr val="FFFF00"/>
                </a:solidFill>
              </a:rPr>
              <a:t> = </a:t>
            </a:r>
            <a:r>
              <a:rPr lang="en-US" dirty="0" smtClean="0">
                <a:solidFill>
                  <a:srgbClr val="FFFF00"/>
                </a:solidFill>
              </a:rPr>
              <a:t>1300 kg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86877" y="4727603"/>
            <a:ext cx="13215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</a:t>
            </a:r>
            <a:r>
              <a:rPr lang="en-US" i="1" baseline="-25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en-US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950 kg</a:t>
            </a:r>
            <a:endParaRPr lang="en-US" baseline="-25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5791200" y="3533799"/>
            <a:ext cx="2777068" cy="3087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In the “before” picture, one of the velocities must be labeled as </a:t>
            </a:r>
            <a:r>
              <a:rPr lang="en-US" i="1" dirty="0" smtClean="0"/>
              <a:t>negative</a:t>
            </a:r>
            <a:r>
              <a:rPr lang="en-US" dirty="0" smtClean="0"/>
              <a:t> to indicate the different directions.</a:t>
            </a:r>
          </a:p>
          <a:p>
            <a:pPr marL="0" indent="0">
              <a:buFontTx/>
              <a:buNone/>
            </a:pPr>
            <a:r>
              <a:rPr lang="en-US" dirty="0" smtClean="0"/>
              <a:t>After this, one may proceed as we did before.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2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  <p:bldP spid="35" grpId="0" animBg="1"/>
      <p:bldP spid="36" grpId="0" animBg="1"/>
      <p:bldP spid="49" grpId="0"/>
      <p:bldP spid="51" grpId="0"/>
      <p:bldP spid="53" grpId="0"/>
      <p:bldP spid="54" grpId="0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857623"/>
          </a:xfrm>
        </p:spPr>
        <p:txBody>
          <a:bodyPr/>
          <a:lstStyle/>
          <a:p>
            <a:r>
              <a:rPr lang="en-US" sz="2800" dirty="0" smtClean="0"/>
              <a:t>What if they don’t stick together?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965200"/>
            <a:ext cx="7581901" cy="2286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G) A 1300-kg truck moving at 27 m/s rear-ends a 950-kg car moving at 17 m/s in the same direction.  If the two vehicles DON’T stick together, how fast will each be going right after the crash?</a:t>
            </a:r>
          </a:p>
          <a:p>
            <a:pPr marL="0" indent="0">
              <a:buNone/>
            </a:pPr>
            <a:r>
              <a:rPr lang="en-US" dirty="0" smtClean="0"/>
              <a:t>Step One: Draw a before-and-after diagram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42" y="3725331"/>
            <a:ext cx="90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Before: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22530" y="4622798"/>
            <a:ext cx="4328412" cy="1693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70009" y="3725331"/>
            <a:ext cx="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270010" y="4487331"/>
            <a:ext cx="13715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270009" y="3725331"/>
            <a:ext cx="795866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65875" y="3725331"/>
            <a:ext cx="0" cy="220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065875" y="3945465"/>
            <a:ext cx="287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53742" y="3928531"/>
            <a:ext cx="0" cy="220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353742" y="4148665"/>
            <a:ext cx="287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641609" y="4145462"/>
            <a:ext cx="0" cy="338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439342" y="4402664"/>
            <a:ext cx="237067" cy="220134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235196" y="4385734"/>
            <a:ext cx="237067" cy="220134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369751" y="4148665"/>
            <a:ext cx="0" cy="33866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386678" y="4473601"/>
            <a:ext cx="1253055" cy="1373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556009" y="3982539"/>
            <a:ext cx="507991" cy="0"/>
          </a:xfrm>
          <a:prstGeom prst="line">
            <a:avLst/>
          </a:prstGeom>
          <a:ln w="381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064000" y="3979334"/>
            <a:ext cx="567276" cy="28786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39733" y="4267197"/>
            <a:ext cx="0" cy="22013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369751" y="3979330"/>
            <a:ext cx="186258" cy="16933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556009" y="4388934"/>
            <a:ext cx="237067" cy="220134"/>
          </a:xfrm>
          <a:prstGeom prst="ellipse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182533" y="4372004"/>
            <a:ext cx="237067" cy="220134"/>
          </a:xfrm>
          <a:prstGeom prst="ellipse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439342" y="3556000"/>
            <a:ext cx="103292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87138" y="3152802"/>
            <a:ext cx="126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FF00"/>
                </a:solidFill>
              </a:rPr>
              <a:t>i,T</a:t>
            </a:r>
            <a:r>
              <a:rPr lang="en-US" i="1" dirty="0" smtClean="0">
                <a:solidFill>
                  <a:srgbClr val="FFFF00"/>
                </a:solidFill>
              </a:rPr>
              <a:t> = </a:t>
            </a:r>
            <a:r>
              <a:rPr lang="en-US" dirty="0" smtClean="0">
                <a:solidFill>
                  <a:srgbClr val="FFFF00"/>
                </a:solidFill>
              </a:rPr>
              <a:t>27 m/s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581301" y="3774532"/>
            <a:ext cx="838299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429097" y="3371334"/>
            <a:ext cx="12530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i,C</a:t>
            </a:r>
            <a:r>
              <a:rPr lang="en-US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7 m/s</a:t>
            </a:r>
            <a:endParaRPr lang="en-US" baseline="-25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86954" y="4659871"/>
            <a:ext cx="140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m</a:t>
            </a:r>
            <a:r>
              <a:rPr lang="en-US" i="1" baseline="-25000" dirty="0" err="1" smtClean="0">
                <a:solidFill>
                  <a:srgbClr val="FFFF00"/>
                </a:solidFill>
              </a:rPr>
              <a:t>T</a:t>
            </a:r>
            <a:r>
              <a:rPr lang="en-US" i="1" dirty="0" smtClean="0">
                <a:solidFill>
                  <a:srgbClr val="FFFF00"/>
                </a:solidFill>
              </a:rPr>
              <a:t> = </a:t>
            </a:r>
            <a:r>
              <a:rPr lang="en-US" dirty="0" smtClean="0">
                <a:solidFill>
                  <a:srgbClr val="FFFF00"/>
                </a:solidFill>
              </a:rPr>
              <a:t>1300 kg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86877" y="4659871"/>
            <a:ext cx="13215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</a:t>
            </a:r>
            <a:r>
              <a:rPr lang="en-US" i="1" baseline="-25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en-US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950 kg</a:t>
            </a:r>
            <a:endParaRPr lang="en-US" baseline="-25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8542" y="5557332"/>
            <a:ext cx="74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After: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1022530" y="6454799"/>
            <a:ext cx="4328412" cy="1693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235190" y="5557332"/>
            <a:ext cx="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235191" y="6319332"/>
            <a:ext cx="13715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2235190" y="5557332"/>
            <a:ext cx="795866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031056" y="5557332"/>
            <a:ext cx="0" cy="220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031056" y="5777466"/>
            <a:ext cx="287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318923" y="5760532"/>
            <a:ext cx="0" cy="220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318923" y="5980666"/>
            <a:ext cx="287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3606790" y="5977463"/>
            <a:ext cx="0" cy="338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404523" y="6234665"/>
            <a:ext cx="237067" cy="220134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200377" y="6217735"/>
            <a:ext cx="237067" cy="220134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860808" y="5980666"/>
            <a:ext cx="0" cy="33866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3877735" y="6305602"/>
            <a:ext cx="1253055" cy="1373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047066" y="5814540"/>
            <a:ext cx="507991" cy="0"/>
          </a:xfrm>
          <a:prstGeom prst="line">
            <a:avLst/>
          </a:prstGeom>
          <a:ln w="381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555057" y="5811335"/>
            <a:ext cx="567276" cy="28786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130790" y="6099198"/>
            <a:ext cx="0" cy="22013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860808" y="5811331"/>
            <a:ext cx="186258" cy="16933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047066" y="6220935"/>
            <a:ext cx="237067" cy="220134"/>
          </a:xfrm>
          <a:prstGeom prst="ellipse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673590" y="6204005"/>
            <a:ext cx="237067" cy="220134"/>
          </a:xfrm>
          <a:prstGeom prst="ellipse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5825595" y="3298796"/>
            <a:ext cx="3318405" cy="35592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Note: If we set up momentum conservation now, we’d have two terms on the “after” side of the equation.  </a:t>
            </a:r>
          </a:p>
          <a:p>
            <a:pPr marL="0" indent="0">
              <a:buNone/>
            </a:pPr>
            <a:r>
              <a:rPr lang="en-US" dirty="0" smtClean="0"/>
              <a:t>We’d also have two unknowns but only one equation.  We would need more information to solve the problem.  (Don’t worry </a:t>
            </a:r>
            <a:r>
              <a:rPr lang="mr-IN" dirty="0" smtClean="0"/>
              <a:t>–</a:t>
            </a:r>
            <a:r>
              <a:rPr lang="en-US" dirty="0" smtClean="0"/>
              <a:t> we WILL get to problems like this </a:t>
            </a:r>
            <a:r>
              <a:rPr lang="en-US" dirty="0" smtClean="0">
                <a:sym typeface="Wingdings"/>
              </a:rPr>
              <a:t>) </a:t>
            </a:r>
            <a:endParaRPr lang="en-US" dirty="0" smtClean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2512041" y="5421868"/>
            <a:ext cx="739135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444502" y="5018670"/>
            <a:ext cx="75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FF00"/>
                </a:solidFill>
              </a:rPr>
              <a:t>f,T</a:t>
            </a:r>
            <a:r>
              <a:rPr lang="en-US" i="1" dirty="0" smtClean="0">
                <a:solidFill>
                  <a:srgbClr val="FFFF00"/>
                </a:solidFill>
              </a:rPr>
              <a:t> = 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4064000" y="5606530"/>
            <a:ext cx="931237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004734" y="5203332"/>
            <a:ext cx="7527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f,C</a:t>
            </a:r>
            <a:r>
              <a:rPr lang="en-US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?</a:t>
            </a:r>
            <a:endParaRPr lang="en-US" baseline="-25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8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  <p:bldP spid="35" grpId="0" animBg="1"/>
      <p:bldP spid="36" grpId="0" animBg="1"/>
      <p:bldP spid="49" grpId="0"/>
      <p:bldP spid="51" grpId="0"/>
      <p:bldP spid="53" grpId="0"/>
      <p:bldP spid="54" grpId="0"/>
      <p:bldP spid="55" grpId="0"/>
      <p:bldP spid="65" grpId="0" animBg="1"/>
      <p:bldP spid="66" grpId="0" animBg="1"/>
      <p:bldP spid="73" grpId="0" animBg="1"/>
      <p:bldP spid="74" grpId="0" animBg="1"/>
      <p:bldP spid="80" grpId="0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107577"/>
            <a:ext cx="8635999" cy="1653988"/>
          </a:xfrm>
        </p:spPr>
        <p:txBody>
          <a:bodyPr/>
          <a:lstStyle/>
          <a:p>
            <a:r>
              <a:rPr lang="en-US" dirty="0" smtClean="0"/>
              <a:t>Momentum is also conserved in 2-D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082800"/>
            <a:ext cx="7581901" cy="37532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H) A 0.170-kg cue ball moving at 3.2 m/s strikes a stationary 0.16-kg 8-ball.  The 8-ball moves off in a 30.0° direction relative to the path the cue ball would have taken had it continued; the cue-ball moves off at a 60.0° angle.  What are the speeds of both billiard balls after the collision?</a:t>
            </a:r>
          </a:p>
          <a:p>
            <a:r>
              <a:rPr lang="en-US" dirty="0" smtClean="0"/>
              <a:t>Step One: Draw a diagram illustrating 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88262" y="3496719"/>
            <a:ext cx="778933" cy="795866"/>
          </a:xfrm>
          <a:prstGeom prst="ellipse">
            <a:avLst/>
          </a:prstGeom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74529" y="3666052"/>
            <a:ext cx="440267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25330" y="3601523"/>
            <a:ext cx="37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17061" y="4478853"/>
            <a:ext cx="778933" cy="795866"/>
          </a:xfrm>
          <a:prstGeom prst="ellipse">
            <a:avLst/>
          </a:prstGeom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03328" y="4648186"/>
            <a:ext cx="440267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54129" y="4583657"/>
            <a:ext cx="37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7333" y="3479779"/>
            <a:ext cx="863600" cy="82973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142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57866" y="3896152"/>
            <a:ext cx="1930396" cy="0"/>
          </a:xfrm>
          <a:prstGeom prst="line">
            <a:avLst/>
          </a:prstGeom>
          <a:ln w="9525" cmpd="sng"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84128" y="3879220"/>
            <a:ext cx="4385734" cy="16932"/>
          </a:xfrm>
          <a:prstGeom prst="line">
            <a:avLst/>
          </a:prstGeom>
          <a:ln w="9525" cmpd="sng"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102507" y="2099720"/>
            <a:ext cx="858955" cy="1415431"/>
          </a:xfrm>
          <a:prstGeom prst="line">
            <a:avLst/>
          </a:prstGeom>
          <a:ln w="9525" cmpd="sng"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182528" y="4158611"/>
            <a:ext cx="1524000" cy="718175"/>
          </a:xfrm>
          <a:prstGeom prst="line">
            <a:avLst/>
          </a:prstGeom>
          <a:ln w="9525" cmpd="sng"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17595" y="3896152"/>
            <a:ext cx="21166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07062" y="3415150"/>
            <a:ext cx="135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2"/>
                </a:solidFill>
              </a:rPr>
              <a:t>v</a:t>
            </a:r>
            <a:r>
              <a:rPr lang="en-US" i="1" baseline="-25000" dirty="0" err="1" smtClean="0">
                <a:solidFill>
                  <a:schemeClr val="accent2"/>
                </a:solidFill>
              </a:rPr>
              <a:t>i,c</a:t>
            </a:r>
            <a:r>
              <a:rPr lang="en-US" dirty="0" smtClean="0">
                <a:solidFill>
                  <a:schemeClr val="accent2"/>
                </a:solidFill>
              </a:rPr>
              <a:t> = 3.2 m/s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129" y="4309513"/>
            <a:ext cx="134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m</a:t>
            </a:r>
            <a:r>
              <a:rPr lang="en-US" i="1" baseline="-25000" dirty="0" smtClean="0">
                <a:solidFill>
                  <a:schemeClr val="accent2"/>
                </a:solidFill>
              </a:rPr>
              <a:t>c</a:t>
            </a:r>
            <a:r>
              <a:rPr lang="en-US" dirty="0" smtClean="0">
                <a:solidFill>
                  <a:schemeClr val="accent2"/>
                </a:solidFill>
              </a:rPr>
              <a:t> = 0.17 kg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2104" y="4309513"/>
            <a:ext cx="138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m</a:t>
            </a:r>
            <a:r>
              <a:rPr lang="en-US" i="1" baseline="-25000" dirty="0" smtClean="0">
                <a:solidFill>
                  <a:schemeClr val="accent2"/>
                </a:solidFill>
              </a:rPr>
              <a:t>8</a:t>
            </a:r>
            <a:r>
              <a:rPr lang="en-US" dirty="0" smtClean="0">
                <a:solidFill>
                  <a:schemeClr val="accent2"/>
                </a:solidFill>
              </a:rPr>
              <a:t> = 0.16 kg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529662" y="1650978"/>
            <a:ext cx="863600" cy="82973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142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961462" y="880529"/>
            <a:ext cx="745066" cy="1219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06528" y="4876786"/>
            <a:ext cx="1577009" cy="778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689595" y="511197"/>
            <a:ext cx="66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9DE61E"/>
                </a:solidFill>
              </a:rPr>
              <a:t>v</a:t>
            </a:r>
            <a:r>
              <a:rPr lang="en-US" i="1" baseline="-25000" dirty="0" err="1" smtClean="0">
                <a:solidFill>
                  <a:srgbClr val="9DE61E"/>
                </a:solidFill>
              </a:rPr>
              <a:t>c</a:t>
            </a:r>
            <a:r>
              <a:rPr lang="en-US" dirty="0" smtClean="0">
                <a:solidFill>
                  <a:srgbClr val="9DE61E"/>
                </a:solidFill>
              </a:rPr>
              <a:t> = ?</a:t>
            </a:r>
            <a:endParaRPr lang="en-US" dirty="0">
              <a:solidFill>
                <a:srgbClr val="9DE61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90158" y="5508580"/>
            <a:ext cx="68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9DE61E"/>
                </a:solidFill>
              </a:rPr>
              <a:t>v</a:t>
            </a:r>
            <a:r>
              <a:rPr lang="en-US" i="1" baseline="-25000" dirty="0" smtClean="0">
                <a:solidFill>
                  <a:srgbClr val="9DE61E"/>
                </a:solidFill>
              </a:rPr>
              <a:t>8</a:t>
            </a:r>
            <a:r>
              <a:rPr lang="en-US" dirty="0" smtClean="0">
                <a:solidFill>
                  <a:srgbClr val="9DE61E"/>
                </a:solidFill>
              </a:rPr>
              <a:t> = ?</a:t>
            </a:r>
            <a:endParaRPr lang="en-US" dirty="0">
              <a:solidFill>
                <a:srgbClr val="9DE61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93222" y="3409875"/>
            <a:ext cx="87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Φ</a:t>
            </a:r>
            <a:r>
              <a:rPr lang="en-US" dirty="0" smtClean="0"/>
              <a:t> = 60°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368795" y="391627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θ</a:t>
            </a:r>
            <a:r>
              <a:rPr lang="en-US" dirty="0" smtClean="0"/>
              <a:t> = 30°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5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524933"/>
            <a:ext cx="8449733" cy="5977467"/>
          </a:xfrm>
        </p:spPr>
        <p:txBody>
          <a:bodyPr>
            <a:normAutofit/>
          </a:bodyPr>
          <a:lstStyle/>
          <a:p>
            <a:r>
              <a:rPr lang="en-US" dirty="0" smtClean="0"/>
              <a:t>Note - We have two unknowns: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c</a:t>
            </a:r>
            <a:r>
              <a:rPr lang="en-US" dirty="0" smtClean="0"/>
              <a:t> and </a:t>
            </a:r>
            <a:r>
              <a:rPr lang="en-US" i="1" dirty="0" smtClean="0"/>
              <a:t>v</a:t>
            </a:r>
            <a:r>
              <a:rPr lang="en-US" i="1" baseline="-25000" dirty="0" smtClean="0"/>
              <a:t>8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means we’ll need two equations in order to solve for them algebraically.</a:t>
            </a:r>
          </a:p>
          <a:p>
            <a:r>
              <a:rPr lang="en-US" dirty="0" smtClean="0"/>
              <a:t>To get two equations, we can set up momentum conservation in two directions: the x- and y-directions!</a:t>
            </a:r>
          </a:p>
          <a:p>
            <a:r>
              <a:rPr lang="en-US" dirty="0" smtClean="0"/>
              <a:t>To help keep horizontal and vertical values separate, I will use the color-code: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	x-direction = RED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y-direction = BLUE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6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88262" y="3496719"/>
            <a:ext cx="778933" cy="795866"/>
          </a:xfrm>
          <a:prstGeom prst="ellipse">
            <a:avLst/>
          </a:prstGeom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74529" y="3666052"/>
            <a:ext cx="440267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25330" y="3601523"/>
            <a:ext cx="37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17061" y="4478853"/>
            <a:ext cx="778933" cy="795866"/>
          </a:xfrm>
          <a:prstGeom prst="ellipse">
            <a:avLst/>
          </a:prstGeom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03328" y="4648186"/>
            <a:ext cx="440267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54129" y="4583657"/>
            <a:ext cx="37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7333" y="3479779"/>
            <a:ext cx="863600" cy="82973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142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57866" y="3896152"/>
            <a:ext cx="1930396" cy="0"/>
          </a:xfrm>
          <a:prstGeom prst="line">
            <a:avLst/>
          </a:prstGeom>
          <a:ln w="9525" cmpd="sng"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84128" y="3879220"/>
            <a:ext cx="4385734" cy="16932"/>
          </a:xfrm>
          <a:prstGeom prst="line">
            <a:avLst/>
          </a:prstGeom>
          <a:ln w="9525" cmpd="sng"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102507" y="2099720"/>
            <a:ext cx="858955" cy="1415431"/>
          </a:xfrm>
          <a:prstGeom prst="line">
            <a:avLst/>
          </a:prstGeom>
          <a:ln w="9525" cmpd="sng"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182528" y="4158611"/>
            <a:ext cx="1524000" cy="718175"/>
          </a:xfrm>
          <a:prstGeom prst="line">
            <a:avLst/>
          </a:prstGeom>
          <a:ln w="9525" cmpd="sng"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17595" y="3896152"/>
            <a:ext cx="211666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07062" y="3415150"/>
            <a:ext cx="13553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i,c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= 3.2 m/s</a:t>
            </a:r>
            <a:endParaRPr lang="en-US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129" y="4309513"/>
            <a:ext cx="134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m</a:t>
            </a:r>
            <a:r>
              <a:rPr lang="en-US" i="1" baseline="-25000" dirty="0" smtClean="0">
                <a:solidFill>
                  <a:schemeClr val="accent2"/>
                </a:solidFill>
              </a:rPr>
              <a:t>c</a:t>
            </a:r>
            <a:r>
              <a:rPr lang="en-US" dirty="0" smtClean="0">
                <a:solidFill>
                  <a:schemeClr val="accent2"/>
                </a:solidFill>
              </a:rPr>
              <a:t> = 0.17 kg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2104" y="4309513"/>
            <a:ext cx="138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m</a:t>
            </a:r>
            <a:r>
              <a:rPr lang="en-US" i="1" baseline="-25000" dirty="0" smtClean="0">
                <a:solidFill>
                  <a:schemeClr val="accent2"/>
                </a:solidFill>
              </a:rPr>
              <a:t>8</a:t>
            </a:r>
            <a:r>
              <a:rPr lang="en-US" dirty="0" smtClean="0">
                <a:solidFill>
                  <a:schemeClr val="accent2"/>
                </a:solidFill>
              </a:rPr>
              <a:t> = 0.16 kg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529662" y="1650978"/>
            <a:ext cx="863600" cy="82973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142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961462" y="880529"/>
            <a:ext cx="745066" cy="1219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06528" y="4876786"/>
            <a:ext cx="1577009" cy="778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689595" y="511197"/>
            <a:ext cx="66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9DE61E"/>
                </a:solidFill>
              </a:rPr>
              <a:t>v</a:t>
            </a:r>
            <a:r>
              <a:rPr lang="en-US" i="1" baseline="-25000" dirty="0" err="1" smtClean="0">
                <a:solidFill>
                  <a:srgbClr val="9DE61E"/>
                </a:solidFill>
              </a:rPr>
              <a:t>c</a:t>
            </a:r>
            <a:r>
              <a:rPr lang="en-US" dirty="0" smtClean="0">
                <a:solidFill>
                  <a:srgbClr val="9DE61E"/>
                </a:solidFill>
              </a:rPr>
              <a:t> = ?</a:t>
            </a:r>
            <a:endParaRPr lang="en-US" dirty="0">
              <a:solidFill>
                <a:srgbClr val="9DE61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90158" y="5508580"/>
            <a:ext cx="68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9DE61E"/>
                </a:solidFill>
              </a:rPr>
              <a:t>v</a:t>
            </a:r>
            <a:r>
              <a:rPr lang="en-US" i="1" baseline="-25000" dirty="0" smtClean="0">
                <a:solidFill>
                  <a:srgbClr val="9DE61E"/>
                </a:solidFill>
              </a:rPr>
              <a:t>8</a:t>
            </a:r>
            <a:r>
              <a:rPr lang="en-US" dirty="0" smtClean="0">
                <a:solidFill>
                  <a:srgbClr val="9DE61E"/>
                </a:solidFill>
              </a:rPr>
              <a:t> = ?</a:t>
            </a:r>
            <a:endParaRPr lang="en-US" dirty="0">
              <a:solidFill>
                <a:srgbClr val="9DE61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93222" y="3409875"/>
            <a:ext cx="87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Φ</a:t>
            </a:r>
            <a:r>
              <a:rPr lang="en-US" dirty="0" smtClean="0"/>
              <a:t> = 60°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368795" y="391627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θ</a:t>
            </a:r>
            <a:r>
              <a:rPr lang="en-US" dirty="0" smtClean="0"/>
              <a:t> = 30°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961462" y="2099722"/>
            <a:ext cx="72813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689595" y="4876786"/>
            <a:ext cx="159394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689595" y="4834451"/>
            <a:ext cx="16933" cy="855148"/>
          </a:xfrm>
          <a:prstGeom prst="straightConnector1">
            <a:avLst/>
          </a:prstGeom>
          <a:ln>
            <a:solidFill>
              <a:srgbClr val="67BAF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89595" y="5672665"/>
            <a:ext cx="1558557" cy="0"/>
          </a:xfrm>
          <a:prstGeom prst="line">
            <a:avLst/>
          </a:prstGeom>
          <a:ln w="9525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273225" y="4893719"/>
            <a:ext cx="10312" cy="733392"/>
          </a:xfrm>
          <a:prstGeom prst="line">
            <a:avLst/>
          </a:prstGeom>
          <a:ln w="9525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689595" y="897462"/>
            <a:ext cx="0" cy="1219191"/>
          </a:xfrm>
          <a:prstGeom prst="line">
            <a:avLst/>
          </a:prstGeom>
          <a:ln w="9525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961462" y="897462"/>
            <a:ext cx="699602" cy="0"/>
          </a:xfrm>
          <a:prstGeom prst="line">
            <a:avLst/>
          </a:prstGeom>
          <a:ln w="9525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4966102" y="880529"/>
            <a:ext cx="1" cy="1236124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503328" y="2142032"/>
            <a:ext cx="7649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cx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= ?</a:t>
            </a:r>
            <a:endParaRPr lang="en-US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68219" y="4439698"/>
            <a:ext cx="7807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8x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= ?</a:t>
            </a:r>
            <a:endParaRPr lang="en-US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28048" y="1058299"/>
            <a:ext cx="7649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cy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?</a:t>
            </a:r>
            <a:endParaRPr lang="en-US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30030" y="5223900"/>
            <a:ext cx="7743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8y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?</a:t>
            </a:r>
            <a:endParaRPr lang="en-US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9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406400"/>
            <a:ext cx="8365067" cy="62484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Start by considering the x-direction:</a:t>
            </a:r>
          </a:p>
          <a:p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Σ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</a:t>
            </a:r>
            <a:r>
              <a:rPr lang="en-US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before,x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Σ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</a:t>
            </a:r>
            <a:r>
              <a:rPr lang="en-US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after,x</a:t>
            </a:r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</a:t>
            </a:r>
            <a:r>
              <a:rPr lang="en-US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ic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= 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</a:t>
            </a:r>
            <a:r>
              <a:rPr lang="en-US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cx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+ 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</a:t>
            </a:r>
            <a:r>
              <a:rPr lang="en-US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8x</a:t>
            </a:r>
          </a:p>
          <a:p>
            <a:r>
              <a:rPr lang="en-US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</a:t>
            </a:r>
            <a:r>
              <a:rPr lang="en-US" i="1" baseline="-25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</a:t>
            </a:r>
            <a:r>
              <a:rPr lang="en-US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ic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= 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</a:t>
            </a:r>
            <a:r>
              <a:rPr lang="en-US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cos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Φ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+ 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</a:t>
            </a:r>
            <a:r>
              <a:rPr lang="en-US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cos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θ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(0.17 kg)(3.2 m/s) = (0.17 kg) 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cos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60 + (0.16 kg) 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cos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30</a:t>
            </a:r>
          </a:p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0.544 = 0.085 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+ 0.13856 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mr-IN" dirty="0" smtClean="0"/>
              <a:t>…</a:t>
            </a:r>
            <a:r>
              <a:rPr lang="en-US" dirty="0"/>
              <a:t> </a:t>
            </a:r>
            <a:r>
              <a:rPr lang="en-US" dirty="0" smtClean="0"/>
              <a:t>(1)</a:t>
            </a:r>
          </a:p>
          <a:p>
            <a:r>
              <a:rPr lang="en-US" dirty="0" smtClean="0">
                <a:solidFill>
                  <a:srgbClr val="67BAF6"/>
                </a:solidFill>
              </a:rPr>
              <a:t>Now consider the y-direction:  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Since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Σ</a:t>
            </a:r>
            <a:r>
              <a:rPr lang="en-US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</a:t>
            </a:r>
            <a:r>
              <a:rPr lang="en-US" i="1" baseline="-25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= 0, we can say |p</a:t>
            </a:r>
            <a:r>
              <a:rPr lang="en-US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up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| = |</a:t>
            </a:r>
            <a:r>
              <a:rPr lang="en-US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</a:t>
            </a:r>
            <a:r>
              <a:rPr lang="en-US" i="1" baseline="-25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down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|</a:t>
            </a:r>
          </a:p>
          <a:p>
            <a:r>
              <a:rPr lang="en-US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</a:t>
            </a:r>
            <a:r>
              <a:rPr lang="en-US" i="1" baseline="-25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en-US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</a:t>
            </a:r>
            <a:r>
              <a:rPr lang="en-US" i="1" baseline="-25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cy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=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</a:t>
            </a:r>
            <a:r>
              <a:rPr lang="en-US" i="1" baseline="-25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8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</a:t>
            </a:r>
            <a:r>
              <a:rPr lang="en-US" i="1" baseline="-25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8y</a:t>
            </a:r>
          </a:p>
          <a:p>
            <a:r>
              <a:rPr lang="en-US" i="1" dirty="0" err="1">
                <a:solidFill>
                  <a:srgbClr val="67BAF6"/>
                </a:solidFill>
              </a:rPr>
              <a:t>m</a:t>
            </a:r>
            <a:r>
              <a:rPr lang="en-US" i="1" baseline="-25000" dirty="0" err="1" smtClean="0">
                <a:solidFill>
                  <a:srgbClr val="67BAF6"/>
                </a:solidFill>
              </a:rPr>
              <a:t>c</a:t>
            </a:r>
            <a:r>
              <a:rPr lang="en-US" i="1" dirty="0" err="1" smtClean="0">
                <a:solidFill>
                  <a:srgbClr val="67BAF6"/>
                </a:solidFill>
              </a:rPr>
              <a:t>v</a:t>
            </a:r>
            <a:r>
              <a:rPr lang="en-US" i="1" baseline="-25000" dirty="0" err="1" smtClean="0">
                <a:solidFill>
                  <a:srgbClr val="67BAF6"/>
                </a:solidFill>
              </a:rPr>
              <a:t>c</a:t>
            </a:r>
            <a:r>
              <a:rPr lang="en-US" dirty="0" err="1" smtClean="0">
                <a:solidFill>
                  <a:srgbClr val="67BAF6"/>
                </a:solidFill>
              </a:rPr>
              <a:t>sin</a:t>
            </a:r>
            <a:r>
              <a:rPr lang="en-US" dirty="0" smtClean="0">
                <a:solidFill>
                  <a:srgbClr val="67BAF6"/>
                </a:solidFill>
              </a:rPr>
              <a:t> </a:t>
            </a:r>
            <a:r>
              <a:rPr lang="en-US" dirty="0" err="1">
                <a:solidFill>
                  <a:srgbClr val="67BAF6"/>
                </a:solidFill>
              </a:rPr>
              <a:t>Φ</a:t>
            </a:r>
            <a:r>
              <a:rPr lang="en-US" dirty="0" smtClean="0">
                <a:solidFill>
                  <a:srgbClr val="67BAF6"/>
                </a:solidFill>
              </a:rPr>
              <a:t> </a:t>
            </a:r>
            <a:r>
              <a:rPr lang="en-US" dirty="0">
                <a:solidFill>
                  <a:srgbClr val="67BAF6"/>
                </a:solidFill>
              </a:rPr>
              <a:t>= </a:t>
            </a:r>
            <a:r>
              <a:rPr lang="en-US" i="1" dirty="0" smtClean="0">
                <a:solidFill>
                  <a:srgbClr val="67BAF6"/>
                </a:solidFill>
              </a:rPr>
              <a:t>m</a:t>
            </a:r>
            <a:r>
              <a:rPr lang="en-US" i="1" baseline="-25000" dirty="0" smtClean="0">
                <a:solidFill>
                  <a:srgbClr val="67BAF6"/>
                </a:solidFill>
              </a:rPr>
              <a:t>8</a:t>
            </a:r>
            <a:r>
              <a:rPr lang="en-US" i="1" dirty="0" smtClean="0">
                <a:solidFill>
                  <a:srgbClr val="67BAF6"/>
                </a:solidFill>
              </a:rPr>
              <a:t>v</a:t>
            </a:r>
            <a:r>
              <a:rPr lang="en-US" i="1" baseline="-25000" dirty="0" smtClean="0">
                <a:solidFill>
                  <a:srgbClr val="67BAF6"/>
                </a:solidFill>
              </a:rPr>
              <a:t>8</a:t>
            </a:r>
            <a:r>
              <a:rPr lang="en-US" dirty="0" smtClean="0">
                <a:solidFill>
                  <a:srgbClr val="67BAF6"/>
                </a:solidFill>
              </a:rPr>
              <a:t>sin </a:t>
            </a:r>
            <a:r>
              <a:rPr lang="en-US" dirty="0" err="1">
                <a:solidFill>
                  <a:srgbClr val="67BAF6"/>
                </a:solidFill>
              </a:rPr>
              <a:t>θ</a:t>
            </a:r>
            <a:endParaRPr lang="en-US" dirty="0">
              <a:solidFill>
                <a:srgbClr val="67BAF6"/>
              </a:solidFill>
            </a:endParaRPr>
          </a:p>
          <a:p>
            <a:endParaRPr lang="en-US" i="1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8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372533"/>
            <a:ext cx="8127999" cy="62145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7BAF6"/>
                </a:solidFill>
              </a:rPr>
              <a:t>(0.17 kg)</a:t>
            </a:r>
            <a:r>
              <a:rPr lang="en-US" i="1" dirty="0" err="1" smtClean="0">
                <a:solidFill>
                  <a:srgbClr val="67BAF6"/>
                </a:solidFill>
              </a:rPr>
              <a:t>v</a:t>
            </a:r>
            <a:r>
              <a:rPr lang="en-US" i="1" baseline="-25000" dirty="0" err="1" smtClean="0">
                <a:solidFill>
                  <a:srgbClr val="67BAF6"/>
                </a:solidFill>
              </a:rPr>
              <a:t>c</a:t>
            </a:r>
            <a:r>
              <a:rPr lang="en-US" dirty="0" smtClean="0">
                <a:solidFill>
                  <a:srgbClr val="67BAF6"/>
                </a:solidFill>
              </a:rPr>
              <a:t> sin 60 = (0.16 kg)</a:t>
            </a:r>
            <a:r>
              <a:rPr lang="en-US" i="1" dirty="0" smtClean="0">
                <a:solidFill>
                  <a:srgbClr val="67BAF6"/>
                </a:solidFill>
              </a:rPr>
              <a:t>v</a:t>
            </a:r>
            <a:r>
              <a:rPr lang="en-US" i="1" baseline="-25000" dirty="0" smtClean="0">
                <a:solidFill>
                  <a:srgbClr val="67BAF6"/>
                </a:solidFill>
              </a:rPr>
              <a:t>8</a:t>
            </a:r>
            <a:r>
              <a:rPr lang="en-US" dirty="0" smtClean="0">
                <a:solidFill>
                  <a:srgbClr val="67BAF6"/>
                </a:solidFill>
              </a:rPr>
              <a:t> sin 30</a:t>
            </a:r>
          </a:p>
          <a:p>
            <a:r>
              <a:rPr lang="en-US" dirty="0" smtClean="0">
                <a:solidFill>
                  <a:srgbClr val="67BAF6"/>
                </a:solidFill>
              </a:rPr>
              <a:t>0.14722 </a:t>
            </a:r>
            <a:r>
              <a:rPr lang="en-US" i="1" dirty="0" err="1" smtClean="0">
                <a:solidFill>
                  <a:srgbClr val="67BAF6"/>
                </a:solidFill>
              </a:rPr>
              <a:t>v</a:t>
            </a:r>
            <a:r>
              <a:rPr lang="en-US" i="1" baseline="-25000" dirty="0" err="1" smtClean="0">
                <a:solidFill>
                  <a:srgbClr val="67BAF6"/>
                </a:solidFill>
              </a:rPr>
              <a:t>c</a:t>
            </a:r>
            <a:r>
              <a:rPr lang="en-US" dirty="0" smtClean="0">
                <a:solidFill>
                  <a:srgbClr val="67BAF6"/>
                </a:solidFill>
              </a:rPr>
              <a:t> = 0.08 </a:t>
            </a:r>
            <a:r>
              <a:rPr lang="en-US" i="1" dirty="0" smtClean="0">
                <a:solidFill>
                  <a:srgbClr val="67BAF6"/>
                </a:solidFill>
              </a:rPr>
              <a:t>v</a:t>
            </a:r>
            <a:r>
              <a:rPr lang="en-US" i="1" baseline="-25000" dirty="0" smtClean="0">
                <a:solidFill>
                  <a:srgbClr val="67BAF6"/>
                </a:solidFill>
              </a:rPr>
              <a:t>8</a:t>
            </a:r>
          </a:p>
          <a:p>
            <a:r>
              <a:rPr lang="en-US" i="1" dirty="0" err="1" smtClean="0">
                <a:solidFill>
                  <a:srgbClr val="67BAF6"/>
                </a:solidFill>
              </a:rPr>
              <a:t>v</a:t>
            </a:r>
            <a:r>
              <a:rPr lang="en-US" i="1" baseline="-25000" dirty="0" err="1" smtClean="0">
                <a:solidFill>
                  <a:srgbClr val="67BAF6"/>
                </a:solidFill>
              </a:rPr>
              <a:t>c</a:t>
            </a:r>
            <a:r>
              <a:rPr lang="en-US" dirty="0" smtClean="0">
                <a:solidFill>
                  <a:srgbClr val="67BAF6"/>
                </a:solidFill>
              </a:rPr>
              <a:t> = 0.5434 </a:t>
            </a:r>
            <a:r>
              <a:rPr lang="en-US" i="1" dirty="0" smtClean="0">
                <a:solidFill>
                  <a:srgbClr val="67BAF6"/>
                </a:solidFill>
              </a:rPr>
              <a:t>v</a:t>
            </a:r>
            <a:r>
              <a:rPr lang="en-US" i="1" baseline="-25000" dirty="0" smtClean="0">
                <a:solidFill>
                  <a:srgbClr val="67BAF6"/>
                </a:solidFill>
              </a:rPr>
              <a:t>8</a:t>
            </a:r>
            <a:r>
              <a:rPr lang="en-US" dirty="0" smtClean="0">
                <a:solidFill>
                  <a:srgbClr val="67BAF6"/>
                </a:solidFill>
              </a:rPr>
              <a:t> </a:t>
            </a:r>
            <a:r>
              <a:rPr lang="mr-IN" dirty="0" smtClean="0"/>
              <a:t>…</a:t>
            </a:r>
            <a:r>
              <a:rPr lang="en-US" dirty="0" smtClean="0"/>
              <a:t> (2)</a:t>
            </a:r>
          </a:p>
          <a:p>
            <a:r>
              <a:rPr lang="en-US" dirty="0" smtClean="0"/>
              <a:t>Plug (2) into (1):</a:t>
            </a: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0.544 = 0.085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</a:t>
            </a:r>
            <a:r>
              <a:rPr lang="en-US" dirty="0" smtClean="0">
                <a:solidFill>
                  <a:srgbClr val="67BAF6"/>
                </a:solidFill>
              </a:rPr>
              <a:t>0.5434 </a:t>
            </a:r>
            <a:r>
              <a:rPr lang="en-US" i="1" dirty="0">
                <a:solidFill>
                  <a:srgbClr val="67BAF6"/>
                </a:solidFill>
              </a:rPr>
              <a:t>v</a:t>
            </a:r>
            <a:r>
              <a:rPr lang="en-US" i="1" baseline="-25000" dirty="0">
                <a:solidFill>
                  <a:srgbClr val="67BAF6"/>
                </a:solidFill>
              </a:rPr>
              <a:t>8</a:t>
            </a:r>
            <a:r>
              <a:rPr lang="en-US" dirty="0">
                <a:solidFill>
                  <a:srgbClr val="67BAF6"/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+ 0.13856 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en-US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</a:t>
            </a:r>
          </a:p>
          <a:p>
            <a:r>
              <a:rPr lang="en-US" dirty="0" smtClean="0"/>
              <a:t>0.544 = 0.04619 </a:t>
            </a:r>
            <a:r>
              <a:rPr lang="en-US" i="1" dirty="0" smtClean="0"/>
              <a:t>v</a:t>
            </a:r>
            <a:r>
              <a:rPr lang="en-US" i="1" baseline="-25000" dirty="0" smtClean="0"/>
              <a:t>8</a:t>
            </a:r>
            <a:r>
              <a:rPr lang="en-US" dirty="0" smtClean="0"/>
              <a:t> + 0.13856 </a:t>
            </a:r>
            <a:r>
              <a:rPr lang="en-US" i="1" dirty="0" smtClean="0"/>
              <a:t>v</a:t>
            </a:r>
            <a:r>
              <a:rPr lang="en-US" i="1" baseline="-25000" dirty="0" smtClean="0"/>
              <a:t>8</a:t>
            </a:r>
          </a:p>
          <a:p>
            <a:r>
              <a:rPr lang="en-US" dirty="0" smtClean="0"/>
              <a:t>0.544 = 0.18475 </a:t>
            </a:r>
            <a:r>
              <a:rPr lang="en-US" i="1" dirty="0" smtClean="0"/>
              <a:t>v</a:t>
            </a:r>
            <a:r>
              <a:rPr lang="en-US" i="1" baseline="-25000" dirty="0" smtClean="0"/>
              <a:t>8</a:t>
            </a:r>
          </a:p>
          <a:p>
            <a:r>
              <a:rPr lang="en-US" i="1" dirty="0" smtClean="0"/>
              <a:t>v</a:t>
            </a:r>
            <a:r>
              <a:rPr lang="en-US" i="1" baseline="-25000" dirty="0" smtClean="0"/>
              <a:t>8</a:t>
            </a:r>
            <a:r>
              <a:rPr lang="en-US" i="1" dirty="0" smtClean="0"/>
              <a:t> </a:t>
            </a:r>
            <a:r>
              <a:rPr lang="en-US" dirty="0" smtClean="0"/>
              <a:t>= 2.94 m/s</a:t>
            </a:r>
          </a:p>
          <a:p>
            <a:r>
              <a:rPr lang="en-US" dirty="0" smtClean="0"/>
              <a:t>Plug this back </a:t>
            </a:r>
            <a:r>
              <a:rPr lang="en-US" dirty="0" smtClean="0">
                <a:solidFill>
                  <a:srgbClr val="FFFFFF"/>
                </a:solidFill>
              </a:rPr>
              <a:t>in to (2): </a:t>
            </a:r>
            <a:r>
              <a:rPr lang="en-US" i="1" dirty="0" err="1">
                <a:solidFill>
                  <a:srgbClr val="FFFFFF"/>
                </a:solidFill>
              </a:rPr>
              <a:t>v</a:t>
            </a:r>
            <a:r>
              <a:rPr lang="en-US" i="1" baseline="-25000" dirty="0" err="1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 = 0.5434 </a:t>
            </a:r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>
                <a:solidFill>
                  <a:srgbClr val="FFFFFF"/>
                </a:solidFill>
              </a:rPr>
              <a:t>2.94 m/s</a:t>
            </a:r>
            <a:r>
              <a:rPr lang="en-US" dirty="0" smtClean="0">
                <a:solidFill>
                  <a:srgbClr val="FFFFFF"/>
                </a:solidFill>
              </a:rPr>
              <a:t>) </a:t>
            </a:r>
          </a:p>
          <a:p>
            <a:r>
              <a:rPr lang="en-US" i="1" dirty="0" err="1">
                <a:solidFill>
                  <a:srgbClr val="FFFFFF"/>
                </a:solidFill>
              </a:rPr>
              <a:t>v</a:t>
            </a:r>
            <a:r>
              <a:rPr lang="en-US" i="1" baseline="-25000" dirty="0" err="1" smtClean="0">
                <a:solidFill>
                  <a:srgbClr val="FFFFFF"/>
                </a:solidFill>
              </a:rPr>
              <a:t>c</a:t>
            </a:r>
            <a:r>
              <a:rPr lang="en-US" dirty="0" smtClean="0">
                <a:solidFill>
                  <a:srgbClr val="FFFFFF"/>
                </a:solidFill>
              </a:rPr>
              <a:t>= 1.6 m/s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9739" y="4747735"/>
            <a:ext cx="1869593" cy="51483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740" y="5959985"/>
            <a:ext cx="1632528" cy="51483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0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030612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517586"/>
            <a:ext cx="7581901" cy="51465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Impulse: Product of force and the time over which that force occurred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4800" i="1" dirty="0" smtClean="0"/>
              <a:t>I</a:t>
            </a:r>
            <a:r>
              <a:rPr lang="en-US" sz="4800" dirty="0" smtClean="0"/>
              <a:t> = </a:t>
            </a:r>
            <a:r>
              <a:rPr lang="en-US" sz="4800" i="1" dirty="0" smtClean="0"/>
              <a:t>F × </a:t>
            </a:r>
            <a:r>
              <a:rPr lang="en-US" sz="4800" dirty="0" err="1" smtClean="0">
                <a:latin typeface="Lucida Grande"/>
                <a:ea typeface="Lucida Grande"/>
                <a:cs typeface="Lucida Grande"/>
                <a:sym typeface="Webdings"/>
              </a:rPr>
              <a:t>Δ</a:t>
            </a:r>
            <a:r>
              <a:rPr lang="en-US" sz="4800" i="1" dirty="0" err="1" smtClean="0">
                <a:sym typeface="Webdings"/>
              </a:rPr>
              <a:t>t</a:t>
            </a:r>
            <a:endParaRPr lang="en-US" sz="4800" i="1" dirty="0" smtClean="0"/>
          </a:p>
          <a:p>
            <a:pPr marL="0" indent="0">
              <a:buNone/>
            </a:pPr>
            <a:r>
              <a:rPr lang="en-US" dirty="0" smtClean="0"/>
              <a:t>Since force is measured in </a:t>
            </a:r>
            <a:r>
              <a:rPr lang="en-US" dirty="0" err="1" smtClean="0"/>
              <a:t>Newtons</a:t>
            </a:r>
            <a:r>
              <a:rPr lang="en-US" dirty="0" smtClean="0"/>
              <a:t> and time is measured in seconds, impulse is measured in </a:t>
            </a:r>
            <a:r>
              <a:rPr lang="en-US" u="sng" dirty="0" smtClean="0"/>
              <a:t>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Momentum</a:t>
            </a:r>
            <a:r>
              <a:rPr lang="en-US" dirty="0" smtClean="0"/>
              <a:t>: </a:t>
            </a:r>
            <a:r>
              <a:rPr lang="en-US" dirty="0" smtClean="0"/>
              <a:t>Product </a:t>
            </a:r>
            <a:r>
              <a:rPr lang="en-US" dirty="0" smtClean="0"/>
              <a:t>of mass and velocity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4800" i="1" dirty="0" smtClean="0"/>
              <a:t>p = mv</a:t>
            </a:r>
          </a:p>
          <a:p>
            <a:pPr marL="0" indent="0">
              <a:buNone/>
            </a:pPr>
            <a:r>
              <a:rPr lang="en-US" dirty="0" smtClean="0"/>
              <a:t>Since mass is measured in kg and velocity is measured in </a:t>
            </a:r>
            <a:r>
              <a:rPr lang="en-US" baseline="30000" dirty="0" smtClean="0"/>
              <a:t>m</a:t>
            </a:r>
            <a:r>
              <a:rPr lang="en-US" dirty="0" smtClean="0"/>
              <a:t>/</a:t>
            </a:r>
            <a:r>
              <a:rPr lang="en-US" baseline="-25000" dirty="0" smtClean="0"/>
              <a:t>s</a:t>
            </a:r>
            <a:r>
              <a:rPr lang="en-US" dirty="0" smtClean="0"/>
              <a:t>, momentum is measured in </a:t>
            </a:r>
            <a:r>
              <a:rPr lang="en-US" baseline="30000" dirty="0" smtClean="0"/>
              <a:t>kg m</a:t>
            </a:r>
            <a:r>
              <a:rPr lang="en-US" dirty="0" smtClean="0"/>
              <a:t>/</a:t>
            </a:r>
            <a:r>
              <a:rPr lang="en-US" baseline="-25000" dirty="0" smtClean="0"/>
              <a:t>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</a:t>
            </a:r>
            <a:r>
              <a:rPr lang="en-US" dirty="0" smtClean="0"/>
              <a:t>are these concepts connected?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7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 smtClean="0"/>
              <a:t>Elastic Collision</a:t>
            </a:r>
            <a:r>
              <a:rPr lang="en-US" dirty="0" smtClean="0"/>
              <a:t> – collision in which NO mechanical energy is lost; a perfect bounce occurs</a:t>
            </a:r>
          </a:p>
          <a:p>
            <a:r>
              <a:rPr lang="en-US" i="1" u="sng" dirty="0" smtClean="0"/>
              <a:t>Inelastic Collision</a:t>
            </a:r>
            <a:r>
              <a:rPr lang="en-US" dirty="0" smtClean="0"/>
              <a:t> – collision in which some mechanical energy is lost and converted to another form.</a:t>
            </a:r>
          </a:p>
          <a:p>
            <a:r>
              <a:rPr lang="en-US" dirty="0" smtClean="0"/>
              <a:t>It takes energy to deform something, generate heat, or make objects stick together.  If any of these things occur as a result of a collision, the collision </a:t>
            </a:r>
            <a:r>
              <a:rPr lang="en-US" i="1" dirty="0" smtClean="0"/>
              <a:t>must</a:t>
            </a:r>
            <a:r>
              <a:rPr lang="en-US" dirty="0" smtClean="0"/>
              <a:t> have been inelastic.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5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6741" y="936"/>
            <a:ext cx="8549305" cy="2664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dirty="0" smtClean="0"/>
              <a:t>Example: A 0.16-kg 6-ball, moving at 3.0 m/s, strikes a stationary 8-ball.  If the collision is elastic, what are both billiard balls’ velocities after the collision?</a:t>
            </a:r>
          </a:p>
        </p:txBody>
      </p:sp>
      <p:sp>
        <p:nvSpPr>
          <p:cNvPr id="7" name="Oval 6"/>
          <p:cNvSpPr/>
          <p:nvPr/>
        </p:nvSpPr>
        <p:spPr>
          <a:xfrm>
            <a:off x="1253067" y="3115734"/>
            <a:ext cx="778933" cy="795866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47066" y="3098801"/>
            <a:ext cx="778933" cy="795866"/>
          </a:xfrm>
          <a:prstGeom prst="ellipse">
            <a:avLst/>
          </a:prstGeom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33333" y="3268134"/>
            <a:ext cx="440267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84134" y="3203605"/>
            <a:ext cx="37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11200" y="3894667"/>
            <a:ext cx="5113867" cy="16933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9206" y="2480719"/>
            <a:ext cx="90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Before: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422400" y="3286558"/>
            <a:ext cx="440267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68557" y="3220317"/>
            <a:ext cx="37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6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32000" y="3505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32000" y="2898802"/>
            <a:ext cx="137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baseline="-25000" dirty="0" smtClean="0"/>
              <a:t>6,I</a:t>
            </a:r>
            <a:r>
              <a:rPr lang="en-US" dirty="0" smtClean="0"/>
              <a:t> = 3.0 m/s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52238" y="2685075"/>
            <a:ext cx="120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baseline="-25000" dirty="0" smtClean="0"/>
              <a:t>8,I</a:t>
            </a:r>
            <a:r>
              <a:rPr lang="en-US" dirty="0" smtClean="0"/>
              <a:t> = 0 m/s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59319" y="3911600"/>
            <a:ext cx="13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baseline="-25000" dirty="0" smtClean="0"/>
              <a:t>6</a:t>
            </a:r>
            <a:r>
              <a:rPr lang="en-US" dirty="0" smtClean="0"/>
              <a:t> = 0.16 kg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98698" y="3891466"/>
            <a:ext cx="13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baseline="-25000" dirty="0" smtClean="0"/>
              <a:t>8</a:t>
            </a:r>
            <a:r>
              <a:rPr lang="en-US" dirty="0" smtClean="0"/>
              <a:t> = 0.16 kg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268133" y="5062314"/>
            <a:ext cx="778933" cy="795866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46133" y="5061945"/>
            <a:ext cx="778933" cy="795866"/>
          </a:xfrm>
          <a:prstGeom prst="ellipse">
            <a:avLst/>
          </a:prstGeom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32400" y="5231278"/>
            <a:ext cx="440267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283201" y="5166749"/>
            <a:ext cx="37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733642" y="5840878"/>
            <a:ext cx="5113867" cy="16933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1648" y="4426930"/>
            <a:ext cx="74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After: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437466" y="5233138"/>
            <a:ext cx="440267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483623" y="5166897"/>
            <a:ext cx="37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6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847509" y="5451411"/>
            <a:ext cx="111209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326782" y="4626481"/>
            <a:ext cx="68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dirty="0" smtClean="0"/>
              <a:t> = ?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09419" y="4797565"/>
            <a:ext cx="72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baseline="-25000" dirty="0" smtClean="0"/>
              <a:t>8,</a:t>
            </a:r>
            <a:r>
              <a:rPr lang="en-US" dirty="0" smtClean="0"/>
              <a:t> = ?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090426" y="5867589"/>
            <a:ext cx="13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baseline="-25000" dirty="0" smtClean="0"/>
              <a:t>6</a:t>
            </a:r>
            <a:r>
              <a:rPr lang="en-US" dirty="0" smtClean="0"/>
              <a:t> = 0.16 kg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029199" y="5837677"/>
            <a:ext cx="13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baseline="-25000" dirty="0" smtClean="0"/>
              <a:t>8</a:t>
            </a:r>
            <a:r>
              <a:rPr lang="en-US" dirty="0" smtClean="0"/>
              <a:t> = 0.16 kg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2613948" y="4863613"/>
            <a:ext cx="70303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017481" y="4847241"/>
            <a:ext cx="64383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09814" y="1837959"/>
            <a:ext cx="21256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unknowns means we need two equations to solve:</a:t>
            </a:r>
          </a:p>
          <a:p>
            <a:endParaRPr lang="en-US" dirty="0"/>
          </a:p>
          <a:p>
            <a:r>
              <a:rPr lang="en-US" dirty="0" smtClean="0"/>
              <a:t>Use conservation of momentum (always true in collisions) and conservation of kinetic energy, since we’re told collision is elastic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4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10" grpId="0" animBg="1"/>
      <p:bldP spid="11" grpId="0" animBg="1"/>
      <p:bldP spid="12" grpId="0"/>
      <p:bldP spid="14" grpId="0"/>
      <p:bldP spid="17" grpId="0" animBg="1"/>
      <p:bldP spid="18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/>
      <p:bldP spid="34" grpId="0"/>
      <p:bldP spid="35" grpId="0" animBg="1"/>
      <p:bldP spid="36" grpId="0"/>
      <p:bldP spid="38" grpId="0"/>
      <p:bldP spid="39" grpId="0"/>
      <p:bldP spid="40" grpId="0"/>
      <p:bldP spid="41" grpId="0"/>
      <p:bldP spid="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995" y="324722"/>
            <a:ext cx="9008005" cy="6126878"/>
          </a:xfrm>
        </p:spPr>
        <p:txBody>
          <a:bodyPr/>
          <a:lstStyle/>
          <a:p>
            <a:r>
              <a:rPr lang="en-US" dirty="0" smtClean="0"/>
              <a:t>Momentum is conserved: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Σ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before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after</a:t>
            </a:r>
            <a:endParaRPr lang="en-US" i="1" baseline="-25000" dirty="0" smtClean="0"/>
          </a:p>
          <a:p>
            <a:pPr marL="0" indent="0">
              <a:buNone/>
            </a:pPr>
            <a:r>
              <a:rPr lang="en-US" b="0" i="1" dirty="0" smtClean="0"/>
              <a:t>	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6,i</a:t>
            </a:r>
            <a:r>
              <a:rPr lang="en-US" b="0" dirty="0" smtClean="0"/>
              <a:t> =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dirty="0" smtClean="0"/>
              <a:t> +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8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</a:p>
          <a:p>
            <a:pPr marL="0" indent="0">
              <a:buNone/>
            </a:pPr>
            <a:r>
              <a:rPr lang="en-US" b="0" dirty="0" smtClean="0"/>
              <a:t>	(0.16 kg)(3.0 m/s) = 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6</a:t>
            </a:r>
            <a:r>
              <a:rPr lang="en-US" b="0" dirty="0" smtClean="0"/>
              <a:t> + 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8</a:t>
            </a:r>
            <a:r>
              <a:rPr lang="en-US" b="0" dirty="0" smtClean="0"/>
              <a:t>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277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995" y="324722"/>
            <a:ext cx="9008005" cy="2486211"/>
          </a:xfrm>
        </p:spPr>
        <p:txBody>
          <a:bodyPr/>
          <a:lstStyle/>
          <a:p>
            <a:r>
              <a:rPr lang="en-US" dirty="0" smtClean="0"/>
              <a:t>Momentum is conserved: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Σ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before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after</a:t>
            </a:r>
            <a:endParaRPr lang="en-US" i="1" baseline="-25000" dirty="0" smtClean="0"/>
          </a:p>
          <a:p>
            <a:pPr marL="0" indent="0">
              <a:buNone/>
            </a:pPr>
            <a:r>
              <a:rPr lang="en-US" b="0" i="1" dirty="0" smtClean="0"/>
              <a:t>	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6,i</a:t>
            </a:r>
            <a:r>
              <a:rPr lang="en-US" b="0" dirty="0" smtClean="0"/>
              <a:t> =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dirty="0" smtClean="0"/>
              <a:t> +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8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</a:p>
          <a:p>
            <a:pPr marL="0" indent="0">
              <a:buNone/>
            </a:pPr>
            <a:r>
              <a:rPr lang="en-US" b="0" dirty="0" smtClean="0"/>
              <a:t>	</a:t>
            </a:r>
            <a:r>
              <a:rPr lang="en-US" b="0" strike="sngStrike" dirty="0" smtClean="0"/>
              <a:t>(0.16 kg)</a:t>
            </a:r>
            <a:r>
              <a:rPr lang="en-US" b="0" dirty="0" smtClean="0"/>
              <a:t>(3.0 m/s) = </a:t>
            </a:r>
            <a:r>
              <a:rPr lang="en-US" b="0" strike="sngStrike" dirty="0" smtClean="0"/>
              <a:t>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6</a:t>
            </a:r>
            <a:r>
              <a:rPr lang="en-US" b="0" dirty="0" smtClean="0"/>
              <a:t> + </a:t>
            </a:r>
            <a:r>
              <a:rPr lang="en-US" b="0" strike="sngStrike" dirty="0" smtClean="0"/>
              <a:t>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8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18129" y="2810934"/>
            <a:ext cx="7348538" cy="62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3.0 </a:t>
            </a:r>
            <a:r>
              <a:rPr lang="en-US" b="0" dirty="0"/>
              <a:t>m/</a:t>
            </a:r>
            <a:r>
              <a:rPr lang="en-US" b="0" dirty="0" smtClean="0"/>
              <a:t>s </a:t>
            </a:r>
            <a:r>
              <a:rPr lang="en-US" b="0" dirty="0"/>
              <a:t>= 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dirty="0" smtClean="0"/>
              <a:t> </a:t>
            </a:r>
            <a:r>
              <a:rPr lang="en-US" b="0" dirty="0"/>
              <a:t>+ 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  <a:r>
              <a:rPr lang="en-US" b="0" dirty="0" smtClean="0"/>
              <a:t> 	</a:t>
            </a:r>
            <a:r>
              <a:rPr lang="is-IS" b="0" dirty="0" smtClean="0"/>
              <a:t>…Call this </a:t>
            </a:r>
            <a:r>
              <a:rPr lang="is-IS" b="0" dirty="0" smtClean="0"/>
              <a:t>Equation </a:t>
            </a:r>
            <a:r>
              <a:rPr lang="is-IS" b="0" dirty="0"/>
              <a:t>(</a:t>
            </a:r>
            <a:r>
              <a:rPr lang="is-IS" b="0" dirty="0" smtClean="0"/>
              <a:t>1)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6689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995" y="324722"/>
            <a:ext cx="9008005" cy="2486211"/>
          </a:xfrm>
        </p:spPr>
        <p:txBody>
          <a:bodyPr/>
          <a:lstStyle/>
          <a:p>
            <a:r>
              <a:rPr lang="en-US" dirty="0" smtClean="0"/>
              <a:t>Momentum is conserved: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Σ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before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after</a:t>
            </a:r>
            <a:endParaRPr lang="en-US" i="1" baseline="-25000" dirty="0" smtClean="0"/>
          </a:p>
          <a:p>
            <a:pPr marL="0" indent="0">
              <a:buNone/>
            </a:pPr>
            <a:r>
              <a:rPr lang="en-US" b="0" i="1" dirty="0" smtClean="0"/>
              <a:t>	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6,i</a:t>
            </a:r>
            <a:r>
              <a:rPr lang="en-US" b="0" dirty="0" smtClean="0"/>
              <a:t> =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dirty="0" smtClean="0"/>
              <a:t> +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8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</a:p>
          <a:p>
            <a:pPr marL="0" indent="0">
              <a:buNone/>
            </a:pPr>
            <a:r>
              <a:rPr lang="en-US" b="0" dirty="0" smtClean="0"/>
              <a:t>	</a:t>
            </a:r>
            <a:r>
              <a:rPr lang="en-US" b="0" strike="sngStrike" dirty="0" smtClean="0"/>
              <a:t>(0.16 kg)</a:t>
            </a:r>
            <a:r>
              <a:rPr lang="en-US" b="0" dirty="0" smtClean="0"/>
              <a:t>(3.0 m/s) = </a:t>
            </a:r>
            <a:r>
              <a:rPr lang="en-US" b="0" strike="sngStrike" dirty="0" smtClean="0"/>
              <a:t>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6</a:t>
            </a:r>
            <a:r>
              <a:rPr lang="en-US" b="0" dirty="0" smtClean="0"/>
              <a:t> + </a:t>
            </a:r>
            <a:r>
              <a:rPr lang="en-US" b="0" strike="sngStrike" dirty="0" smtClean="0"/>
              <a:t>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8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18129" y="2810934"/>
            <a:ext cx="7365471" cy="62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3.0 </a:t>
            </a:r>
            <a:r>
              <a:rPr lang="en-US" b="0" dirty="0"/>
              <a:t>m/</a:t>
            </a:r>
            <a:r>
              <a:rPr lang="en-US" b="0" dirty="0" smtClean="0"/>
              <a:t>s </a:t>
            </a:r>
            <a:r>
              <a:rPr lang="en-US" b="0" dirty="0"/>
              <a:t>= 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dirty="0" smtClean="0"/>
              <a:t> </a:t>
            </a:r>
            <a:r>
              <a:rPr lang="en-US" b="0" dirty="0"/>
              <a:t>+ 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  <a:r>
              <a:rPr lang="en-US" b="0" dirty="0" smtClean="0"/>
              <a:t> 	</a:t>
            </a:r>
            <a:r>
              <a:rPr lang="is-IS" b="0" dirty="0" smtClean="0"/>
              <a:t>…Call this </a:t>
            </a:r>
            <a:r>
              <a:rPr lang="is-IS" b="0" dirty="0" smtClean="0"/>
              <a:t>Equation </a:t>
            </a:r>
            <a:r>
              <a:rPr lang="is-IS" b="0" dirty="0"/>
              <a:t>(</a:t>
            </a:r>
            <a:r>
              <a:rPr lang="is-IS" b="0" dirty="0" smtClean="0"/>
              <a:t>1)</a:t>
            </a:r>
            <a:endParaRPr lang="en-US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9864" y="3457384"/>
            <a:ext cx="9008005" cy="2486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Kinetic energy is conserved: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Σ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before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after</a:t>
            </a:r>
            <a:endParaRPr lang="en-US" i="1" baseline="-25000" dirty="0"/>
          </a:p>
          <a:p>
            <a:pPr marL="0" indent="0">
              <a:buNone/>
            </a:pPr>
            <a:r>
              <a:rPr lang="en-US" b="0" i="1" dirty="0" smtClean="0"/>
              <a:t>	½ 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6,i</a:t>
            </a:r>
            <a:r>
              <a:rPr lang="en-US" b="0" baseline="30000" dirty="0" smtClean="0"/>
              <a:t>2</a:t>
            </a:r>
            <a:r>
              <a:rPr lang="en-US" b="0" dirty="0" smtClean="0"/>
              <a:t> = ½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baseline="30000" dirty="0" smtClean="0"/>
              <a:t>2</a:t>
            </a:r>
            <a:r>
              <a:rPr lang="en-US" b="0" dirty="0" smtClean="0"/>
              <a:t> + ½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8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  <a:r>
              <a:rPr lang="en-US" b="0" baseline="30000" dirty="0" smtClean="0"/>
              <a:t>2</a:t>
            </a:r>
          </a:p>
          <a:p>
            <a:pPr marL="0" indent="0">
              <a:buNone/>
            </a:pPr>
            <a:r>
              <a:rPr lang="en-US" b="0" dirty="0" smtClean="0"/>
              <a:t>	½ (0.16 kg)(3.0 m/s)</a:t>
            </a:r>
            <a:r>
              <a:rPr lang="en-US" b="0" baseline="30000" dirty="0" smtClean="0"/>
              <a:t>2</a:t>
            </a:r>
            <a:r>
              <a:rPr lang="en-US" b="0" dirty="0" smtClean="0"/>
              <a:t> = ½ 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6</a:t>
            </a:r>
            <a:r>
              <a:rPr lang="en-US" b="0" baseline="30000" dirty="0" smtClean="0"/>
              <a:t>2</a:t>
            </a:r>
            <a:r>
              <a:rPr lang="en-US" b="0" dirty="0" smtClean="0"/>
              <a:t> + ½ 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8</a:t>
            </a:r>
            <a:r>
              <a:rPr lang="en-US" b="0" baseline="30000" dirty="0" smtClean="0"/>
              <a:t>2</a:t>
            </a:r>
            <a:r>
              <a:rPr lang="en-US" b="0" dirty="0" smtClean="0"/>
              <a:t>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7543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995" y="324722"/>
            <a:ext cx="9008005" cy="2486211"/>
          </a:xfrm>
        </p:spPr>
        <p:txBody>
          <a:bodyPr/>
          <a:lstStyle/>
          <a:p>
            <a:r>
              <a:rPr lang="en-US" dirty="0" smtClean="0"/>
              <a:t>Momentum is conserved: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Σ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before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after</a:t>
            </a:r>
            <a:endParaRPr lang="en-US" i="1" baseline="-25000" dirty="0" smtClean="0"/>
          </a:p>
          <a:p>
            <a:pPr marL="0" indent="0">
              <a:buNone/>
            </a:pPr>
            <a:r>
              <a:rPr lang="en-US" b="0" i="1" dirty="0" smtClean="0"/>
              <a:t>	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6,i</a:t>
            </a:r>
            <a:r>
              <a:rPr lang="en-US" b="0" dirty="0" smtClean="0"/>
              <a:t> =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dirty="0" smtClean="0"/>
              <a:t> +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8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</a:p>
          <a:p>
            <a:pPr marL="0" indent="0">
              <a:buNone/>
            </a:pPr>
            <a:r>
              <a:rPr lang="en-US" b="0" dirty="0" smtClean="0"/>
              <a:t>	</a:t>
            </a:r>
            <a:r>
              <a:rPr lang="en-US" b="0" strike="sngStrike" dirty="0" smtClean="0"/>
              <a:t>(0.16 kg)</a:t>
            </a:r>
            <a:r>
              <a:rPr lang="en-US" b="0" dirty="0" smtClean="0"/>
              <a:t>(3.0 m/s) = </a:t>
            </a:r>
            <a:r>
              <a:rPr lang="en-US" b="0" strike="sngStrike" dirty="0" smtClean="0"/>
              <a:t>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6</a:t>
            </a:r>
            <a:r>
              <a:rPr lang="en-US" b="0" dirty="0" smtClean="0"/>
              <a:t> + </a:t>
            </a:r>
            <a:r>
              <a:rPr lang="en-US" b="0" strike="sngStrike" dirty="0" smtClean="0"/>
              <a:t>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8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18129" y="2810934"/>
            <a:ext cx="7365471" cy="62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3.0 </a:t>
            </a:r>
            <a:r>
              <a:rPr lang="en-US" b="0" dirty="0"/>
              <a:t>m/</a:t>
            </a:r>
            <a:r>
              <a:rPr lang="en-US" b="0" dirty="0" smtClean="0"/>
              <a:t>s </a:t>
            </a:r>
            <a:r>
              <a:rPr lang="en-US" b="0" dirty="0"/>
              <a:t>= 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dirty="0" smtClean="0"/>
              <a:t> </a:t>
            </a:r>
            <a:r>
              <a:rPr lang="en-US" b="0" dirty="0"/>
              <a:t>+ 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  <a:r>
              <a:rPr lang="en-US" b="0" dirty="0" smtClean="0"/>
              <a:t> 	</a:t>
            </a:r>
            <a:r>
              <a:rPr lang="is-IS" b="0" dirty="0" smtClean="0"/>
              <a:t>…Call this </a:t>
            </a:r>
            <a:r>
              <a:rPr lang="is-IS" b="0" dirty="0" smtClean="0"/>
              <a:t>Equation (1)</a:t>
            </a:r>
            <a:endParaRPr lang="en-US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9864" y="3457384"/>
            <a:ext cx="9008005" cy="2486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Kinetic energy is conserved: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Σ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before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after</a:t>
            </a:r>
            <a:endParaRPr lang="en-US" i="1" baseline="-25000" dirty="0"/>
          </a:p>
          <a:p>
            <a:pPr marL="0" indent="0">
              <a:buNone/>
            </a:pPr>
            <a:r>
              <a:rPr lang="en-US" b="0" i="1" dirty="0" smtClean="0"/>
              <a:t>	½ 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6,i</a:t>
            </a:r>
            <a:r>
              <a:rPr lang="en-US" b="0" baseline="30000" dirty="0" smtClean="0"/>
              <a:t>2</a:t>
            </a:r>
            <a:r>
              <a:rPr lang="en-US" b="0" dirty="0" smtClean="0"/>
              <a:t> = ½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baseline="30000" dirty="0" smtClean="0"/>
              <a:t>2</a:t>
            </a:r>
            <a:r>
              <a:rPr lang="en-US" b="0" dirty="0" smtClean="0"/>
              <a:t> + ½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8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  <a:r>
              <a:rPr lang="en-US" b="0" baseline="30000" dirty="0" smtClean="0"/>
              <a:t>2</a:t>
            </a:r>
          </a:p>
          <a:p>
            <a:pPr marL="0" indent="0">
              <a:buNone/>
            </a:pPr>
            <a:r>
              <a:rPr lang="en-US" b="0" dirty="0" smtClean="0"/>
              <a:t>	</a:t>
            </a:r>
            <a:r>
              <a:rPr lang="en-US" b="0" strike="sngStrike" dirty="0" smtClean="0"/>
              <a:t>½ (0.16 kg)</a:t>
            </a:r>
            <a:r>
              <a:rPr lang="en-US" b="0" dirty="0" smtClean="0"/>
              <a:t>(3.0 m/s)</a:t>
            </a:r>
            <a:r>
              <a:rPr lang="en-US" b="0" baseline="30000" dirty="0" smtClean="0"/>
              <a:t>2</a:t>
            </a:r>
            <a:r>
              <a:rPr lang="en-US" b="0" dirty="0" smtClean="0"/>
              <a:t> = </a:t>
            </a:r>
            <a:r>
              <a:rPr lang="en-US" b="0" strike="sngStrike" dirty="0" smtClean="0"/>
              <a:t>½ 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6</a:t>
            </a:r>
            <a:r>
              <a:rPr lang="en-US" b="0" baseline="30000" dirty="0" smtClean="0"/>
              <a:t>2</a:t>
            </a:r>
            <a:r>
              <a:rPr lang="en-US" b="0" dirty="0" smtClean="0"/>
              <a:t> + </a:t>
            </a:r>
            <a:r>
              <a:rPr lang="en-US" b="0" strike="sngStrike" dirty="0" smtClean="0"/>
              <a:t>½ 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8</a:t>
            </a:r>
            <a:r>
              <a:rPr lang="en-US" b="0" baseline="30000" dirty="0" smtClean="0"/>
              <a:t>2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35062" y="5892797"/>
            <a:ext cx="7365471" cy="62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9.0 m</a:t>
            </a:r>
            <a:r>
              <a:rPr lang="en-US" b="0" baseline="30000" dirty="0" smtClean="0"/>
              <a:t>2</a:t>
            </a:r>
            <a:r>
              <a:rPr lang="en-US" b="0" dirty="0" smtClean="0"/>
              <a:t>/s</a:t>
            </a:r>
            <a:r>
              <a:rPr lang="en-US" b="0" baseline="30000" dirty="0" smtClean="0"/>
              <a:t>2</a:t>
            </a:r>
            <a:r>
              <a:rPr lang="en-US" b="0" dirty="0" smtClean="0"/>
              <a:t> </a:t>
            </a:r>
            <a:r>
              <a:rPr lang="en-US" b="0" dirty="0"/>
              <a:t>= 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baseline="30000" dirty="0" smtClean="0"/>
              <a:t>2</a:t>
            </a:r>
            <a:r>
              <a:rPr lang="en-US" b="0" dirty="0" smtClean="0"/>
              <a:t> </a:t>
            </a:r>
            <a:r>
              <a:rPr lang="en-US" b="0" dirty="0"/>
              <a:t>+ 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  <a:r>
              <a:rPr lang="en-US" b="0" baseline="30000" dirty="0" smtClean="0"/>
              <a:t>2</a:t>
            </a:r>
            <a:r>
              <a:rPr lang="en-US" b="0" dirty="0" smtClean="0"/>
              <a:t> 	</a:t>
            </a:r>
            <a:r>
              <a:rPr lang="is-IS" b="0" dirty="0" smtClean="0"/>
              <a:t>…Call this </a:t>
            </a:r>
            <a:r>
              <a:rPr lang="is-IS" b="0" dirty="0" smtClean="0"/>
              <a:t>Equation </a:t>
            </a:r>
            <a:r>
              <a:rPr lang="is-IS" b="0" dirty="0"/>
              <a:t>(</a:t>
            </a:r>
            <a:r>
              <a:rPr lang="is-IS" b="0" dirty="0" smtClean="0"/>
              <a:t>2)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5507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86267"/>
            <a:ext cx="8551333" cy="6434666"/>
          </a:xfrm>
        </p:spPr>
        <p:txBody>
          <a:bodyPr/>
          <a:lstStyle/>
          <a:p>
            <a:r>
              <a:rPr lang="en-US" dirty="0" smtClean="0"/>
              <a:t>So now we have a system of equations to solve:</a:t>
            </a:r>
          </a:p>
          <a:p>
            <a:pPr marL="0" indent="0">
              <a:buNone/>
            </a:pPr>
            <a:r>
              <a:rPr lang="en-US" dirty="0" smtClean="0"/>
              <a:t>	(1):		3 = </a:t>
            </a:r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dirty="0" smtClean="0"/>
              <a:t> +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</a:p>
          <a:p>
            <a:pPr marL="0" indent="0">
              <a:buNone/>
            </a:pPr>
            <a:r>
              <a:rPr lang="en-US" dirty="0" smtClean="0"/>
              <a:t>	(2):		9 = </a:t>
            </a:r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	Solve (1) for </a:t>
            </a:r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dirty="0" smtClean="0"/>
              <a:t>: 	</a:t>
            </a:r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dirty="0" smtClean="0"/>
              <a:t> = 3 -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</a:p>
          <a:p>
            <a:pPr marL="0" indent="0">
              <a:buNone/>
            </a:pPr>
            <a:r>
              <a:rPr lang="en-US" dirty="0" smtClean="0"/>
              <a:t>	Plug this into (2):</a:t>
            </a:r>
            <a:r>
              <a:rPr lang="en-US" dirty="0"/>
              <a:t>	</a:t>
            </a:r>
            <a:r>
              <a:rPr lang="en-US" dirty="0" smtClean="0"/>
              <a:t>9 </a:t>
            </a:r>
            <a:r>
              <a:rPr lang="en-US" dirty="0"/>
              <a:t>= </a:t>
            </a:r>
            <a:r>
              <a:rPr lang="en-US" dirty="0" smtClean="0"/>
              <a:t>(</a:t>
            </a:r>
            <a:r>
              <a:rPr lang="en-US" dirty="0"/>
              <a:t>3 - </a:t>
            </a:r>
            <a:r>
              <a:rPr lang="en-US" i="1" dirty="0"/>
              <a:t>v</a:t>
            </a:r>
            <a:r>
              <a:rPr lang="en-US" baseline="-25000" dirty="0"/>
              <a:t>8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/>
              <a:t>v</a:t>
            </a:r>
            <a:r>
              <a:rPr lang="en-US" baseline="-25000" dirty="0"/>
              <a:t>8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 smtClean="0"/>
              <a:t>				9 </a:t>
            </a:r>
            <a:r>
              <a:rPr lang="en-US" dirty="0"/>
              <a:t>= </a:t>
            </a:r>
            <a:r>
              <a:rPr lang="en-US" dirty="0" smtClean="0"/>
              <a:t>9 </a:t>
            </a:r>
            <a:r>
              <a:rPr lang="en-US" dirty="0"/>
              <a:t>- </a:t>
            </a:r>
            <a:r>
              <a:rPr lang="en-US" dirty="0" smtClean="0"/>
              <a:t>6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dirty="0" smtClean="0"/>
              <a:t> +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				0 = - </a:t>
            </a:r>
            <a:r>
              <a:rPr lang="en-US" dirty="0"/>
              <a:t>6</a:t>
            </a:r>
            <a:r>
              <a:rPr lang="en-US" i="1" dirty="0"/>
              <a:t>v</a:t>
            </a:r>
            <a:r>
              <a:rPr lang="en-US" baseline="-25000" dirty="0"/>
              <a:t>8</a:t>
            </a:r>
            <a:r>
              <a:rPr lang="en-US" dirty="0"/>
              <a:t> + </a:t>
            </a:r>
            <a:r>
              <a:rPr lang="en-US" dirty="0" smtClean="0"/>
              <a:t>2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			0 = 2</a:t>
            </a:r>
            <a:r>
              <a:rPr lang="en-US" i="1" dirty="0"/>
              <a:t>v</a:t>
            </a:r>
            <a:r>
              <a:rPr lang="en-US" baseline="-25000" dirty="0"/>
              <a:t>8 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dirty="0" smtClean="0"/>
              <a:t> – 3)</a:t>
            </a:r>
          </a:p>
          <a:p>
            <a:pPr marL="0" indent="0">
              <a:buNone/>
            </a:pPr>
            <a:r>
              <a:rPr lang="en-US" i="1" dirty="0" smtClean="0"/>
              <a:t>				v</a:t>
            </a:r>
            <a:r>
              <a:rPr lang="en-US" baseline="-25000" dirty="0" smtClean="0"/>
              <a:t>8</a:t>
            </a:r>
            <a:r>
              <a:rPr lang="en-US" dirty="0" smtClean="0"/>
              <a:t> = 0 or 3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dirty="0" smtClean="0"/>
              <a:t> = 0 m/s, </a:t>
            </a:r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dirty="0" smtClean="0"/>
              <a:t> = 3 m/s;  If </a:t>
            </a:r>
            <a:r>
              <a:rPr lang="en-US" i="1" dirty="0"/>
              <a:t>v</a:t>
            </a:r>
            <a:r>
              <a:rPr lang="en-US" baseline="-25000" dirty="0"/>
              <a:t>8</a:t>
            </a:r>
            <a:r>
              <a:rPr lang="en-US" dirty="0"/>
              <a:t> = </a:t>
            </a:r>
            <a:r>
              <a:rPr lang="en-US" dirty="0" smtClean="0"/>
              <a:t>3 </a:t>
            </a:r>
            <a:r>
              <a:rPr lang="en-US" dirty="0"/>
              <a:t>m/s, </a:t>
            </a:r>
            <a:r>
              <a:rPr lang="en-US" i="1" dirty="0"/>
              <a:t>v</a:t>
            </a:r>
            <a:r>
              <a:rPr lang="en-US" baseline="-25000" dirty="0"/>
              <a:t>6</a:t>
            </a:r>
            <a:r>
              <a:rPr lang="en-US" dirty="0"/>
              <a:t> = </a:t>
            </a:r>
            <a:r>
              <a:rPr lang="en-US" dirty="0" smtClean="0"/>
              <a:t>0 </a:t>
            </a:r>
            <a:r>
              <a:rPr lang="en-US" dirty="0"/>
              <a:t>m/s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5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86267"/>
            <a:ext cx="8551333" cy="6434666"/>
          </a:xfrm>
        </p:spPr>
        <p:txBody>
          <a:bodyPr/>
          <a:lstStyle/>
          <a:p>
            <a:r>
              <a:rPr lang="en-US" dirty="0" smtClean="0"/>
              <a:t>So now we have a system of equations to solve:</a:t>
            </a:r>
          </a:p>
          <a:p>
            <a:pPr marL="0" indent="0">
              <a:buNone/>
            </a:pPr>
            <a:r>
              <a:rPr lang="en-US" dirty="0" smtClean="0"/>
              <a:t>	(1):		3 = </a:t>
            </a:r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dirty="0" smtClean="0"/>
              <a:t> +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</a:p>
          <a:p>
            <a:pPr marL="0" indent="0">
              <a:buNone/>
            </a:pPr>
            <a:r>
              <a:rPr lang="en-US" dirty="0" smtClean="0"/>
              <a:t>	(2):		9 = </a:t>
            </a:r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	Solve (1) for </a:t>
            </a:r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dirty="0" smtClean="0"/>
              <a:t>: 	</a:t>
            </a:r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dirty="0" smtClean="0"/>
              <a:t> = 3 -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</a:p>
          <a:p>
            <a:pPr marL="0" indent="0">
              <a:buNone/>
            </a:pPr>
            <a:r>
              <a:rPr lang="en-US" dirty="0" smtClean="0"/>
              <a:t>	Plug this into (2):</a:t>
            </a:r>
            <a:r>
              <a:rPr lang="en-US" dirty="0"/>
              <a:t>	</a:t>
            </a:r>
            <a:r>
              <a:rPr lang="en-US" dirty="0" smtClean="0"/>
              <a:t>9 </a:t>
            </a:r>
            <a:r>
              <a:rPr lang="en-US" dirty="0"/>
              <a:t>= </a:t>
            </a:r>
            <a:r>
              <a:rPr lang="en-US" dirty="0" smtClean="0"/>
              <a:t>(</a:t>
            </a:r>
            <a:r>
              <a:rPr lang="en-US" dirty="0"/>
              <a:t>3 - </a:t>
            </a:r>
            <a:r>
              <a:rPr lang="en-US" i="1" dirty="0"/>
              <a:t>v</a:t>
            </a:r>
            <a:r>
              <a:rPr lang="en-US" baseline="-25000" dirty="0"/>
              <a:t>8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/>
              <a:t>v</a:t>
            </a:r>
            <a:r>
              <a:rPr lang="en-US" baseline="-25000" dirty="0"/>
              <a:t>8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 smtClean="0"/>
              <a:t>				9 </a:t>
            </a:r>
            <a:r>
              <a:rPr lang="en-US" dirty="0"/>
              <a:t>= </a:t>
            </a:r>
            <a:r>
              <a:rPr lang="en-US" dirty="0" smtClean="0"/>
              <a:t>9 </a:t>
            </a:r>
            <a:r>
              <a:rPr lang="en-US" dirty="0"/>
              <a:t>- </a:t>
            </a:r>
            <a:r>
              <a:rPr lang="en-US" dirty="0" smtClean="0"/>
              <a:t>6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dirty="0" smtClean="0"/>
              <a:t> +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				0 = - </a:t>
            </a:r>
            <a:r>
              <a:rPr lang="en-US" dirty="0"/>
              <a:t>6</a:t>
            </a:r>
            <a:r>
              <a:rPr lang="en-US" i="1" dirty="0"/>
              <a:t>v</a:t>
            </a:r>
            <a:r>
              <a:rPr lang="en-US" baseline="-25000" dirty="0"/>
              <a:t>8</a:t>
            </a:r>
            <a:r>
              <a:rPr lang="en-US" dirty="0"/>
              <a:t> + </a:t>
            </a:r>
            <a:r>
              <a:rPr lang="en-US" dirty="0" smtClean="0"/>
              <a:t>2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			0 = 2</a:t>
            </a:r>
            <a:r>
              <a:rPr lang="en-US" i="1" dirty="0"/>
              <a:t>v</a:t>
            </a:r>
            <a:r>
              <a:rPr lang="en-US" baseline="-25000" dirty="0"/>
              <a:t>8 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dirty="0" smtClean="0"/>
              <a:t> – 3)</a:t>
            </a:r>
          </a:p>
          <a:p>
            <a:pPr marL="0" indent="0">
              <a:buNone/>
            </a:pPr>
            <a:r>
              <a:rPr lang="en-US" i="1" dirty="0" smtClean="0"/>
              <a:t>				v</a:t>
            </a:r>
            <a:r>
              <a:rPr lang="en-US" baseline="-25000" dirty="0" smtClean="0"/>
              <a:t>8</a:t>
            </a:r>
            <a:r>
              <a:rPr lang="en-US" dirty="0" smtClean="0"/>
              <a:t> = 0 or 3</a:t>
            </a:r>
          </a:p>
          <a:p>
            <a:r>
              <a:rPr lang="en-US" dirty="0" smtClean="0"/>
              <a:t>If </a:t>
            </a:r>
            <a:r>
              <a:rPr lang="en-US" i="1" strike="sngStrike" dirty="0" smtClean="0">
                <a:solidFill>
                  <a:srgbClr val="FF0000"/>
                </a:solidFill>
              </a:rPr>
              <a:t>v</a:t>
            </a:r>
            <a:r>
              <a:rPr lang="en-US" strike="sngStrike" baseline="-25000" dirty="0" smtClean="0">
                <a:solidFill>
                  <a:srgbClr val="FF0000"/>
                </a:solidFill>
              </a:rPr>
              <a:t>8</a:t>
            </a:r>
            <a:r>
              <a:rPr lang="en-US" strike="sngStrike" dirty="0" smtClean="0">
                <a:solidFill>
                  <a:srgbClr val="FF0000"/>
                </a:solidFill>
              </a:rPr>
              <a:t> = 0 m/s, </a:t>
            </a:r>
            <a:r>
              <a:rPr lang="en-US" i="1" strike="sngStrike" dirty="0" smtClean="0">
                <a:solidFill>
                  <a:srgbClr val="FF0000"/>
                </a:solidFill>
              </a:rPr>
              <a:t>v</a:t>
            </a:r>
            <a:r>
              <a:rPr lang="en-US" strike="sngStrike" baseline="-25000" dirty="0" smtClean="0">
                <a:solidFill>
                  <a:srgbClr val="FF0000"/>
                </a:solidFill>
              </a:rPr>
              <a:t>6</a:t>
            </a:r>
            <a:r>
              <a:rPr lang="en-US" strike="sngStrike" dirty="0" smtClean="0">
                <a:solidFill>
                  <a:srgbClr val="FF0000"/>
                </a:solidFill>
              </a:rPr>
              <a:t> = 3 m/s</a:t>
            </a:r>
            <a:r>
              <a:rPr lang="en-US" dirty="0" smtClean="0"/>
              <a:t>;  If </a:t>
            </a: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=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m/s, </a:t>
            </a: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6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=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m/s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1733" y="3979334"/>
            <a:ext cx="2963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This doesn’t make sense, physically (unless the 6-ball totally misses the 8-ball)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8800" y="4978400"/>
            <a:ext cx="186266" cy="809262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71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237067"/>
            <a:ext cx="8568266" cy="1591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So in an elastic collision between two objects of equal mass, </a:t>
            </a:r>
            <a:r>
              <a:rPr lang="en-US" sz="2800" i="1" dirty="0" smtClean="0"/>
              <a:t>all </a:t>
            </a:r>
            <a:r>
              <a:rPr lang="en-US" sz="2800" dirty="0" smtClean="0"/>
              <a:t>of the momentum and energy must be transferred to the struck body.</a:t>
            </a:r>
            <a:endParaRPr lang="en-US" sz="2800" dirty="0"/>
          </a:p>
        </p:txBody>
      </p:sp>
      <p:pic>
        <p:nvPicPr>
          <p:cNvPr id="5" name="n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97362" y="1828800"/>
            <a:ext cx="6083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4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But perfect elastic collisions aren’t realistic.  Let’s revisit our billiard problem</a:t>
            </a:r>
            <a:r>
              <a:rPr lang="is-I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509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Impulse-Momentum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10" y="2110841"/>
            <a:ext cx="7753253" cy="42753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Start with Newton’s 2</a:t>
            </a:r>
            <a:r>
              <a:rPr lang="en-US" baseline="30000" dirty="0" smtClean="0"/>
              <a:t>nd</a:t>
            </a:r>
            <a:r>
              <a:rPr lang="en-US" dirty="0" smtClean="0"/>
              <a:t> law: </a:t>
            </a:r>
            <a:r>
              <a:rPr lang="en-US" i="1" dirty="0" smtClean="0"/>
              <a:t>F = ma</a:t>
            </a:r>
          </a:p>
          <a:p>
            <a:r>
              <a:rPr lang="en-US" dirty="0" smtClean="0"/>
              <a:t>Recall: </a:t>
            </a:r>
            <a:r>
              <a:rPr lang="en-US" i="1" dirty="0" smtClean="0"/>
              <a:t>a</a:t>
            </a:r>
            <a:r>
              <a:rPr lang="en-US" dirty="0" smtClean="0"/>
              <a:t> = </a:t>
            </a:r>
            <a:r>
              <a:rPr lang="en-US" baseline="30000" dirty="0" err="1" smtClean="0"/>
              <a:t>Δ</a:t>
            </a:r>
            <a:r>
              <a:rPr lang="en-US" i="1" baseline="30000" dirty="0" err="1" smtClean="0"/>
              <a:t>v</a:t>
            </a:r>
            <a:r>
              <a:rPr lang="en-US" dirty="0" smtClean="0"/>
              <a:t>/</a:t>
            </a:r>
            <a:r>
              <a:rPr lang="en-US" baseline="-25000" dirty="0" err="1" smtClean="0"/>
              <a:t>Δ</a:t>
            </a:r>
            <a:r>
              <a:rPr lang="en-US" i="1" baseline="-25000" dirty="0" err="1" smtClean="0"/>
              <a:t>t</a:t>
            </a:r>
            <a:endParaRPr lang="en-US" i="1" dirty="0" smtClean="0"/>
          </a:p>
          <a:p>
            <a:r>
              <a:rPr lang="en-US" dirty="0" smtClean="0"/>
              <a:t>So </a:t>
            </a:r>
            <a:r>
              <a:rPr lang="en-US" i="1" dirty="0" smtClean="0"/>
              <a:t>F</a:t>
            </a:r>
            <a:r>
              <a:rPr lang="en-US" dirty="0" smtClean="0"/>
              <a:t> = </a:t>
            </a:r>
            <a:r>
              <a:rPr lang="en-US" i="1" dirty="0" smtClean="0"/>
              <a:t>m </a:t>
            </a:r>
            <a:r>
              <a:rPr lang="en-US" dirty="0" smtClean="0"/>
              <a:t>(</a:t>
            </a:r>
            <a:r>
              <a:rPr lang="en-US" baseline="30000" dirty="0" err="1"/>
              <a:t>Δ</a:t>
            </a:r>
            <a:r>
              <a:rPr lang="en-US" i="1" baseline="30000" dirty="0" err="1"/>
              <a:t>v</a:t>
            </a:r>
            <a:r>
              <a:rPr lang="en-US" dirty="0"/>
              <a:t>/</a:t>
            </a:r>
            <a:r>
              <a:rPr lang="en-US" baseline="-25000" dirty="0" err="1"/>
              <a:t>Δ</a:t>
            </a:r>
            <a:r>
              <a:rPr lang="en-US" i="1" baseline="-25000" dirty="0" err="1"/>
              <a:t>t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Multiply both sides by </a:t>
            </a:r>
            <a:r>
              <a:rPr lang="en-US" dirty="0" err="1" smtClean="0"/>
              <a:t>Δ</a:t>
            </a:r>
            <a:r>
              <a:rPr lang="en-US" i="1" dirty="0" err="1" smtClean="0"/>
              <a:t>t</a:t>
            </a:r>
            <a:r>
              <a:rPr lang="en-US" dirty="0" smtClean="0"/>
              <a:t>:</a:t>
            </a:r>
          </a:p>
          <a:p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en-US" dirty="0" err="1" smtClean="0"/>
              <a:t>Δ</a:t>
            </a:r>
            <a:r>
              <a:rPr lang="en-US" i="1" dirty="0" err="1" smtClean="0"/>
              <a:t>t</a:t>
            </a:r>
            <a:r>
              <a:rPr lang="en-US" dirty="0" smtClean="0"/>
              <a:t> =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Δ</a:t>
            </a:r>
            <a:r>
              <a:rPr lang="en-US" i="1" dirty="0" err="1" smtClean="0"/>
              <a:t>v</a:t>
            </a:r>
            <a:endParaRPr lang="en-US" i="1" dirty="0" smtClean="0"/>
          </a:p>
          <a:p>
            <a:r>
              <a:rPr lang="en-US" i="1" dirty="0" smtClean="0"/>
              <a:t>I </a:t>
            </a:r>
            <a:r>
              <a:rPr lang="en-US" dirty="0" smtClean="0"/>
              <a:t>= </a:t>
            </a:r>
            <a:r>
              <a:rPr lang="en-US" dirty="0" err="1" smtClean="0"/>
              <a:t>Δ</a:t>
            </a:r>
            <a:r>
              <a:rPr lang="en-US" i="1" dirty="0" err="1" smtClean="0"/>
              <a:t>p</a:t>
            </a:r>
            <a:endParaRPr lang="en-US" i="1" dirty="0" smtClean="0"/>
          </a:p>
          <a:p>
            <a:r>
              <a:rPr lang="en-US" dirty="0" smtClean="0"/>
              <a:t>The impulse experienced by a body is equal to </a:t>
            </a:r>
            <a:r>
              <a:rPr lang="en-US" dirty="0" smtClean="0"/>
              <a:t>its </a:t>
            </a:r>
            <a:r>
              <a:rPr lang="en-US" i="1" dirty="0" smtClean="0"/>
              <a:t>change</a:t>
            </a:r>
            <a:r>
              <a:rPr lang="en-US" dirty="0" smtClean="0"/>
              <a:t> in momentum!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4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6741" y="936"/>
            <a:ext cx="8549305" cy="2664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dirty="0" smtClean="0"/>
              <a:t>Again, suppose 0.16-kg 6-ball, moving at 3.0 m/s, strikes a stationary 8-ball.  Now, </a:t>
            </a:r>
            <a:r>
              <a:rPr lang="en-US" sz="3200" i="1" dirty="0" smtClean="0"/>
              <a:t>if we we assume 15% of the initial kinetic energy is lost in the collision</a:t>
            </a:r>
            <a:r>
              <a:rPr lang="en-US" sz="3200" b="0" dirty="0" smtClean="0"/>
              <a:t>, what are both billiard balls’ velocities after the collision?</a:t>
            </a:r>
          </a:p>
        </p:txBody>
      </p:sp>
      <p:sp>
        <p:nvSpPr>
          <p:cNvPr id="7" name="Oval 6"/>
          <p:cNvSpPr/>
          <p:nvPr/>
        </p:nvSpPr>
        <p:spPr>
          <a:xfrm>
            <a:off x="1253067" y="3115734"/>
            <a:ext cx="778933" cy="795866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47066" y="3098801"/>
            <a:ext cx="778933" cy="795866"/>
          </a:xfrm>
          <a:prstGeom prst="ellipse">
            <a:avLst/>
          </a:prstGeom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33333" y="3268134"/>
            <a:ext cx="440267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84134" y="3203605"/>
            <a:ext cx="37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11200" y="3894667"/>
            <a:ext cx="5113867" cy="16933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9206" y="2480719"/>
            <a:ext cx="90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Before: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422400" y="3286558"/>
            <a:ext cx="440267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68557" y="3220317"/>
            <a:ext cx="37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6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32000" y="3505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32000" y="2898802"/>
            <a:ext cx="137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baseline="-25000" dirty="0" smtClean="0"/>
              <a:t>6,I</a:t>
            </a:r>
            <a:r>
              <a:rPr lang="en-US" dirty="0" smtClean="0"/>
              <a:t> = 3.0 m/s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52238" y="2685075"/>
            <a:ext cx="120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baseline="-25000" dirty="0" smtClean="0"/>
              <a:t>8,I</a:t>
            </a:r>
            <a:r>
              <a:rPr lang="en-US" dirty="0" smtClean="0"/>
              <a:t> = 0 m/s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59319" y="3911600"/>
            <a:ext cx="13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baseline="-25000" dirty="0" smtClean="0"/>
              <a:t>6</a:t>
            </a:r>
            <a:r>
              <a:rPr lang="en-US" dirty="0" smtClean="0"/>
              <a:t> = 0.16 kg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98698" y="3891466"/>
            <a:ext cx="13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baseline="-25000" dirty="0" smtClean="0"/>
              <a:t>8</a:t>
            </a:r>
            <a:r>
              <a:rPr lang="en-US" dirty="0" smtClean="0"/>
              <a:t> = 0.16 kg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268133" y="5062314"/>
            <a:ext cx="778933" cy="795866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46133" y="5061945"/>
            <a:ext cx="778933" cy="795866"/>
          </a:xfrm>
          <a:prstGeom prst="ellipse">
            <a:avLst/>
          </a:prstGeom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32400" y="5231278"/>
            <a:ext cx="440267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283201" y="5166749"/>
            <a:ext cx="37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733642" y="5840878"/>
            <a:ext cx="5113867" cy="16933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1648" y="4426930"/>
            <a:ext cx="74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After: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437466" y="5233138"/>
            <a:ext cx="440267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483623" y="5166897"/>
            <a:ext cx="37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6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847509" y="5451411"/>
            <a:ext cx="111209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326782" y="4626481"/>
            <a:ext cx="68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dirty="0" smtClean="0"/>
              <a:t> = ?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09419" y="4797565"/>
            <a:ext cx="72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baseline="-25000" dirty="0" smtClean="0"/>
              <a:t>8,</a:t>
            </a:r>
            <a:r>
              <a:rPr lang="en-US" dirty="0" smtClean="0"/>
              <a:t> = ?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090426" y="5867589"/>
            <a:ext cx="13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baseline="-25000" dirty="0" smtClean="0"/>
              <a:t>6</a:t>
            </a:r>
            <a:r>
              <a:rPr lang="en-US" dirty="0" smtClean="0"/>
              <a:t> = 0.16 kg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029199" y="5837677"/>
            <a:ext cx="13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baseline="-25000" dirty="0" smtClean="0"/>
              <a:t>8</a:t>
            </a:r>
            <a:r>
              <a:rPr lang="en-US" dirty="0" smtClean="0"/>
              <a:t> = 0.16 kg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2613948" y="4863613"/>
            <a:ext cx="70303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017481" y="4847241"/>
            <a:ext cx="64383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14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10" grpId="0" animBg="1"/>
      <p:bldP spid="11" grpId="0" animBg="1"/>
      <p:bldP spid="12" grpId="0"/>
      <p:bldP spid="14" grpId="0"/>
      <p:bldP spid="17" grpId="0" animBg="1"/>
      <p:bldP spid="18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/>
      <p:bldP spid="34" grpId="0"/>
      <p:bldP spid="35" grpId="0" animBg="1"/>
      <p:bldP spid="36" grpId="0"/>
      <p:bldP spid="38" grpId="0"/>
      <p:bldP spid="39" grpId="0"/>
      <p:bldP spid="40" grpId="0"/>
      <p:bldP spid="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995" y="324722"/>
            <a:ext cx="9008005" cy="6126878"/>
          </a:xfrm>
        </p:spPr>
        <p:txBody>
          <a:bodyPr/>
          <a:lstStyle/>
          <a:p>
            <a:r>
              <a:rPr lang="en-US" dirty="0" smtClean="0"/>
              <a:t>Again, momentum is conserved: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Σ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before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after</a:t>
            </a:r>
            <a:endParaRPr lang="en-US" i="1" baseline="-25000" dirty="0" smtClean="0"/>
          </a:p>
          <a:p>
            <a:pPr marL="0" indent="0">
              <a:buNone/>
            </a:pPr>
            <a:r>
              <a:rPr lang="en-US" b="0" i="1" dirty="0" smtClean="0"/>
              <a:t>	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6,i</a:t>
            </a:r>
            <a:r>
              <a:rPr lang="en-US" b="0" dirty="0" smtClean="0"/>
              <a:t> =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dirty="0" smtClean="0"/>
              <a:t> +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8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</a:p>
          <a:p>
            <a:pPr marL="0" indent="0">
              <a:buNone/>
            </a:pPr>
            <a:r>
              <a:rPr lang="en-US" b="0" dirty="0" smtClean="0"/>
              <a:t>	(0.16 kg)(3.0 m/s) = 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6</a:t>
            </a:r>
            <a:r>
              <a:rPr lang="en-US" b="0" dirty="0" smtClean="0"/>
              <a:t> + 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8</a:t>
            </a:r>
            <a:r>
              <a:rPr lang="en-US" b="0" dirty="0" smtClean="0"/>
              <a:t>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6736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995" y="324722"/>
            <a:ext cx="9008005" cy="2486211"/>
          </a:xfrm>
        </p:spPr>
        <p:txBody>
          <a:bodyPr/>
          <a:lstStyle/>
          <a:p>
            <a:r>
              <a:rPr lang="en-US" dirty="0" smtClean="0"/>
              <a:t>Again, momentum is conserved: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Σ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before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after</a:t>
            </a:r>
            <a:endParaRPr lang="en-US" i="1" baseline="-25000" dirty="0" smtClean="0"/>
          </a:p>
          <a:p>
            <a:pPr marL="0" indent="0">
              <a:buNone/>
            </a:pPr>
            <a:r>
              <a:rPr lang="en-US" b="0" i="1" dirty="0" smtClean="0"/>
              <a:t>	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6,i</a:t>
            </a:r>
            <a:r>
              <a:rPr lang="en-US" b="0" dirty="0" smtClean="0"/>
              <a:t> =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dirty="0" smtClean="0"/>
              <a:t> +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8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</a:p>
          <a:p>
            <a:pPr marL="0" indent="0">
              <a:buNone/>
            </a:pPr>
            <a:r>
              <a:rPr lang="en-US" b="0" dirty="0" smtClean="0"/>
              <a:t>	</a:t>
            </a:r>
            <a:r>
              <a:rPr lang="en-US" b="0" strike="sngStrike" dirty="0" smtClean="0"/>
              <a:t>(0.16 kg)</a:t>
            </a:r>
            <a:r>
              <a:rPr lang="en-US" b="0" dirty="0" smtClean="0"/>
              <a:t>(3.0 m/s) = </a:t>
            </a:r>
            <a:r>
              <a:rPr lang="en-US" b="0" strike="sngStrike" dirty="0" smtClean="0"/>
              <a:t>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6</a:t>
            </a:r>
            <a:r>
              <a:rPr lang="en-US" b="0" dirty="0" smtClean="0"/>
              <a:t> + </a:t>
            </a:r>
            <a:r>
              <a:rPr lang="en-US" b="0" strike="sngStrike" dirty="0" smtClean="0"/>
              <a:t>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8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18129" y="2810934"/>
            <a:ext cx="7348538" cy="62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3.0 </a:t>
            </a:r>
            <a:r>
              <a:rPr lang="en-US" b="0" dirty="0"/>
              <a:t>m/</a:t>
            </a:r>
            <a:r>
              <a:rPr lang="en-US" b="0" dirty="0" smtClean="0"/>
              <a:t>s </a:t>
            </a:r>
            <a:r>
              <a:rPr lang="en-US" b="0" dirty="0"/>
              <a:t>= 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dirty="0" smtClean="0"/>
              <a:t> </a:t>
            </a:r>
            <a:r>
              <a:rPr lang="en-US" b="0" dirty="0"/>
              <a:t>+ 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  <a:r>
              <a:rPr lang="en-US" b="0" dirty="0" smtClean="0"/>
              <a:t> 	</a:t>
            </a:r>
            <a:r>
              <a:rPr lang="is-IS" b="0" dirty="0" smtClean="0"/>
              <a:t>…Call this </a:t>
            </a:r>
            <a:r>
              <a:rPr lang="is-IS" b="0" dirty="0" smtClean="0"/>
              <a:t>Equation (1)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8762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995" y="324722"/>
            <a:ext cx="9008005" cy="2486211"/>
          </a:xfrm>
        </p:spPr>
        <p:txBody>
          <a:bodyPr/>
          <a:lstStyle/>
          <a:p>
            <a:r>
              <a:rPr lang="en-US" dirty="0" smtClean="0"/>
              <a:t>Again, momentum is conserved: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Σ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before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after</a:t>
            </a:r>
            <a:endParaRPr lang="en-US" i="1" baseline="-25000" dirty="0" smtClean="0"/>
          </a:p>
          <a:p>
            <a:pPr marL="0" indent="0">
              <a:buNone/>
            </a:pPr>
            <a:r>
              <a:rPr lang="en-US" b="0" i="1" dirty="0" smtClean="0"/>
              <a:t>	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6,i</a:t>
            </a:r>
            <a:r>
              <a:rPr lang="en-US" b="0" dirty="0" smtClean="0"/>
              <a:t> =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dirty="0" smtClean="0"/>
              <a:t> +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8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</a:p>
          <a:p>
            <a:pPr marL="0" indent="0">
              <a:buNone/>
            </a:pPr>
            <a:r>
              <a:rPr lang="en-US" b="0" dirty="0" smtClean="0"/>
              <a:t>	</a:t>
            </a:r>
            <a:r>
              <a:rPr lang="en-US" b="0" strike="sngStrike" dirty="0" smtClean="0"/>
              <a:t>(0.16 kg)</a:t>
            </a:r>
            <a:r>
              <a:rPr lang="en-US" b="0" dirty="0" smtClean="0"/>
              <a:t>(3.0 m/s) = </a:t>
            </a:r>
            <a:r>
              <a:rPr lang="en-US" b="0" strike="sngStrike" dirty="0" smtClean="0"/>
              <a:t>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6</a:t>
            </a:r>
            <a:r>
              <a:rPr lang="en-US" b="0" dirty="0" smtClean="0"/>
              <a:t> + </a:t>
            </a:r>
            <a:r>
              <a:rPr lang="en-US" b="0" strike="sngStrike" dirty="0" smtClean="0"/>
              <a:t>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8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18129" y="2810934"/>
            <a:ext cx="7365471" cy="62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3.0 </a:t>
            </a:r>
            <a:r>
              <a:rPr lang="en-US" b="0" dirty="0"/>
              <a:t>m/</a:t>
            </a:r>
            <a:r>
              <a:rPr lang="en-US" b="0" dirty="0" smtClean="0"/>
              <a:t>s </a:t>
            </a:r>
            <a:r>
              <a:rPr lang="en-US" b="0" dirty="0"/>
              <a:t>= 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dirty="0" smtClean="0"/>
              <a:t> </a:t>
            </a:r>
            <a:r>
              <a:rPr lang="en-US" b="0" dirty="0"/>
              <a:t>+ 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  <a:r>
              <a:rPr lang="en-US" b="0" dirty="0" smtClean="0"/>
              <a:t> 	</a:t>
            </a:r>
            <a:r>
              <a:rPr lang="is-IS" b="0" dirty="0" smtClean="0"/>
              <a:t>…Call this </a:t>
            </a:r>
            <a:r>
              <a:rPr lang="is-IS" b="0" dirty="0" smtClean="0"/>
              <a:t>Equation (1)</a:t>
            </a:r>
            <a:endParaRPr lang="en-US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9864" y="3457384"/>
            <a:ext cx="9008005" cy="2486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But now, only 85% of kinetic energy is conserved:</a:t>
            </a:r>
          </a:p>
          <a:p>
            <a:pPr marL="0" indent="0">
              <a:buNone/>
            </a:pPr>
            <a:r>
              <a:rPr lang="en-US" dirty="0" smtClean="0"/>
              <a:t>	(0.85) </a:t>
            </a:r>
            <a:r>
              <a:rPr lang="en-US" dirty="0" err="1" smtClean="0"/>
              <a:t>Σ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before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after</a:t>
            </a:r>
            <a:endParaRPr lang="en-US" i="1" baseline="-25000" dirty="0"/>
          </a:p>
          <a:p>
            <a:pPr marL="0" indent="0">
              <a:buNone/>
            </a:pPr>
            <a:r>
              <a:rPr lang="en-US" b="0" i="1" dirty="0" smtClean="0"/>
              <a:t>	</a:t>
            </a:r>
            <a:r>
              <a:rPr lang="en-US" b="0" dirty="0" smtClean="0"/>
              <a:t>(0.85) ½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6,i</a:t>
            </a:r>
            <a:r>
              <a:rPr lang="en-US" b="0" baseline="30000" dirty="0" smtClean="0"/>
              <a:t>2</a:t>
            </a:r>
            <a:r>
              <a:rPr lang="en-US" b="0" dirty="0" smtClean="0"/>
              <a:t> = ½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baseline="30000" dirty="0" smtClean="0"/>
              <a:t>2</a:t>
            </a:r>
            <a:r>
              <a:rPr lang="en-US" b="0" dirty="0" smtClean="0"/>
              <a:t> + ½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8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  <a:r>
              <a:rPr lang="en-US" b="0" baseline="30000" dirty="0" smtClean="0"/>
              <a:t>2</a:t>
            </a:r>
          </a:p>
          <a:p>
            <a:pPr marL="0" indent="0">
              <a:buNone/>
            </a:pPr>
            <a:r>
              <a:rPr lang="en-US" b="0" dirty="0" smtClean="0"/>
              <a:t>	(0.85) ½ (0.16 kg)(3.0 m/s)</a:t>
            </a:r>
            <a:r>
              <a:rPr lang="en-US" b="0" baseline="30000" dirty="0" smtClean="0"/>
              <a:t>2</a:t>
            </a:r>
            <a:r>
              <a:rPr lang="en-US" b="0" dirty="0" smtClean="0"/>
              <a:t> = ½ 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6</a:t>
            </a:r>
            <a:r>
              <a:rPr lang="en-US" b="0" baseline="30000" dirty="0" smtClean="0"/>
              <a:t>2</a:t>
            </a:r>
            <a:r>
              <a:rPr lang="en-US" b="0" dirty="0" smtClean="0"/>
              <a:t> + ½ 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8</a:t>
            </a:r>
            <a:r>
              <a:rPr lang="en-US" b="0" baseline="30000" dirty="0" smtClean="0"/>
              <a:t>2</a:t>
            </a:r>
            <a:r>
              <a:rPr lang="en-US" b="0" dirty="0" smtClean="0"/>
              <a:t>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534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995" y="324722"/>
            <a:ext cx="9008005" cy="2486211"/>
          </a:xfrm>
        </p:spPr>
        <p:txBody>
          <a:bodyPr/>
          <a:lstStyle/>
          <a:p>
            <a:r>
              <a:rPr lang="en-US" dirty="0" smtClean="0"/>
              <a:t>Again, momentum is conserved: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Σ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before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after</a:t>
            </a:r>
            <a:endParaRPr lang="en-US" i="1" baseline="-25000" dirty="0" smtClean="0"/>
          </a:p>
          <a:p>
            <a:pPr marL="0" indent="0">
              <a:buNone/>
            </a:pPr>
            <a:r>
              <a:rPr lang="en-US" b="0" i="1" dirty="0" smtClean="0"/>
              <a:t>	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6,i</a:t>
            </a:r>
            <a:r>
              <a:rPr lang="en-US" b="0" dirty="0" smtClean="0"/>
              <a:t> =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dirty="0" smtClean="0"/>
              <a:t> +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8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</a:p>
          <a:p>
            <a:pPr marL="0" indent="0">
              <a:buNone/>
            </a:pPr>
            <a:r>
              <a:rPr lang="en-US" b="0" dirty="0" smtClean="0"/>
              <a:t>	</a:t>
            </a:r>
            <a:r>
              <a:rPr lang="en-US" b="0" strike="sngStrike" dirty="0" smtClean="0"/>
              <a:t>(0.16 kg)</a:t>
            </a:r>
            <a:r>
              <a:rPr lang="en-US" b="0" dirty="0" smtClean="0"/>
              <a:t>(3.0 m/s) = </a:t>
            </a:r>
            <a:r>
              <a:rPr lang="en-US" b="0" strike="sngStrike" dirty="0" smtClean="0"/>
              <a:t>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6</a:t>
            </a:r>
            <a:r>
              <a:rPr lang="en-US" b="0" dirty="0" smtClean="0"/>
              <a:t> + </a:t>
            </a:r>
            <a:r>
              <a:rPr lang="en-US" b="0" strike="sngStrike" dirty="0" smtClean="0"/>
              <a:t>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8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18129" y="2810934"/>
            <a:ext cx="7365471" cy="62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3.0 </a:t>
            </a:r>
            <a:r>
              <a:rPr lang="en-US" b="0" dirty="0"/>
              <a:t>m/</a:t>
            </a:r>
            <a:r>
              <a:rPr lang="en-US" b="0" dirty="0" smtClean="0"/>
              <a:t>s </a:t>
            </a:r>
            <a:r>
              <a:rPr lang="en-US" b="0" dirty="0"/>
              <a:t>= 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dirty="0" smtClean="0"/>
              <a:t> </a:t>
            </a:r>
            <a:r>
              <a:rPr lang="en-US" b="0" dirty="0"/>
              <a:t>+ 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  <a:r>
              <a:rPr lang="en-US" b="0" dirty="0" smtClean="0"/>
              <a:t> 	</a:t>
            </a:r>
            <a:r>
              <a:rPr lang="is-IS" b="0" dirty="0" smtClean="0"/>
              <a:t>…Call this </a:t>
            </a:r>
            <a:r>
              <a:rPr lang="is-IS" b="0" dirty="0" smtClean="0"/>
              <a:t>Equation </a:t>
            </a:r>
            <a:r>
              <a:rPr lang="is-IS" b="0" dirty="0"/>
              <a:t>(</a:t>
            </a:r>
            <a:r>
              <a:rPr lang="is-IS" b="0" dirty="0" smtClean="0"/>
              <a:t>1)</a:t>
            </a:r>
            <a:endParaRPr lang="en-US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9864" y="3457384"/>
            <a:ext cx="9008005" cy="2486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But now, only 85% of kinetic energy is conserved:</a:t>
            </a:r>
          </a:p>
          <a:p>
            <a:pPr marL="0" indent="0">
              <a:buNone/>
            </a:pPr>
            <a:r>
              <a:rPr lang="en-US" dirty="0" smtClean="0"/>
              <a:t>	(0.85) </a:t>
            </a:r>
            <a:r>
              <a:rPr lang="en-US" dirty="0" err="1" smtClean="0"/>
              <a:t>Σ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before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after</a:t>
            </a:r>
            <a:endParaRPr lang="en-US" i="1" baseline="-25000" dirty="0"/>
          </a:p>
          <a:p>
            <a:pPr marL="0" indent="0">
              <a:buNone/>
            </a:pPr>
            <a:r>
              <a:rPr lang="en-US" b="0" i="1" dirty="0" smtClean="0"/>
              <a:t>	</a:t>
            </a:r>
            <a:r>
              <a:rPr lang="en-US" b="0" dirty="0" smtClean="0"/>
              <a:t>(0.85) ½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6,i</a:t>
            </a:r>
            <a:r>
              <a:rPr lang="en-US" b="0" baseline="30000" dirty="0" smtClean="0"/>
              <a:t>2</a:t>
            </a:r>
            <a:r>
              <a:rPr lang="en-US" b="0" dirty="0" smtClean="0"/>
              <a:t> = ½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6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baseline="30000" dirty="0" smtClean="0"/>
              <a:t>2</a:t>
            </a:r>
            <a:r>
              <a:rPr lang="en-US" b="0" dirty="0" smtClean="0"/>
              <a:t> + ½ </a:t>
            </a:r>
            <a:r>
              <a:rPr lang="en-US" b="0" i="1" dirty="0" smtClean="0"/>
              <a:t>m</a:t>
            </a:r>
            <a:r>
              <a:rPr lang="en-US" b="0" baseline="-25000" dirty="0" smtClean="0"/>
              <a:t>8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  <a:r>
              <a:rPr lang="en-US" b="0" baseline="30000" dirty="0" smtClean="0"/>
              <a:t>2</a:t>
            </a:r>
          </a:p>
          <a:p>
            <a:pPr marL="0" indent="0">
              <a:buNone/>
            </a:pPr>
            <a:r>
              <a:rPr lang="en-US" b="0" dirty="0" smtClean="0"/>
              <a:t>	(0.85) </a:t>
            </a:r>
            <a:r>
              <a:rPr lang="en-US" b="0" strike="sngStrike" dirty="0" smtClean="0"/>
              <a:t>½ (0.16 kg)</a:t>
            </a:r>
            <a:r>
              <a:rPr lang="en-US" b="0" dirty="0" smtClean="0"/>
              <a:t>(3.0 m/s)</a:t>
            </a:r>
            <a:r>
              <a:rPr lang="en-US" b="0" baseline="30000" dirty="0" smtClean="0"/>
              <a:t>2</a:t>
            </a:r>
            <a:r>
              <a:rPr lang="en-US" b="0" dirty="0" smtClean="0"/>
              <a:t> = </a:t>
            </a:r>
            <a:r>
              <a:rPr lang="en-US" b="0" strike="sngStrike" dirty="0" smtClean="0"/>
              <a:t>½ 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6</a:t>
            </a:r>
            <a:r>
              <a:rPr lang="en-US" b="0" baseline="30000" dirty="0" smtClean="0"/>
              <a:t>2</a:t>
            </a:r>
            <a:r>
              <a:rPr lang="en-US" b="0" dirty="0" smtClean="0"/>
              <a:t> + </a:t>
            </a:r>
            <a:r>
              <a:rPr lang="en-US" b="0" strike="sngStrike" dirty="0" smtClean="0"/>
              <a:t>½ (0.16 kg)</a:t>
            </a:r>
            <a:r>
              <a:rPr lang="en-US" b="0" i="1" dirty="0" smtClean="0"/>
              <a:t> v</a:t>
            </a:r>
            <a:r>
              <a:rPr lang="en-US" b="0" baseline="-25000" dirty="0" smtClean="0"/>
              <a:t>8</a:t>
            </a:r>
            <a:r>
              <a:rPr lang="en-US" b="0" baseline="30000" dirty="0" smtClean="0"/>
              <a:t>2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35062" y="5892797"/>
            <a:ext cx="7365471" cy="62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7.65 m</a:t>
            </a:r>
            <a:r>
              <a:rPr lang="en-US" b="0" baseline="30000" dirty="0" smtClean="0"/>
              <a:t>2</a:t>
            </a:r>
            <a:r>
              <a:rPr lang="en-US" b="0" dirty="0" smtClean="0"/>
              <a:t>/s</a:t>
            </a:r>
            <a:r>
              <a:rPr lang="en-US" b="0" baseline="30000" dirty="0" smtClean="0"/>
              <a:t>2</a:t>
            </a:r>
            <a:r>
              <a:rPr lang="en-US" b="0" dirty="0" smtClean="0"/>
              <a:t> </a:t>
            </a:r>
            <a:r>
              <a:rPr lang="en-US" b="0" dirty="0"/>
              <a:t>= 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6</a:t>
            </a:r>
            <a:r>
              <a:rPr lang="en-US" b="0" baseline="30000" dirty="0" smtClean="0"/>
              <a:t>2</a:t>
            </a:r>
            <a:r>
              <a:rPr lang="en-US" b="0" dirty="0" smtClean="0"/>
              <a:t> </a:t>
            </a:r>
            <a:r>
              <a:rPr lang="en-US" b="0" dirty="0"/>
              <a:t>+ </a:t>
            </a:r>
            <a:r>
              <a:rPr lang="en-US" b="0" i="1" dirty="0" smtClean="0"/>
              <a:t>v</a:t>
            </a:r>
            <a:r>
              <a:rPr lang="en-US" b="0" baseline="-25000" dirty="0" smtClean="0"/>
              <a:t>8</a:t>
            </a:r>
            <a:r>
              <a:rPr lang="en-US" b="0" baseline="30000" dirty="0" smtClean="0"/>
              <a:t>2</a:t>
            </a:r>
            <a:r>
              <a:rPr lang="en-US" b="0" dirty="0" smtClean="0"/>
              <a:t> 	</a:t>
            </a:r>
            <a:r>
              <a:rPr lang="is-IS" b="0" dirty="0" smtClean="0"/>
              <a:t>…Call this </a:t>
            </a:r>
            <a:r>
              <a:rPr lang="is-IS" b="0" dirty="0" smtClean="0"/>
              <a:t>Equation (2)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63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86267"/>
            <a:ext cx="8551333" cy="6434666"/>
          </a:xfrm>
        </p:spPr>
        <p:txBody>
          <a:bodyPr/>
          <a:lstStyle/>
          <a:p>
            <a:r>
              <a:rPr lang="en-US" dirty="0" smtClean="0"/>
              <a:t>So now our system of equations is:</a:t>
            </a:r>
          </a:p>
          <a:p>
            <a:pPr marL="0" indent="0">
              <a:buNone/>
            </a:pPr>
            <a:r>
              <a:rPr lang="en-US" dirty="0" smtClean="0"/>
              <a:t>	(1):		3 = </a:t>
            </a:r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dirty="0" smtClean="0"/>
              <a:t> +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</a:p>
          <a:p>
            <a:pPr marL="0" indent="0">
              <a:buNone/>
            </a:pPr>
            <a:r>
              <a:rPr lang="en-US" dirty="0" smtClean="0"/>
              <a:t>	(2):		7.65 = </a:t>
            </a:r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	Solve (1) for </a:t>
            </a:r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dirty="0" smtClean="0"/>
              <a:t>: 	</a:t>
            </a:r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dirty="0" smtClean="0"/>
              <a:t> = 3 -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</a:p>
          <a:p>
            <a:pPr marL="0" indent="0">
              <a:buNone/>
            </a:pPr>
            <a:r>
              <a:rPr lang="en-US" dirty="0" smtClean="0"/>
              <a:t>	Plug this into (2):</a:t>
            </a:r>
            <a:r>
              <a:rPr lang="en-US" dirty="0"/>
              <a:t>	</a:t>
            </a:r>
            <a:r>
              <a:rPr lang="en-US" dirty="0" smtClean="0"/>
              <a:t>7.65 </a:t>
            </a:r>
            <a:r>
              <a:rPr lang="en-US" dirty="0"/>
              <a:t>= </a:t>
            </a:r>
            <a:r>
              <a:rPr lang="en-US" dirty="0" smtClean="0"/>
              <a:t>(</a:t>
            </a:r>
            <a:r>
              <a:rPr lang="en-US" dirty="0"/>
              <a:t>3 - </a:t>
            </a:r>
            <a:r>
              <a:rPr lang="en-US" i="1" dirty="0"/>
              <a:t>v</a:t>
            </a:r>
            <a:r>
              <a:rPr lang="en-US" baseline="-25000" dirty="0"/>
              <a:t>8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/>
              <a:t>v</a:t>
            </a:r>
            <a:r>
              <a:rPr lang="en-US" baseline="-25000" dirty="0"/>
              <a:t>8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 smtClean="0"/>
              <a:t>				7.65 </a:t>
            </a:r>
            <a:r>
              <a:rPr lang="en-US" dirty="0"/>
              <a:t>= </a:t>
            </a:r>
            <a:r>
              <a:rPr lang="en-US" dirty="0" smtClean="0"/>
              <a:t>9 </a:t>
            </a:r>
            <a:r>
              <a:rPr lang="en-US" dirty="0"/>
              <a:t>- </a:t>
            </a:r>
            <a:r>
              <a:rPr lang="en-US" dirty="0" smtClean="0"/>
              <a:t>6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dirty="0" smtClean="0"/>
              <a:t> +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				0 = </a:t>
            </a:r>
            <a:r>
              <a:rPr lang="en-US" dirty="0"/>
              <a:t>2</a:t>
            </a:r>
            <a:r>
              <a:rPr lang="en-US" i="1" dirty="0"/>
              <a:t>v</a:t>
            </a:r>
            <a:r>
              <a:rPr lang="en-US" baseline="-25000" dirty="0"/>
              <a:t>8</a:t>
            </a:r>
            <a:r>
              <a:rPr lang="en-US" baseline="30000" dirty="0"/>
              <a:t>2</a:t>
            </a:r>
            <a:r>
              <a:rPr lang="en-US" dirty="0" smtClean="0"/>
              <a:t> - </a:t>
            </a:r>
            <a:r>
              <a:rPr lang="en-US" dirty="0"/>
              <a:t>6</a:t>
            </a:r>
            <a:r>
              <a:rPr lang="en-US" i="1" dirty="0"/>
              <a:t>v</a:t>
            </a:r>
            <a:r>
              <a:rPr lang="en-US" baseline="-25000" dirty="0"/>
              <a:t>8</a:t>
            </a:r>
            <a:r>
              <a:rPr lang="en-US" dirty="0"/>
              <a:t> </a:t>
            </a:r>
            <a:r>
              <a:rPr lang="en-US" dirty="0" smtClean="0"/>
              <a:t>+ 1.35</a:t>
            </a:r>
          </a:p>
          <a:p>
            <a:pPr marL="0" indent="0">
              <a:buNone/>
            </a:pPr>
            <a:r>
              <a:rPr lang="en-US" dirty="0" smtClean="0"/>
              <a:t>	Solve by graphing or using the quadratic formula: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dirty="0" smtClean="0"/>
              <a:t> = 2.75 or 0.25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dirty="0" smtClean="0"/>
              <a:t> = 2.75 m/s, </a:t>
            </a:r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dirty="0" smtClean="0"/>
              <a:t> = 0.25 m/s;  If </a:t>
            </a:r>
            <a:r>
              <a:rPr lang="en-US" i="1" dirty="0"/>
              <a:t>v</a:t>
            </a:r>
            <a:r>
              <a:rPr lang="en-US" baseline="-25000" dirty="0"/>
              <a:t>8</a:t>
            </a:r>
            <a:r>
              <a:rPr lang="en-US" dirty="0"/>
              <a:t> = </a:t>
            </a:r>
            <a:r>
              <a:rPr lang="en-US" dirty="0" smtClean="0"/>
              <a:t>0.25 </a:t>
            </a:r>
            <a:r>
              <a:rPr lang="en-US" dirty="0"/>
              <a:t>m/s, </a:t>
            </a:r>
            <a:r>
              <a:rPr lang="en-US" i="1" dirty="0"/>
              <a:t>v</a:t>
            </a:r>
            <a:r>
              <a:rPr lang="en-US" baseline="-25000" dirty="0"/>
              <a:t>6</a:t>
            </a:r>
            <a:r>
              <a:rPr lang="en-US" dirty="0"/>
              <a:t> = </a:t>
            </a:r>
            <a:r>
              <a:rPr lang="en-US" dirty="0" smtClean="0"/>
              <a:t>2.75 </a:t>
            </a:r>
            <a:r>
              <a:rPr lang="en-US" dirty="0"/>
              <a:t>m/s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0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86267"/>
            <a:ext cx="8551333" cy="6434666"/>
          </a:xfrm>
        </p:spPr>
        <p:txBody>
          <a:bodyPr/>
          <a:lstStyle/>
          <a:p>
            <a:r>
              <a:rPr lang="en-US" dirty="0" smtClean="0"/>
              <a:t>So now our system of equations is:</a:t>
            </a:r>
          </a:p>
          <a:p>
            <a:pPr marL="0" indent="0">
              <a:buNone/>
            </a:pPr>
            <a:r>
              <a:rPr lang="en-US" dirty="0" smtClean="0"/>
              <a:t>	(1):		3 = </a:t>
            </a:r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dirty="0" smtClean="0"/>
              <a:t> +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</a:p>
          <a:p>
            <a:pPr marL="0" indent="0">
              <a:buNone/>
            </a:pPr>
            <a:r>
              <a:rPr lang="en-US" dirty="0" smtClean="0"/>
              <a:t>	(2):		7.65 = </a:t>
            </a:r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	Solve (1) for </a:t>
            </a:r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dirty="0" smtClean="0"/>
              <a:t>: 	</a:t>
            </a:r>
            <a:r>
              <a:rPr lang="en-US" i="1" dirty="0" smtClean="0"/>
              <a:t>v</a:t>
            </a:r>
            <a:r>
              <a:rPr lang="en-US" baseline="-25000" dirty="0" smtClean="0"/>
              <a:t>6</a:t>
            </a:r>
            <a:r>
              <a:rPr lang="en-US" dirty="0" smtClean="0"/>
              <a:t> = 3 -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</a:p>
          <a:p>
            <a:pPr marL="0" indent="0">
              <a:buNone/>
            </a:pPr>
            <a:r>
              <a:rPr lang="en-US" dirty="0" smtClean="0"/>
              <a:t>	Plug this into (2):</a:t>
            </a:r>
            <a:r>
              <a:rPr lang="en-US" dirty="0"/>
              <a:t>	</a:t>
            </a:r>
            <a:r>
              <a:rPr lang="en-US" dirty="0" smtClean="0"/>
              <a:t>7.65 </a:t>
            </a:r>
            <a:r>
              <a:rPr lang="en-US" dirty="0"/>
              <a:t>= </a:t>
            </a:r>
            <a:r>
              <a:rPr lang="en-US" dirty="0" smtClean="0"/>
              <a:t>(</a:t>
            </a:r>
            <a:r>
              <a:rPr lang="en-US" dirty="0"/>
              <a:t>3 - </a:t>
            </a:r>
            <a:r>
              <a:rPr lang="en-US" i="1" dirty="0"/>
              <a:t>v</a:t>
            </a:r>
            <a:r>
              <a:rPr lang="en-US" baseline="-25000" dirty="0"/>
              <a:t>8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/>
              <a:t>v</a:t>
            </a:r>
            <a:r>
              <a:rPr lang="en-US" baseline="-25000" dirty="0"/>
              <a:t>8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 smtClean="0"/>
              <a:t>				7.65 </a:t>
            </a:r>
            <a:r>
              <a:rPr lang="en-US" dirty="0"/>
              <a:t>= </a:t>
            </a:r>
            <a:r>
              <a:rPr lang="en-US" dirty="0" smtClean="0"/>
              <a:t>9 </a:t>
            </a:r>
            <a:r>
              <a:rPr lang="en-US" dirty="0"/>
              <a:t>- </a:t>
            </a:r>
            <a:r>
              <a:rPr lang="en-US" dirty="0" smtClean="0"/>
              <a:t>6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dirty="0" smtClean="0"/>
              <a:t> +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				0 = </a:t>
            </a:r>
            <a:r>
              <a:rPr lang="en-US" dirty="0"/>
              <a:t>2</a:t>
            </a:r>
            <a:r>
              <a:rPr lang="en-US" i="1" dirty="0"/>
              <a:t>v</a:t>
            </a:r>
            <a:r>
              <a:rPr lang="en-US" baseline="-25000" dirty="0"/>
              <a:t>8</a:t>
            </a:r>
            <a:r>
              <a:rPr lang="en-US" baseline="30000" dirty="0"/>
              <a:t>2</a:t>
            </a:r>
            <a:r>
              <a:rPr lang="en-US" dirty="0" smtClean="0"/>
              <a:t> - </a:t>
            </a:r>
            <a:r>
              <a:rPr lang="en-US" dirty="0"/>
              <a:t>6</a:t>
            </a:r>
            <a:r>
              <a:rPr lang="en-US" i="1" dirty="0"/>
              <a:t>v</a:t>
            </a:r>
            <a:r>
              <a:rPr lang="en-US" baseline="-25000" dirty="0"/>
              <a:t>8</a:t>
            </a:r>
            <a:r>
              <a:rPr lang="en-US" dirty="0"/>
              <a:t> </a:t>
            </a:r>
            <a:r>
              <a:rPr lang="en-US" dirty="0" smtClean="0"/>
              <a:t>+ 1.35</a:t>
            </a:r>
          </a:p>
          <a:p>
            <a:pPr marL="0" indent="0">
              <a:buNone/>
            </a:pPr>
            <a:r>
              <a:rPr lang="en-US" dirty="0" smtClean="0"/>
              <a:t>	Solve by graphing or using the quadratic formula: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i="1" dirty="0" smtClean="0"/>
              <a:t>v</a:t>
            </a:r>
            <a:r>
              <a:rPr lang="en-US" baseline="-25000" dirty="0" smtClean="0"/>
              <a:t>8</a:t>
            </a:r>
            <a:r>
              <a:rPr lang="en-US" dirty="0" smtClean="0"/>
              <a:t> = 2.75 or 0.25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</a:t>
            </a:r>
            <a:r>
              <a:rPr lang="en-US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2.75 m/s, 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</a:t>
            </a:r>
            <a:r>
              <a:rPr lang="en-US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= 0.25 m/s</a:t>
            </a:r>
            <a:r>
              <a:rPr lang="en-US" dirty="0" smtClean="0"/>
              <a:t>;  If </a:t>
            </a:r>
            <a:r>
              <a:rPr lang="en-US" i="1" strike="sngStrike" dirty="0">
                <a:solidFill>
                  <a:srgbClr val="FF0000"/>
                </a:solidFill>
              </a:rPr>
              <a:t>v</a:t>
            </a:r>
            <a:r>
              <a:rPr lang="en-US" strike="sngStrike" baseline="-25000" dirty="0">
                <a:solidFill>
                  <a:srgbClr val="FF0000"/>
                </a:solidFill>
              </a:rPr>
              <a:t>8</a:t>
            </a:r>
            <a:r>
              <a:rPr lang="en-US" strike="sngStrike" dirty="0">
                <a:solidFill>
                  <a:srgbClr val="FF0000"/>
                </a:solidFill>
              </a:rPr>
              <a:t> = </a:t>
            </a:r>
            <a:r>
              <a:rPr lang="en-US" strike="sngStrike" dirty="0" smtClean="0">
                <a:solidFill>
                  <a:srgbClr val="FF0000"/>
                </a:solidFill>
              </a:rPr>
              <a:t>0.25 </a:t>
            </a:r>
            <a:r>
              <a:rPr lang="en-US" strike="sngStrike" dirty="0">
                <a:solidFill>
                  <a:srgbClr val="FF0000"/>
                </a:solidFill>
              </a:rPr>
              <a:t>m/s, </a:t>
            </a:r>
            <a:r>
              <a:rPr lang="en-US" i="1" strike="sngStrike" dirty="0">
                <a:solidFill>
                  <a:srgbClr val="FF0000"/>
                </a:solidFill>
              </a:rPr>
              <a:t>v</a:t>
            </a:r>
            <a:r>
              <a:rPr lang="en-US" strike="sngStrike" baseline="-25000" dirty="0">
                <a:solidFill>
                  <a:srgbClr val="FF0000"/>
                </a:solidFill>
              </a:rPr>
              <a:t>6</a:t>
            </a:r>
            <a:r>
              <a:rPr lang="en-US" strike="sngStrike" dirty="0">
                <a:solidFill>
                  <a:srgbClr val="FF0000"/>
                </a:solidFill>
              </a:rPr>
              <a:t> = </a:t>
            </a:r>
            <a:r>
              <a:rPr lang="en-US" strike="sngStrike" dirty="0" smtClean="0">
                <a:solidFill>
                  <a:srgbClr val="FF0000"/>
                </a:solidFill>
              </a:rPr>
              <a:t>2.75 </a:t>
            </a:r>
            <a:r>
              <a:rPr lang="en-US" strike="sngStrike" dirty="0">
                <a:solidFill>
                  <a:srgbClr val="FF0000"/>
                </a:solidFill>
              </a:rPr>
              <a:t>m/s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0264" y="6416298"/>
            <a:ext cx="374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This doesn’t make sense, physically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266263" y="6248400"/>
            <a:ext cx="186268" cy="37253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45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6496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Recall Newton’s 2</a:t>
            </a:r>
            <a:r>
              <a:rPr lang="en-US" baseline="30000" dirty="0" smtClean="0"/>
              <a:t>nd</a:t>
            </a:r>
            <a:r>
              <a:rPr lang="en-US" dirty="0" smtClean="0"/>
              <a:t> Law: F = ma</a:t>
            </a:r>
          </a:p>
          <a:p>
            <a:r>
              <a:rPr lang="en-US" dirty="0" smtClean="0"/>
              <a:t>Force is measured in </a:t>
            </a:r>
            <a:r>
              <a:rPr lang="en-US" dirty="0" err="1" smtClean="0"/>
              <a:t>Newtons</a:t>
            </a:r>
            <a:r>
              <a:rPr lang="en-US" dirty="0" smtClean="0"/>
              <a:t>, mass in kg, and acceleration in m/s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Therefore it must be true that 1 N = 1 kg m/s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Multiply both sides by seconds:</a:t>
            </a:r>
          </a:p>
          <a:p>
            <a:r>
              <a:rPr lang="en-US" dirty="0" smtClean="0"/>
              <a:t>1 N × 1 s = </a:t>
            </a:r>
            <a:r>
              <a:rPr lang="en-US" dirty="0"/>
              <a:t>1 kg m/</a:t>
            </a: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dirty="0"/>
              <a:t> × 1 </a:t>
            </a:r>
            <a:r>
              <a:rPr lang="en-US" dirty="0" smtClean="0"/>
              <a:t>s</a:t>
            </a:r>
          </a:p>
          <a:p>
            <a:r>
              <a:rPr lang="en-US" dirty="0" smtClean="0"/>
              <a:t>1 Ns = 1 kg m/s</a:t>
            </a:r>
          </a:p>
          <a:p>
            <a:r>
              <a:rPr lang="en-US" dirty="0" smtClean="0"/>
              <a:t>So the units for impulse are equivalent to the units of momentum!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9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8" y="107577"/>
            <a:ext cx="8824424" cy="1113089"/>
          </a:xfrm>
        </p:spPr>
        <p:txBody>
          <a:bodyPr/>
          <a:lstStyle/>
          <a:p>
            <a:r>
              <a:rPr lang="en-US" sz="3600" dirty="0" smtClean="0"/>
              <a:t>Applying the Impulse-Momentum Theorem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413192"/>
            <a:ext cx="7581901" cy="16278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A) Suppose </a:t>
            </a:r>
            <a:r>
              <a:rPr lang="en-US" dirty="0" smtClean="0"/>
              <a:t>a 70.-kg person, driving at 20. m/s, strikes a tree and comes to a stop in 0.10 seconds.  What force is experienced by the driver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IMG_33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4" y="3041044"/>
            <a:ext cx="3932901" cy="26193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46991" y="2823164"/>
            <a:ext cx="3935055" cy="333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I </a:t>
            </a:r>
            <a:r>
              <a:rPr lang="en-US" dirty="0" smtClean="0"/>
              <a:t>= </a:t>
            </a:r>
            <a:r>
              <a:rPr lang="en-US" dirty="0" err="1" smtClean="0"/>
              <a:t>Δ</a:t>
            </a:r>
            <a:r>
              <a:rPr lang="en-US" i="1" dirty="0" err="1" smtClean="0"/>
              <a:t>p</a:t>
            </a:r>
            <a:endParaRPr lang="en-US" i="1" dirty="0" smtClean="0"/>
          </a:p>
          <a:p>
            <a:r>
              <a:rPr lang="en-US" i="1" dirty="0" smtClean="0"/>
              <a:t>F </a:t>
            </a:r>
            <a:r>
              <a:rPr lang="en-US" dirty="0" err="1" smtClean="0"/>
              <a:t>Δ</a:t>
            </a:r>
            <a:r>
              <a:rPr lang="en-US" i="1" dirty="0" err="1" smtClean="0"/>
              <a:t>t</a:t>
            </a:r>
            <a:r>
              <a:rPr lang="en-US" dirty="0" smtClean="0"/>
              <a:t> = </a:t>
            </a:r>
            <a:r>
              <a:rPr lang="en-US" i="1" dirty="0" smtClean="0"/>
              <a:t>m </a:t>
            </a:r>
            <a:r>
              <a:rPr lang="en-US" dirty="0" err="1" smtClean="0"/>
              <a:t>Δ</a:t>
            </a:r>
            <a:r>
              <a:rPr lang="en-US" i="1" dirty="0" err="1" smtClean="0"/>
              <a:t>v</a:t>
            </a:r>
            <a:endParaRPr lang="en-US" i="1" dirty="0" smtClean="0"/>
          </a:p>
          <a:p>
            <a:r>
              <a:rPr lang="en-US" i="1" dirty="0" smtClean="0"/>
              <a:t>F</a:t>
            </a:r>
            <a:r>
              <a:rPr lang="en-US" dirty="0" smtClean="0"/>
              <a:t> = (</a:t>
            </a:r>
            <a:r>
              <a:rPr lang="en-US" i="1" dirty="0" smtClean="0"/>
              <a:t>m </a:t>
            </a:r>
            <a:r>
              <a:rPr lang="en-US" dirty="0" err="1" smtClean="0"/>
              <a:t>Δ</a:t>
            </a:r>
            <a:r>
              <a:rPr lang="en-US" i="1" dirty="0" err="1" smtClean="0"/>
              <a:t>v</a:t>
            </a:r>
            <a:r>
              <a:rPr lang="en-US" dirty="0" smtClean="0"/>
              <a:t>)/</a:t>
            </a:r>
            <a:r>
              <a:rPr lang="en-US" dirty="0" err="1" smtClean="0"/>
              <a:t>Δ</a:t>
            </a:r>
            <a:r>
              <a:rPr lang="en-US" i="1" dirty="0" err="1" smtClean="0"/>
              <a:t>t</a:t>
            </a:r>
            <a:endParaRPr lang="en-US" i="1" dirty="0" smtClean="0"/>
          </a:p>
          <a:p>
            <a:r>
              <a:rPr lang="en-US" i="1" dirty="0" smtClean="0"/>
              <a:t>F = </a:t>
            </a:r>
            <a:r>
              <a:rPr lang="en-US" dirty="0" smtClean="0"/>
              <a:t>(70 kg × 20 </a:t>
            </a:r>
            <a:r>
              <a:rPr lang="en-US" baseline="30000" dirty="0" smtClean="0"/>
              <a:t>m</a:t>
            </a:r>
            <a:r>
              <a:rPr lang="en-US" dirty="0" smtClean="0"/>
              <a:t>/</a:t>
            </a:r>
            <a:r>
              <a:rPr lang="en-US" baseline="-25000" dirty="0" smtClean="0"/>
              <a:t>s</a:t>
            </a:r>
            <a:r>
              <a:rPr lang="en-US" dirty="0" smtClean="0"/>
              <a:t>)÷(0.1 s)</a:t>
            </a:r>
          </a:p>
          <a:p>
            <a:r>
              <a:rPr lang="en-US" i="1" dirty="0" smtClean="0"/>
              <a:t>F </a:t>
            </a:r>
            <a:r>
              <a:rPr lang="en-US" dirty="0" smtClean="0"/>
              <a:t>= 14,000 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91020" y="6010533"/>
            <a:ext cx="7691026" cy="769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But, what aren’t we taking into account?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7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Bags!</a:t>
            </a:r>
            <a:endParaRPr lang="en-US" dirty="0"/>
          </a:p>
        </p:txBody>
      </p:sp>
      <p:pic>
        <p:nvPicPr>
          <p:cNvPr id="4" name="Picture 3" descr="nn_06_tco_airbags_141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2" y="1761565"/>
            <a:ext cx="7945667" cy="446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4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53" y="107577"/>
            <a:ext cx="8084279" cy="1653988"/>
          </a:xfrm>
        </p:spPr>
        <p:txBody>
          <a:bodyPr/>
          <a:lstStyle/>
          <a:p>
            <a:pPr algn="l"/>
            <a:r>
              <a:rPr lang="en-US" sz="4800" dirty="0" smtClean="0"/>
              <a:t>Which quantity does an air bag change in our calculation?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761" y="2325504"/>
            <a:ext cx="7073602" cy="3510520"/>
          </a:xfrm>
        </p:spPr>
        <p:txBody>
          <a:bodyPr>
            <a:normAutofit/>
          </a:bodyPr>
          <a:lstStyle/>
          <a:p>
            <a:pPr marL="914400" indent="-914400">
              <a:buAutoNum type="alphaUcParenR"/>
            </a:pPr>
            <a:r>
              <a:rPr lang="en-US" sz="4800" b="0" dirty="0" err="1" smtClean="0"/>
              <a:t>Δ</a:t>
            </a:r>
            <a:r>
              <a:rPr lang="en-US" sz="4800" b="0" i="1" dirty="0" err="1" smtClean="0"/>
              <a:t>t</a:t>
            </a:r>
            <a:endParaRPr lang="en-US" sz="4800" b="0" i="1" dirty="0" smtClean="0"/>
          </a:p>
          <a:p>
            <a:pPr marL="914400" indent="-914400">
              <a:buAutoNum type="alphaUcParenR"/>
            </a:pPr>
            <a:r>
              <a:rPr lang="en-US" sz="4800" b="0" dirty="0"/>
              <a:t> </a:t>
            </a:r>
            <a:r>
              <a:rPr lang="en-US" sz="4800" b="0" i="1" dirty="0" smtClean="0"/>
              <a:t>m</a:t>
            </a:r>
            <a:endParaRPr lang="en-US" sz="4800" b="0" dirty="0" smtClean="0"/>
          </a:p>
          <a:p>
            <a:pPr marL="914400" indent="-914400">
              <a:buAutoNum type="alphaUcParenR"/>
            </a:pPr>
            <a:r>
              <a:rPr lang="en-US" sz="4800" b="0" dirty="0" err="1" smtClean="0"/>
              <a:t>Δ</a:t>
            </a:r>
            <a:r>
              <a:rPr lang="en-US" sz="4800" b="0" i="1" dirty="0" err="1" smtClean="0"/>
              <a:t>v</a:t>
            </a:r>
            <a:endParaRPr lang="en-US" sz="4800" b="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5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53" y="107577"/>
            <a:ext cx="8084279" cy="1653988"/>
          </a:xfrm>
        </p:spPr>
        <p:txBody>
          <a:bodyPr/>
          <a:lstStyle/>
          <a:p>
            <a:pPr algn="l"/>
            <a:r>
              <a:rPr lang="en-US" sz="4800" dirty="0" smtClean="0"/>
              <a:t>Which quantity does an air bag change in our calculation?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761" y="2325504"/>
            <a:ext cx="7073602" cy="3510520"/>
          </a:xfrm>
        </p:spPr>
        <p:txBody>
          <a:bodyPr>
            <a:normAutofit/>
          </a:bodyPr>
          <a:lstStyle/>
          <a:p>
            <a:pPr marL="914400" indent="-914400">
              <a:buAutoNum type="alphaUcParenR"/>
            </a:pPr>
            <a:r>
              <a:rPr lang="en-US" sz="6000" dirty="0" err="1" smtClean="0">
                <a:solidFill>
                  <a:srgbClr val="D8F5A5"/>
                </a:solidFill>
              </a:rPr>
              <a:t>Δ</a:t>
            </a:r>
            <a:r>
              <a:rPr lang="en-US" sz="6000" i="1" dirty="0" err="1" smtClean="0">
                <a:solidFill>
                  <a:srgbClr val="D8F5A5"/>
                </a:solidFill>
              </a:rPr>
              <a:t>t</a:t>
            </a:r>
            <a:endParaRPr lang="en-US" sz="6000" i="1" dirty="0" smtClean="0">
              <a:solidFill>
                <a:srgbClr val="D8F5A5"/>
              </a:solidFill>
            </a:endParaRPr>
          </a:p>
          <a:p>
            <a:pPr marL="914400" indent="-914400">
              <a:buAutoNum type="alphaUcParenR"/>
            </a:pPr>
            <a:r>
              <a:rPr lang="en-US" sz="4800" b="0" dirty="0"/>
              <a:t> </a:t>
            </a:r>
            <a:r>
              <a:rPr lang="en-US" sz="4800" b="0" i="1" dirty="0" smtClean="0"/>
              <a:t>m</a:t>
            </a:r>
            <a:endParaRPr lang="en-US" sz="4800" b="0" dirty="0" smtClean="0"/>
          </a:p>
          <a:p>
            <a:pPr marL="914400" indent="-914400">
              <a:buAutoNum type="alphaUcParenR"/>
            </a:pPr>
            <a:r>
              <a:rPr lang="en-US" sz="4800" b="0" dirty="0" err="1" smtClean="0"/>
              <a:t>Δ</a:t>
            </a:r>
            <a:r>
              <a:rPr lang="en-US" sz="4800" b="0" i="1" dirty="0" err="1" smtClean="0"/>
              <a:t>v</a:t>
            </a:r>
            <a:endParaRPr lang="en-US" sz="4800" b="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0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24347</TotalTime>
  <Words>2689</Words>
  <Application>Microsoft Macintosh PowerPoint</Application>
  <PresentationFormat>On-screen Show (4:3)</PresentationFormat>
  <Paragraphs>456</Paragraphs>
  <Slides>46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Orbit</vt:lpstr>
      <vt:lpstr>Unit 2: Mechanics Part 4 – Impulse &amp; Momentum</vt:lpstr>
      <vt:lpstr>Table of Contents </vt:lpstr>
      <vt:lpstr>Definitions</vt:lpstr>
      <vt:lpstr>The Impulse-Momentum Theorem</vt:lpstr>
      <vt:lpstr>A note on units</vt:lpstr>
      <vt:lpstr>Applying the Impulse-Momentum Theorem</vt:lpstr>
      <vt:lpstr>Air Bags!</vt:lpstr>
      <vt:lpstr>Which quantity does an air bag change in our calculation?</vt:lpstr>
      <vt:lpstr>Which quantity does an air bag change in our calculation?</vt:lpstr>
      <vt:lpstr>Suppose an airbag extended the driver’s crash from 0.10 s to 1.0 s.  How much force would the driver experience now?</vt:lpstr>
      <vt:lpstr>Another example</vt:lpstr>
      <vt:lpstr> So far, all of the problems we’ve done have involved momentum changing because velocity is changing.  Momentum also changes if mass is changing.</vt:lpstr>
      <vt:lpstr>What if force is not constant during the interval Δt? The answer: Use a force v time graph</vt:lpstr>
      <vt:lpstr>PowerPoint Presentation</vt:lpstr>
      <vt:lpstr>PowerPoint Presentation</vt:lpstr>
      <vt:lpstr>PowerPoint Presentation</vt:lpstr>
      <vt:lpstr>Momentum in Collisions</vt:lpstr>
      <vt:lpstr>PowerPoint Presentation</vt:lpstr>
      <vt:lpstr>PowerPoint Presentation</vt:lpstr>
      <vt:lpstr>PowerPoint Presentation</vt:lpstr>
      <vt:lpstr>Conservation of Momentum example problems</vt:lpstr>
      <vt:lpstr>What if it had been a head-on collision instead of a rear-end?</vt:lpstr>
      <vt:lpstr>What if they don’t stick together?</vt:lpstr>
      <vt:lpstr>Momentum is also conserved in 2-D collisions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and Collisions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PTSOS – 1D Kinematics</dc:title>
  <dc:creator>Tom</dc:creator>
  <cp:lastModifiedBy>Tom</cp:lastModifiedBy>
  <cp:revision>207</cp:revision>
  <dcterms:created xsi:type="dcterms:W3CDTF">2016-08-31T20:47:55Z</dcterms:created>
  <dcterms:modified xsi:type="dcterms:W3CDTF">2020-07-18T07:09:15Z</dcterms:modified>
</cp:coreProperties>
</file>