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5" r:id="rId1"/>
  </p:sldMasterIdLst>
  <p:notesMasterIdLst>
    <p:notesMasterId r:id="rId14"/>
  </p:notesMasterIdLst>
  <p:sldIdLst>
    <p:sldId id="358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83" r:id="rId12"/>
    <p:sldId id="38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469" autoAdjust="0"/>
  </p:normalViewPr>
  <p:slideViewPr>
    <p:cSldViewPr snapToGrid="0" snapToObjects="1">
      <p:cViewPr varScale="1">
        <p:scale>
          <a:sx n="79" d="100"/>
          <a:sy n="79" d="100"/>
        </p:scale>
        <p:origin x="-1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A088-E6E5-3F4F-BDA1-5825BD993440}" type="datetimeFigureOut">
              <a:rPr lang="en-US" smtClean="0"/>
              <a:t>7/31/20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79941-9615-9E42-AE26-9FCF6BFF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87B44-00C5-D849-8F04-75444367EE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2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87B44-00C5-D849-8F04-75444367EE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2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30614B-AFAA-DB4A-A7D2-22FB739CED9D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CAA3D42-1CAB-0B42-90B5-104737D0B1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emf"/><Relationship Id="rId20" Type="http://schemas.openxmlformats.org/officeDocument/2006/relationships/oleObject" Target="../embeddings/oleObject8.bin"/><Relationship Id="rId21" Type="http://schemas.openxmlformats.org/officeDocument/2006/relationships/image" Target="../media/image10.emf"/><Relationship Id="rId22" Type="http://schemas.openxmlformats.org/officeDocument/2006/relationships/image" Target="../media/image2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6.e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7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8.emf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tags" Target="../tags/tag8.xml"/><Relationship Id="rId3" Type="http://schemas.microsoft.com/office/2007/relationships/media" Target="../media/media11.wav"/><Relationship Id="rId4" Type="http://schemas.openxmlformats.org/officeDocument/2006/relationships/audio" Target="../media/media11.wav"/><Relationship Id="rId5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9dpTTpjymE" TargetMode="Externa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46" y="107576"/>
            <a:ext cx="8698217" cy="1336956"/>
          </a:xfrm>
        </p:spPr>
        <p:txBody>
          <a:bodyPr/>
          <a:lstStyle/>
          <a:p>
            <a:r>
              <a:rPr lang="en-US" sz="4400" dirty="0" smtClean="0"/>
              <a:t>Kinematics</a:t>
            </a:r>
            <a:br>
              <a:rPr lang="en-US" sz="4400" dirty="0" smtClean="0"/>
            </a:br>
            <a:r>
              <a:rPr lang="en-US" sz="4400" dirty="0" smtClean="0"/>
              <a:t>Problem-Solving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00" y="1669926"/>
            <a:ext cx="8211116" cy="4888010"/>
          </a:xfrm>
        </p:spPr>
        <p:txBody>
          <a:bodyPr>
            <a:normAutofit/>
          </a:bodyPr>
          <a:lstStyle/>
          <a:p>
            <a:r>
              <a:rPr lang="en-US" dirty="0" smtClean="0"/>
              <a:t>So now we have a full list of kinematics equations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	</a:t>
            </a:r>
            <a:r>
              <a:rPr lang="en-US" i="1" dirty="0" err="1" smtClean="0"/>
              <a:t>v</a:t>
            </a:r>
            <a:r>
              <a:rPr lang="en-US" baseline="-25000" dirty="0" err="1" smtClean="0"/>
              <a:t>avg</a:t>
            </a:r>
            <a:r>
              <a:rPr lang="en-US" dirty="0" smtClean="0"/>
              <a:t> = </a:t>
            </a:r>
            <a:r>
              <a:rPr lang="en-US" baseline="30000" dirty="0" err="1" smtClean="0"/>
              <a:t>Δ</a:t>
            </a:r>
            <a:r>
              <a:rPr lang="en-US" i="1" baseline="30000" dirty="0" err="1" smtClean="0"/>
              <a:t>x</a:t>
            </a:r>
            <a:r>
              <a:rPr lang="en-US" dirty="0" smtClean="0"/>
              <a:t>/</a:t>
            </a:r>
            <a:r>
              <a:rPr lang="en-US" baseline="-25000" dirty="0" err="1"/>
              <a:t>Δ</a:t>
            </a:r>
            <a:r>
              <a:rPr lang="en-US" i="1" baseline="-25000" dirty="0" err="1" smtClean="0"/>
              <a:t>t</a:t>
            </a:r>
            <a:r>
              <a:rPr lang="en-US" baseline="-25000" dirty="0" smtClean="0"/>
              <a:t>	</a:t>
            </a:r>
            <a:r>
              <a:rPr lang="en-US" i="1" dirty="0" err="1" smtClean="0"/>
              <a:t>a</a:t>
            </a:r>
            <a:r>
              <a:rPr lang="en-US" baseline="-25000" dirty="0" err="1" smtClean="0"/>
              <a:t>avg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baseline="30000" dirty="0" err="1" smtClean="0"/>
              <a:t>Δ</a:t>
            </a:r>
            <a:r>
              <a:rPr lang="en-US" i="1" baseline="30000" dirty="0" err="1" smtClean="0"/>
              <a:t>v</a:t>
            </a:r>
            <a:r>
              <a:rPr lang="en-US" dirty="0" smtClean="0"/>
              <a:t>/</a:t>
            </a:r>
            <a:r>
              <a:rPr lang="en-US" baseline="-25000" dirty="0" err="1"/>
              <a:t>Δ</a:t>
            </a:r>
            <a:r>
              <a:rPr lang="en-US" i="1" baseline="-25000" dirty="0" err="1"/>
              <a:t>t</a:t>
            </a:r>
            <a:r>
              <a:rPr lang="en-US" dirty="0" smtClean="0"/>
              <a:t>	</a:t>
            </a:r>
            <a:r>
              <a:rPr lang="en-US" i="1" dirty="0" smtClean="0"/>
              <a:t>x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 + ½ (</a:t>
            </a:r>
            <a:r>
              <a:rPr lang="en-US" i="1" dirty="0" smtClean="0"/>
              <a:t>v</a:t>
            </a:r>
            <a:r>
              <a:rPr lang="en-US" dirty="0" smtClean="0"/>
              <a:t> +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) </a:t>
            </a:r>
            <a:r>
              <a:rPr lang="en-US" i="1" dirty="0" smtClean="0"/>
              <a:t>t	</a:t>
            </a:r>
          </a:p>
          <a:p>
            <a:pPr marL="0" indent="0">
              <a:buNone/>
            </a:pPr>
            <a:r>
              <a:rPr lang="en-US" i="1" dirty="0"/>
              <a:t>	</a:t>
            </a:r>
            <a:r>
              <a:rPr lang="en-US" i="1" dirty="0" smtClean="0"/>
              <a:t>v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i="1" dirty="0"/>
              <a:t>v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at</a:t>
            </a:r>
            <a:r>
              <a:rPr lang="en-US" i="1" dirty="0" smtClean="0"/>
              <a:t>	x = x</a:t>
            </a:r>
            <a:r>
              <a:rPr lang="en-US" i="1" baseline="-25000" dirty="0" smtClean="0"/>
              <a:t>i</a:t>
            </a:r>
            <a:r>
              <a:rPr lang="en-US" i="1" dirty="0" smtClean="0"/>
              <a:t> +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i</a:t>
            </a:r>
            <a:r>
              <a:rPr lang="en-US" i="1" dirty="0" err="1" smtClean="0"/>
              <a:t>t</a:t>
            </a:r>
            <a:r>
              <a:rPr lang="en-US" i="1" dirty="0" smtClean="0"/>
              <a:t> + ½ at</a:t>
            </a:r>
            <a:r>
              <a:rPr lang="en-US" i="1" baseline="30000" dirty="0" smtClean="0"/>
              <a:t>2</a:t>
            </a:r>
            <a:r>
              <a:rPr lang="en-US" i="1" dirty="0" smtClean="0"/>
              <a:t>	v</a:t>
            </a:r>
            <a:r>
              <a:rPr lang="en-US" i="1" baseline="30000" dirty="0" smtClean="0"/>
              <a:t>2</a:t>
            </a:r>
            <a:r>
              <a:rPr lang="en-US" dirty="0" smtClean="0"/>
              <a:t> = v</a:t>
            </a:r>
            <a:r>
              <a:rPr lang="en-US" i="1" baseline="-25000" dirty="0" smtClean="0"/>
              <a:t>i</a:t>
            </a:r>
            <a:r>
              <a:rPr lang="en-US" baseline="30000" dirty="0" smtClean="0"/>
              <a:t>2</a:t>
            </a:r>
            <a:r>
              <a:rPr lang="en-US" dirty="0" smtClean="0"/>
              <a:t> + 2aΔx</a:t>
            </a:r>
          </a:p>
          <a:p>
            <a:r>
              <a:rPr lang="en-US" dirty="0" smtClean="0"/>
              <a:t>In a given problem, how do you know which one(s) to use?  What do you plug in?</a:t>
            </a:r>
          </a:p>
          <a:p>
            <a:r>
              <a:rPr lang="en-US" dirty="0" smtClean="0"/>
              <a:t>Deciding which equation(s) to use should be one of the </a:t>
            </a:r>
            <a:r>
              <a:rPr lang="en-US" i="1" u="sng" dirty="0" smtClean="0"/>
              <a:t>LAST</a:t>
            </a:r>
            <a:r>
              <a:rPr lang="en-US" dirty="0" smtClean="0"/>
              <a:t> steps in solving linear motion problems!</a:t>
            </a:r>
          </a:p>
          <a:p>
            <a:r>
              <a:rPr lang="en-US" dirty="0" smtClean="0"/>
              <a:t>Step One:  Draw a vector motion diagram before you do anything else!</a:t>
            </a:r>
          </a:p>
          <a:p>
            <a:endParaRPr lang="en-US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10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6"/>
    </mc:Choice>
    <mc:Fallback xmlns="">
      <p:transition xmlns:p14="http://schemas.microsoft.com/office/powerpoint/2010/main" spd="slow" advTm="474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A) Someone standing on a bridge 12.8 m over a river tosses a pebble up into the air at 17.1 m/s.  How long does it take before the pebble splashes in the water?</a:t>
            </a:r>
            <a:endParaRPr lang="en-US" sz="2800" b="0" dirty="0"/>
          </a:p>
        </p:txBody>
      </p:sp>
      <p:sp>
        <p:nvSpPr>
          <p:cNvPr id="26" name="TextBox 25"/>
          <p:cNvSpPr txBox="1"/>
          <p:nvPr/>
        </p:nvSpPr>
        <p:spPr>
          <a:xfrm>
            <a:off x="3670123" y="2103938"/>
            <a:ext cx="73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92854" y="2102259"/>
            <a:ext cx="95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87411" y="2538439"/>
            <a:ext cx="128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 = 17.1 m/s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04120" y="2991323"/>
            <a:ext cx="144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y</a:t>
            </a:r>
            <a:r>
              <a:rPr lang="en-US" i="1" baseline="-25000" dirty="0" err="1" smtClean="0"/>
              <a:t>i</a:t>
            </a:r>
            <a:r>
              <a:rPr lang="en-US" dirty="0" smtClean="0"/>
              <a:t> = 12.8 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04120" y="3444215"/>
            <a:ext cx="132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 = -9.8 m/s</a:t>
            </a:r>
            <a:r>
              <a:rPr lang="en-US" i="1" baseline="30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101173" y="2540107"/>
            <a:ext cx="57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dirty="0" smtClean="0"/>
              <a:t> = ?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4923174" y="1905078"/>
            <a:ext cx="0" cy="2891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59017" y="2471591"/>
            <a:ext cx="2656731" cy="1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04120" y="3913819"/>
            <a:ext cx="103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r>
              <a:rPr lang="en-US" dirty="0" smtClean="0"/>
              <a:t> = 0 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89492" y="3129861"/>
            <a:ext cx="3012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y </a:t>
            </a:r>
            <a:r>
              <a:rPr lang="en-US" sz="2400" i="1" dirty="0"/>
              <a:t>= </a:t>
            </a:r>
            <a:r>
              <a:rPr lang="en-US" sz="2400" i="1" dirty="0" err="1" smtClean="0"/>
              <a:t>y</a:t>
            </a:r>
            <a:r>
              <a:rPr lang="en-US" sz="2400" i="1" baseline="-25000" dirty="0" err="1" smtClean="0"/>
              <a:t>i</a:t>
            </a:r>
            <a:r>
              <a:rPr lang="en-US" sz="2400" i="1" dirty="0" smtClean="0"/>
              <a:t> </a:t>
            </a:r>
            <a:r>
              <a:rPr lang="en-US" sz="2400" i="1" dirty="0"/>
              <a:t>+ </a:t>
            </a:r>
            <a:r>
              <a:rPr lang="en-US" sz="2400" i="1" dirty="0" err="1"/>
              <a:t>v</a:t>
            </a:r>
            <a:r>
              <a:rPr lang="en-US" sz="2400" i="1" baseline="-25000" dirty="0" err="1"/>
              <a:t>i</a:t>
            </a:r>
            <a:r>
              <a:rPr lang="en-US" sz="2400" i="1" dirty="0" err="1"/>
              <a:t>t</a:t>
            </a:r>
            <a:r>
              <a:rPr lang="en-US" sz="2400" i="1" dirty="0"/>
              <a:t> + ½ at</a:t>
            </a:r>
            <a:r>
              <a:rPr lang="en-US" sz="2400" i="1" baseline="30000" dirty="0"/>
              <a:t>2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5362851" y="3700442"/>
            <a:ext cx="3659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0 </a:t>
            </a:r>
            <a:r>
              <a:rPr lang="en-US" sz="2400" dirty="0"/>
              <a:t>= </a:t>
            </a:r>
            <a:r>
              <a:rPr lang="en-US" sz="2400" dirty="0" smtClean="0"/>
              <a:t>12.8 </a:t>
            </a:r>
            <a:r>
              <a:rPr lang="en-US" sz="2400" dirty="0"/>
              <a:t>+ </a:t>
            </a:r>
            <a:r>
              <a:rPr lang="en-US" sz="2400" dirty="0" smtClean="0"/>
              <a:t>17.1</a:t>
            </a:r>
            <a:r>
              <a:rPr lang="en-US" sz="2400" i="1" dirty="0" smtClean="0"/>
              <a:t>t</a:t>
            </a:r>
            <a:r>
              <a:rPr lang="en-US" sz="2400" dirty="0" smtClean="0"/>
              <a:t> – 4.9</a:t>
            </a:r>
            <a:r>
              <a:rPr lang="en-US" sz="2400" i="1" dirty="0" smtClean="0"/>
              <a:t>t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5676352" y="4321148"/>
            <a:ext cx="32536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Solve using the quadratic formula, or by using a </a:t>
            </a:r>
          </a:p>
          <a:p>
            <a:r>
              <a:rPr lang="en-US" sz="2000" dirty="0"/>
              <a:t>g</a:t>
            </a:r>
            <a:r>
              <a:rPr lang="en-US" sz="2000" dirty="0" smtClean="0"/>
              <a:t>raphing calculator</a:t>
            </a:r>
            <a:r>
              <a:rPr lang="is-IS" sz="2000" dirty="0" smtClean="0"/>
              <a:t>…</a:t>
            </a:r>
            <a:endParaRPr lang="en-US" sz="2000" dirty="0"/>
          </a:p>
        </p:txBody>
      </p:sp>
      <p:sp>
        <p:nvSpPr>
          <p:cNvPr id="47" name="Rectangle 46"/>
          <p:cNvSpPr/>
          <p:nvPr/>
        </p:nvSpPr>
        <p:spPr>
          <a:xfrm>
            <a:off x="6582017" y="5522875"/>
            <a:ext cx="176827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 smtClean="0"/>
              <a:t>t</a:t>
            </a:r>
            <a:r>
              <a:rPr lang="en-US" sz="2400" dirty="0" smtClean="0"/>
              <a:t> = 4.12 s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1549620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60526" y="253939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773451" y="21267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905104" y="25451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953212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1379502" y="2583128"/>
            <a:ext cx="0" cy="148732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231208" y="2198783"/>
            <a:ext cx="0" cy="38434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1543650" y="2198781"/>
            <a:ext cx="0" cy="38434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348171" y="2583129"/>
            <a:ext cx="0" cy="14873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819541" y="2031668"/>
            <a:ext cx="11292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17217" y="2126770"/>
            <a:ext cx="42191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002540" y="3279865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01137" y="3346694"/>
            <a:ext cx="40593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17217" y="4271012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670900" y="4271012"/>
            <a:ext cx="0" cy="2139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670900" y="6393380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500571" y="4074449"/>
            <a:ext cx="0" cy="221887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002540" y="2168571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861277" y="2165340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877986" y="3235716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894695" y="5390907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94695" y="4321148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2074491" y="608205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5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6"/>
    </mc:Choice>
    <mc:Fallback xmlns="">
      <p:transition xmlns:p14="http://schemas.microsoft.com/office/powerpoint/2010/main" spd="slow" advTm="777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9" grpId="0"/>
      <p:bldP spid="40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Deriving the Formulae of Kinematics using Calculus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36" y="1600201"/>
            <a:ext cx="8278415" cy="10090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Let a particle move such that initial position is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i="1" dirty="0" smtClean="0"/>
              <a:t>, </a:t>
            </a:r>
            <a:r>
              <a:rPr lang="en-US" dirty="0" smtClean="0"/>
              <a:t>initial velocity is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, and acceleration is constant </a:t>
            </a:r>
            <a:r>
              <a:rPr lang="en-US" i="1" dirty="0" smtClean="0"/>
              <a:t>a.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342647"/>
              </p:ext>
            </p:extLst>
          </p:nvPr>
        </p:nvGraphicFramePr>
        <p:xfrm>
          <a:off x="786524" y="2609258"/>
          <a:ext cx="1370634" cy="548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8" name="Equation" r:id="rId6" imgW="508000" imgH="203200" progId="Equation.3">
                  <p:embed/>
                </p:oleObj>
              </mc:Choice>
              <mc:Fallback>
                <p:oleObj name="Equation" r:id="rId6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6524" y="2609258"/>
                        <a:ext cx="1370634" cy="548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929224"/>
              </p:ext>
            </p:extLst>
          </p:nvPr>
        </p:nvGraphicFramePr>
        <p:xfrm>
          <a:off x="786524" y="3157511"/>
          <a:ext cx="209073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59" name="Equation" r:id="rId8" imgW="774700" imgH="279400" progId="Equation.3">
                  <p:embed/>
                </p:oleObj>
              </mc:Choice>
              <mc:Fallback>
                <p:oleObj name="Equation" r:id="rId8" imgW="774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6524" y="3157511"/>
                        <a:ext cx="2090737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216884"/>
              </p:ext>
            </p:extLst>
          </p:nvPr>
        </p:nvGraphicFramePr>
        <p:xfrm>
          <a:off x="819994" y="3944776"/>
          <a:ext cx="20224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0" name="Equation" r:id="rId10" imgW="749300" imgH="203200" progId="Equation.3">
                  <p:embed/>
                </p:oleObj>
              </mc:Choice>
              <mc:Fallback>
                <p:oleObj name="Equation" r:id="rId10" imgW="749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9994" y="3944776"/>
                        <a:ext cx="202247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385240"/>
              </p:ext>
            </p:extLst>
          </p:nvPr>
        </p:nvGraphicFramePr>
        <p:xfrm>
          <a:off x="786524" y="5366854"/>
          <a:ext cx="21256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1" name="Equation" r:id="rId12" imgW="787400" imgH="241300" progId="Equation.3">
                  <p:embed/>
                </p:oleObj>
              </mc:Choice>
              <mc:Fallback>
                <p:oleObj name="Equation" r:id="rId12" imgW="787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6524" y="5366854"/>
                        <a:ext cx="2125663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73522" y="471405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r>
              <a:rPr lang="en-US" i="1" dirty="0" smtClean="0"/>
              <a:t>v</a:t>
            </a:r>
            <a:r>
              <a:rPr lang="en-US" dirty="0" smtClean="0"/>
              <a:t>(0) =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, so </a:t>
            </a:r>
            <a:r>
              <a:rPr lang="en-US" i="1" dirty="0" smtClean="0"/>
              <a:t>c</a:t>
            </a:r>
            <a:r>
              <a:rPr lang="en-US" dirty="0" smtClean="0"/>
              <a:t> = </a:t>
            </a:r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endParaRPr lang="en-US" i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716940" y="5405679"/>
            <a:ext cx="2458000" cy="734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172041"/>
              </p:ext>
            </p:extLst>
          </p:nvPr>
        </p:nvGraphicFramePr>
        <p:xfrm>
          <a:off x="3689351" y="2462213"/>
          <a:ext cx="25019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2" name="Equation" r:id="rId14" imgW="927100" imgH="279400" progId="Equation.3">
                  <p:embed/>
                </p:oleObj>
              </mc:Choice>
              <mc:Fallback>
                <p:oleObj name="Equation" r:id="rId14" imgW="927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89351" y="2462213"/>
                        <a:ext cx="2501900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488969"/>
              </p:ext>
            </p:extLst>
          </p:nvPr>
        </p:nvGraphicFramePr>
        <p:xfrm>
          <a:off x="3689351" y="3157511"/>
          <a:ext cx="31543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3" name="Equation" r:id="rId16" imgW="1168400" imgH="279400" progId="Equation.3">
                  <p:embed/>
                </p:oleObj>
              </mc:Choice>
              <mc:Fallback>
                <p:oleObj name="Equation" r:id="rId16" imgW="11684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89351" y="3157511"/>
                        <a:ext cx="3154363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629521"/>
              </p:ext>
            </p:extLst>
          </p:nvPr>
        </p:nvGraphicFramePr>
        <p:xfrm>
          <a:off x="3638550" y="3809595"/>
          <a:ext cx="325755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4" name="Equation" r:id="rId18" imgW="1206500" imgH="406400" progId="Equation.3">
                  <p:embed/>
                </p:oleObj>
              </mc:Choice>
              <mc:Fallback>
                <p:oleObj name="Equation" r:id="rId18" imgW="1206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38550" y="3809595"/>
                        <a:ext cx="3257550" cy="109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22490" y="4962732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r>
              <a:rPr lang="en-US" i="1" dirty="0" smtClean="0"/>
              <a:t>x</a:t>
            </a:r>
            <a:r>
              <a:rPr lang="en-US" dirty="0" smtClean="0"/>
              <a:t>(0) =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, so </a:t>
            </a:r>
            <a:r>
              <a:rPr lang="en-US" i="1" dirty="0" smtClean="0"/>
              <a:t>c</a:t>
            </a:r>
            <a:r>
              <a:rPr lang="en-US" dirty="0" smtClean="0"/>
              <a:t> =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endParaRPr lang="en-US" i="1" baseline="-250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957428"/>
              </p:ext>
            </p:extLst>
          </p:nvPr>
        </p:nvGraphicFramePr>
        <p:xfrm>
          <a:off x="4401872" y="5455190"/>
          <a:ext cx="3360737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5" name="Equation" r:id="rId20" imgW="1244600" imgH="406400" progId="Equation.3">
                  <p:embed/>
                </p:oleObj>
              </mc:Choice>
              <mc:Fallback>
                <p:oleObj name="Equation" r:id="rId20" imgW="12446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401872" y="5455190"/>
                        <a:ext cx="3360737" cy="109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227334" y="5492654"/>
            <a:ext cx="3670645" cy="114329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619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42"/>
    </mc:Choice>
    <mc:Fallback xmlns="">
      <p:transition xmlns:p14="http://schemas.microsoft.com/office/powerpoint/2010/main" spd="slow" advTm="1135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 animBg="1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2144557"/>
          </a:xfrm>
        </p:spPr>
        <p:txBody>
          <a:bodyPr/>
          <a:lstStyle/>
          <a:p>
            <a:r>
              <a:rPr lang="en-US" dirty="0" smtClean="0"/>
              <a:t>Here’s a great video in case you need a quick refresher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3064933"/>
            <a:ext cx="8042276" cy="28786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www.youtube.com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watch?v</a:t>
            </a:r>
            <a:r>
              <a:rPr lang="en-US" dirty="0">
                <a:hlinkClick r:id="rId4"/>
              </a:rPr>
              <a:t>=P9dpTTpjymE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"/>
    </mc:Choice>
    <mc:Fallback xmlns="">
      <p:transition xmlns:p14="http://schemas.microsoft.com/office/powerpoint/2010/main" spd="slow" advTm="116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</a:t>
            </a:r>
            <a:br>
              <a:rPr lang="en-US" dirty="0" smtClean="0"/>
            </a:br>
            <a:r>
              <a:rPr lang="en-US" dirty="0" smtClean="0"/>
              <a:t>Vector Motion Diagram: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2239346"/>
            <a:ext cx="7581901" cy="3596677"/>
          </a:xfrm>
        </p:spPr>
        <p:txBody>
          <a:bodyPr>
            <a:noAutofit/>
          </a:bodyPr>
          <a:lstStyle/>
          <a:p>
            <a:r>
              <a:rPr lang="en-US" sz="2800" b="0" dirty="0" smtClean="0"/>
              <a:t>A series of dots/pictures of the moving object representing its location at equal time intervals.</a:t>
            </a:r>
          </a:p>
          <a:p>
            <a:r>
              <a:rPr lang="en-US" sz="2800" b="0" dirty="0" smtClean="0"/>
              <a:t>A set of distinct arrows representing the velocity vectors of the moving object at each point drawn.</a:t>
            </a:r>
          </a:p>
          <a:p>
            <a:r>
              <a:rPr lang="en-US" sz="2800" b="0" dirty="0" smtClean="0"/>
              <a:t>A set of distinct arrows representing the acceleration vectors of the moving object.</a:t>
            </a:r>
            <a:endParaRPr lang="en-US" sz="2800" b="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9"/>
    </mc:Choice>
    <mc:Fallback xmlns="">
      <p:transition xmlns:p14="http://schemas.microsoft.com/office/powerpoint/2010/main" spd="slow" advTm="570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A) A driver moving at 25 m/s applies the brakes and travels 148 m before coming to a stop at a red light.  What was the car’s acceleration?</a:t>
            </a:r>
            <a:endParaRPr lang="en-US" sz="2800" b="0" dirty="0"/>
          </a:p>
        </p:txBody>
      </p:sp>
      <p:sp>
        <p:nvSpPr>
          <p:cNvPr id="4" name="Oval 3"/>
          <p:cNvSpPr/>
          <p:nvPr/>
        </p:nvSpPr>
        <p:spPr>
          <a:xfrm>
            <a:off x="2683359" y="211231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40839" y="2095607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29451" y="208983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33248" y="208725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52992" y="2095607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92723" y="2524334"/>
            <a:ext cx="2157480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89989" y="2545039"/>
            <a:ext cx="419744" cy="1271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74252" y="2557758"/>
            <a:ext cx="658996" cy="399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18327" y="2541046"/>
            <a:ext cx="1211124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12006" y="2557739"/>
            <a:ext cx="66836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4003" y="2277848"/>
            <a:ext cx="16160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Velocity: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92725" y="3075817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445636" y="3075817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14496" y="3075817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56552" y="3081809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0254" y="2796812"/>
            <a:ext cx="217709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Acceleration: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6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71"/>
    </mc:Choice>
    <mc:Fallback xmlns="">
      <p:transition xmlns:p14="http://schemas.microsoft.com/office/powerpoint/2010/main" spd="slow" advTm="888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21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B) Someone standing on a bridge 12.8 m over a river tosses a pebble up into the air at 17.1 m/s.  How long does it take before the pebble splashes in the water?</a:t>
            </a:r>
            <a:endParaRPr lang="en-US" sz="2800" b="0" dirty="0"/>
          </a:p>
        </p:txBody>
      </p:sp>
      <p:sp>
        <p:nvSpPr>
          <p:cNvPr id="4" name="Oval 3"/>
          <p:cNvSpPr/>
          <p:nvPr/>
        </p:nvSpPr>
        <p:spPr>
          <a:xfrm>
            <a:off x="1549620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60526" y="253939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73451" y="21267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5104" y="25451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53212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79502" y="2583128"/>
            <a:ext cx="0" cy="148732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31208" y="2198783"/>
            <a:ext cx="0" cy="38434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43650" y="2198781"/>
            <a:ext cx="0" cy="38434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48171" y="2583129"/>
            <a:ext cx="0" cy="14873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819541" y="2031668"/>
            <a:ext cx="11292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217" y="2126770"/>
            <a:ext cx="42191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02540" y="3279865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1137" y="3346694"/>
            <a:ext cx="40593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7217" y="4271012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70900" y="4271012"/>
            <a:ext cx="0" cy="2139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670900" y="6393380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00571" y="4074449"/>
            <a:ext cx="0" cy="221887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002540" y="2168571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861277" y="2165340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877986" y="3235716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94695" y="5390907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894695" y="4321148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074491" y="608205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1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82"/>
    </mc:Choice>
    <mc:Fallback xmlns="">
      <p:transition xmlns:p14="http://schemas.microsoft.com/office/powerpoint/2010/main" spd="slow" advTm="741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/>
      <p:bldP spid="35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Given &amp; Wanted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Next, take an inventory of every piece of information that a problem gives you, both explicitly, as well as implied, and put this information into a table.  For each value, include the conventional symbol as well as units.</a:t>
            </a:r>
          </a:p>
          <a:p>
            <a:r>
              <a:rPr lang="en-US" dirty="0" smtClean="0"/>
              <a:t>Then list every piece of information the problem is asking for, again using conventional symbols.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3"/>
    </mc:Choice>
    <mc:Fallback xmlns="">
      <p:transition xmlns:p14="http://schemas.microsoft.com/office/powerpoint/2010/main" spd="slow" advTm="348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A) A driver moving at 25 m/s applies the brakes and travels 148 m before coming to a stop at a red light.  What was the car’s acceleration?</a:t>
            </a:r>
            <a:endParaRPr lang="en-US" sz="2800" b="0" dirty="0"/>
          </a:p>
        </p:txBody>
      </p:sp>
      <p:sp>
        <p:nvSpPr>
          <p:cNvPr id="4" name="Oval 3"/>
          <p:cNvSpPr/>
          <p:nvPr/>
        </p:nvSpPr>
        <p:spPr>
          <a:xfrm>
            <a:off x="2639114" y="1977736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96594" y="196102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85206" y="1955251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9003" y="1952671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08747" y="196102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48478" y="2389751"/>
            <a:ext cx="2157480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45744" y="2410456"/>
            <a:ext cx="419744" cy="1271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30007" y="2423175"/>
            <a:ext cx="658996" cy="399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74082" y="2406463"/>
            <a:ext cx="1211124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67761" y="2423156"/>
            <a:ext cx="66836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7855" y="2117199"/>
            <a:ext cx="16160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Velocity: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648480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401391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170251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12307" y="2947226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0254" y="2618768"/>
            <a:ext cx="217709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Acceleration: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474" y="3491034"/>
            <a:ext cx="73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68017" y="3489355"/>
            <a:ext cx="95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Wanted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3514" y="3925535"/>
            <a:ext cx="117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 = 25 m/s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5847" y="4378419"/>
            <a:ext cx="155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Δx</a:t>
            </a:r>
            <a:r>
              <a:rPr lang="en-US" dirty="0" smtClean="0"/>
              <a:t> = 148 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2411" y="4831311"/>
            <a:ext cx="104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dirty="0" smtClean="0"/>
              <a:t> = 0 m/s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76336" y="3927203"/>
            <a:ext cx="59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</a:t>
            </a:r>
            <a:r>
              <a:rPr lang="en-US" dirty="0" smtClean="0"/>
              <a:t> = ?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750525" y="3292174"/>
            <a:ext cx="0" cy="2038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4180" y="3858687"/>
            <a:ext cx="2656731" cy="1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3331" y="5841046"/>
            <a:ext cx="859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 	The fact that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final</a:t>
            </a:r>
            <a:r>
              <a:rPr lang="en-US" dirty="0" smtClean="0"/>
              <a:t> = 0 m/s wasn’t explicitly given, but rather must be</a:t>
            </a:r>
          </a:p>
          <a:p>
            <a:r>
              <a:rPr lang="en-US" dirty="0" smtClean="0"/>
              <a:t>		inferred given the situation.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945976" y="5330983"/>
            <a:ext cx="284053" cy="452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30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03"/>
    </mc:Choice>
    <mc:Fallback xmlns="">
      <p:transition xmlns:p14="http://schemas.microsoft.com/office/powerpoint/2010/main" spd="slow" advTm="552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B) Someone standing on a bridge 12.8 m over a river tosses a pebble up into the air at 17.1 m/s.  How long does it take before the pebble splashes in the water?</a:t>
            </a:r>
            <a:endParaRPr lang="en-US" sz="2800" b="0" dirty="0"/>
          </a:p>
        </p:txBody>
      </p:sp>
      <p:sp>
        <p:nvSpPr>
          <p:cNvPr id="4" name="Oval 3"/>
          <p:cNvSpPr/>
          <p:nvPr/>
        </p:nvSpPr>
        <p:spPr>
          <a:xfrm>
            <a:off x="1549620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660526" y="253939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73451" y="21267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5104" y="2545170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53212" y="3857199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79502" y="2583128"/>
            <a:ext cx="0" cy="148732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31208" y="2198783"/>
            <a:ext cx="0" cy="38434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543650" y="2198781"/>
            <a:ext cx="0" cy="38434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48171" y="2583129"/>
            <a:ext cx="0" cy="148732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819541" y="2031668"/>
            <a:ext cx="11292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217" y="2126770"/>
            <a:ext cx="42191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02540" y="3279865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1137" y="3346694"/>
            <a:ext cx="40593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7217" y="4271012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70900" y="4271012"/>
            <a:ext cx="0" cy="2139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670900" y="6393380"/>
            <a:ext cx="1453683" cy="167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00571" y="4074449"/>
            <a:ext cx="0" cy="221887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002540" y="2168571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861277" y="2165340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877986" y="3235716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94695" y="5390907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894695" y="4321148"/>
            <a:ext cx="0" cy="9024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074491" y="6082055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22311" y="2103938"/>
            <a:ext cx="73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092854" y="2102259"/>
            <a:ext cx="95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6995" y="2538439"/>
            <a:ext cx="128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 = 17.1 m/s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73704" y="2991323"/>
            <a:ext cx="144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y</a:t>
            </a:r>
            <a:r>
              <a:rPr lang="en-US" i="1" baseline="-25000" dirty="0" err="1" smtClean="0"/>
              <a:t>i</a:t>
            </a:r>
            <a:r>
              <a:rPr lang="en-US" dirty="0" smtClean="0"/>
              <a:t> = 12.8 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373704" y="3444215"/>
            <a:ext cx="132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 = -9.8 m/s</a:t>
            </a:r>
            <a:r>
              <a:rPr lang="en-US" i="1" baseline="30000" dirty="0" smtClean="0"/>
              <a:t>2</a:t>
            </a:r>
            <a:endParaRPr lang="en-US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5101173" y="2540107"/>
            <a:ext cx="57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dirty="0" smtClean="0"/>
              <a:t> = ?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4975362" y="1905078"/>
            <a:ext cx="0" cy="2891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559017" y="2471591"/>
            <a:ext cx="2656731" cy="1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73704" y="3913819"/>
            <a:ext cx="103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</a:t>
            </a:r>
            <a:r>
              <a:rPr lang="en-US" dirty="0" smtClean="0"/>
              <a:t> = 0 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00766" y="5220444"/>
            <a:ext cx="4971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	Again, these last two values were 			not 	explicitly given, but rather were 		implied.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4143832" y="4495405"/>
            <a:ext cx="151514" cy="651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7"/>
    </mc:Choice>
    <mc:Fallback xmlns="">
      <p:transition xmlns:p14="http://schemas.microsoft.com/office/powerpoint/2010/main" spd="slow" advTm="989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pick a formula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290" y="1882587"/>
            <a:ext cx="7984962" cy="4501397"/>
          </a:xfrm>
        </p:spPr>
        <p:txBody>
          <a:bodyPr>
            <a:normAutofit/>
          </a:bodyPr>
          <a:lstStyle/>
          <a:p>
            <a:r>
              <a:rPr lang="en-US" dirty="0" smtClean="0"/>
              <a:t>Notice just how much time/effort/thought we’ve already put into each problem </a:t>
            </a:r>
            <a:r>
              <a:rPr lang="en-US" i="1" dirty="0" smtClean="0"/>
              <a:t>before</a:t>
            </a:r>
            <a:r>
              <a:rPr lang="en-US" dirty="0" smtClean="0"/>
              <a:t> we contemplated how to do the math.</a:t>
            </a:r>
          </a:p>
          <a:p>
            <a:r>
              <a:rPr lang="en-US" dirty="0" smtClean="0"/>
              <a:t>By taking the time to wrap our minds around the problem, we’re now in a much better place to pick the right calculation.</a:t>
            </a:r>
          </a:p>
          <a:p>
            <a:r>
              <a:rPr lang="en-US" dirty="0" smtClean="0"/>
              <a:t>Looking at the Given/Wanted charts, it becomes clearer which kinematics equation(s) to use.</a:t>
            </a:r>
          </a:p>
          <a:p>
            <a:r>
              <a:rPr lang="en-US" dirty="0" smtClean="0"/>
              <a:t>Then it’s just a matter of chugging the numbers!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14"/>
    </mc:Choice>
    <mc:Fallback xmlns="">
      <p:transition xmlns:p14="http://schemas.microsoft.com/office/powerpoint/2010/main" spd="slow" advTm="549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17" y="107577"/>
            <a:ext cx="8655261" cy="1847674"/>
          </a:xfrm>
        </p:spPr>
        <p:txBody>
          <a:bodyPr/>
          <a:lstStyle/>
          <a:p>
            <a:pPr algn="l"/>
            <a:r>
              <a:rPr lang="en-US" sz="2800" b="0" dirty="0" smtClean="0"/>
              <a:t>Example A) A driver moving at 25 m/s applies the brakes and travels 148 m before coming to a stop at a red light.  What was the car’s acceleration?</a:t>
            </a:r>
            <a:endParaRPr lang="en-US" sz="2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97474" y="3491034"/>
            <a:ext cx="73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Given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68017" y="3489355"/>
            <a:ext cx="95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Wanted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1326" y="3925535"/>
            <a:ext cx="1179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</a:t>
            </a:r>
            <a:r>
              <a:rPr lang="en-US" i="1" baseline="-25000" dirty="0" smtClean="0"/>
              <a:t>i</a:t>
            </a:r>
            <a:r>
              <a:rPr lang="en-US" dirty="0" smtClean="0"/>
              <a:t> = 25 m/s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8451" y="4378419"/>
            <a:ext cx="155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Δx</a:t>
            </a:r>
            <a:r>
              <a:rPr lang="en-US" dirty="0" smtClean="0"/>
              <a:t> = 148 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8035" y="4831311"/>
            <a:ext cx="109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v</a:t>
            </a:r>
            <a:r>
              <a:rPr lang="en-US" i="1" baseline="-25000" dirty="0" err="1" smtClean="0"/>
              <a:t>f</a:t>
            </a:r>
            <a:r>
              <a:rPr lang="en-US" dirty="0" smtClean="0"/>
              <a:t> = 0 m/s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76336" y="3927203"/>
            <a:ext cx="59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</a:t>
            </a:r>
            <a:r>
              <a:rPr lang="en-US" dirty="0" smtClean="0"/>
              <a:t> = ?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750525" y="3292174"/>
            <a:ext cx="0" cy="2038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4180" y="3858687"/>
            <a:ext cx="2656731" cy="16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90911" y="4137365"/>
            <a:ext cx="253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v</a:t>
            </a:r>
            <a:r>
              <a:rPr lang="en-US" sz="2400" i="1" baseline="-25000" dirty="0"/>
              <a:t>f</a:t>
            </a:r>
            <a:r>
              <a:rPr lang="en-US" sz="2400" i="1" baseline="30000" dirty="0"/>
              <a:t>2</a:t>
            </a:r>
            <a:r>
              <a:rPr lang="en-US" sz="2400" dirty="0"/>
              <a:t> = v</a:t>
            </a:r>
            <a:r>
              <a:rPr lang="en-US" sz="2400" i="1" baseline="-25000" dirty="0"/>
              <a:t>i</a:t>
            </a:r>
            <a:r>
              <a:rPr lang="en-US" sz="2400" baseline="30000" dirty="0"/>
              <a:t>2</a:t>
            </a:r>
            <a:r>
              <a:rPr lang="en-US" sz="2400" dirty="0"/>
              <a:t> + </a:t>
            </a:r>
            <a:r>
              <a:rPr lang="en-US" sz="2400" dirty="0" smtClean="0"/>
              <a:t>2</a:t>
            </a:r>
            <a:r>
              <a:rPr lang="en-US" sz="2400" i="1" dirty="0" smtClean="0"/>
              <a:t>aΔx</a:t>
            </a:r>
            <a:endParaRPr lang="en-US" sz="2400" i="1" dirty="0"/>
          </a:p>
        </p:txBody>
      </p:sp>
      <p:sp>
        <p:nvSpPr>
          <p:cNvPr id="30" name="Rectangle 29"/>
          <p:cNvSpPr/>
          <p:nvPr/>
        </p:nvSpPr>
        <p:spPr>
          <a:xfrm>
            <a:off x="3004143" y="4620270"/>
            <a:ext cx="3133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i="1" dirty="0" smtClean="0"/>
              <a:t> = </a:t>
            </a:r>
            <a:r>
              <a:rPr lang="en-US" sz="2400" dirty="0" smtClean="0"/>
              <a:t>(</a:t>
            </a:r>
            <a:r>
              <a:rPr lang="en-US" sz="2400" i="1" dirty="0" smtClean="0"/>
              <a:t>v</a:t>
            </a:r>
            <a:r>
              <a:rPr lang="en-US" sz="2400" i="1" baseline="-25000" dirty="0" smtClean="0"/>
              <a:t>f</a:t>
            </a:r>
            <a:r>
              <a:rPr lang="en-US" sz="2400" i="1" baseline="30000" dirty="0" smtClean="0"/>
              <a:t>2</a:t>
            </a:r>
            <a:r>
              <a:rPr lang="en-US" sz="2400" dirty="0" smtClean="0"/>
              <a:t> - v</a:t>
            </a:r>
            <a:r>
              <a:rPr lang="en-US" sz="2400" i="1" baseline="-25000" dirty="0" smtClean="0"/>
              <a:t>i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/ (2</a:t>
            </a:r>
            <a:r>
              <a:rPr lang="en-US" sz="2400" i="1" dirty="0" smtClean="0"/>
              <a:t>Δs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3022341" y="5164755"/>
            <a:ext cx="4955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i="1" dirty="0" smtClean="0"/>
              <a:t> = </a:t>
            </a:r>
            <a:r>
              <a:rPr lang="en-US" sz="2400" dirty="0" smtClean="0"/>
              <a:t>[</a:t>
            </a:r>
            <a:r>
              <a:rPr lang="en-US" sz="2400" i="1" dirty="0" smtClean="0"/>
              <a:t>(0 m/s)</a:t>
            </a:r>
            <a:r>
              <a:rPr lang="en-US" sz="2400" i="1" baseline="30000" dirty="0" smtClean="0"/>
              <a:t>2</a:t>
            </a:r>
            <a:r>
              <a:rPr lang="en-US" sz="2400" dirty="0" smtClean="0"/>
              <a:t> – (25 m/s)</a:t>
            </a:r>
            <a:r>
              <a:rPr lang="en-US" sz="2400" baseline="30000" dirty="0" smtClean="0"/>
              <a:t>2</a:t>
            </a:r>
            <a:r>
              <a:rPr lang="en-US" sz="2400" dirty="0"/>
              <a:t>]</a:t>
            </a:r>
            <a:r>
              <a:rPr lang="en-US" sz="2400" dirty="0" smtClean="0"/>
              <a:t> / (2 × 148m)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3109320" y="5792648"/>
            <a:ext cx="238197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i="1" dirty="0" smtClean="0"/>
              <a:t> = </a:t>
            </a:r>
            <a:r>
              <a:rPr lang="en-US" sz="2400" dirty="0" smtClean="0"/>
              <a:t>- 2.1 m/s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36" name="Oval 35"/>
          <p:cNvSpPr/>
          <p:nvPr/>
        </p:nvSpPr>
        <p:spPr>
          <a:xfrm>
            <a:off x="2639114" y="1977736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96594" y="196102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85206" y="1955251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789003" y="1952671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208747" y="1961024"/>
            <a:ext cx="242559" cy="2172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648478" y="2389751"/>
            <a:ext cx="2157480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845744" y="2410456"/>
            <a:ext cx="419744" cy="1271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130007" y="2423175"/>
            <a:ext cx="658996" cy="399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874082" y="2406463"/>
            <a:ext cx="1211124" cy="1671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367761" y="2423156"/>
            <a:ext cx="66836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855" y="2117199"/>
            <a:ext cx="161607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Velocity:</a:t>
            </a:r>
            <a:endParaRPr lang="en-US" sz="2800" dirty="0">
              <a:solidFill>
                <a:srgbClr val="3366FF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648480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401391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170251" y="2941234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3912307" y="2947226"/>
            <a:ext cx="1026592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0254" y="2618768"/>
            <a:ext cx="217709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Acceleration: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7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78"/>
    </mc:Choice>
    <mc:Fallback xmlns="">
      <p:transition xmlns:p14="http://schemas.microsoft.com/office/powerpoint/2010/main" spd="slow" advTm="364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0" grpId="0"/>
      <p:bldP spid="31" grpId="0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6|6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1.4|8.1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.4|2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5.7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3.6|4.7|10.9|8.5|7.8|1.6|8.3|8.1|5.7|7.5|1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12461</TotalTime>
  <Words>707</Words>
  <Application>Microsoft Macintosh PowerPoint</Application>
  <PresentationFormat>On-screen Show (4:3)</PresentationFormat>
  <Paragraphs>83</Paragraphs>
  <Slides>12</Slides>
  <Notes>2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Breeze</vt:lpstr>
      <vt:lpstr>Equation</vt:lpstr>
      <vt:lpstr>Kinematics Problem-Solving</vt:lpstr>
      <vt:lpstr>Components of a  Vector Motion Diagram:</vt:lpstr>
      <vt:lpstr>Example A) A driver moving at 25 m/s applies the brakes and travels 148 m before coming to a stop at a red light.  What was the car’s acceleration?</vt:lpstr>
      <vt:lpstr>Example B) Someone standing on a bridge 12.8 m over a river tosses a pebble up into the air at 17.1 m/s.  How long does it take before the pebble splashes in the water?</vt:lpstr>
      <vt:lpstr>Given &amp; Wanted</vt:lpstr>
      <vt:lpstr>Example A) A driver moving at 25 m/s applies the brakes and travels 148 m before coming to a stop at a red light.  What was the car’s acceleration?</vt:lpstr>
      <vt:lpstr>Example B) Someone standing on a bridge 12.8 m over a river tosses a pebble up into the air at 17.1 m/s.  How long does it take before the pebble splashes in the water?</vt:lpstr>
      <vt:lpstr>Now let’s pick a formula</vt:lpstr>
      <vt:lpstr>Example A) A driver moving at 25 m/s applies the brakes and travels 148 m before coming to a stop at a red light.  What was the car’s acceleration?</vt:lpstr>
      <vt:lpstr>Example A) Someone standing on a bridge 12.8 m over a river tosses a pebble up into the air at 17.1 m/s.  How long does it take before the pebble splashes in the water?</vt:lpstr>
      <vt:lpstr>Deriving the Formulae of Kinematics using Calculus</vt:lpstr>
      <vt:lpstr>Here’s a great video in case you need a quick refresher…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Atomic, Nuclear, &amp; Particle Physics</dc:title>
  <dc:creator>Tom</dc:creator>
  <cp:lastModifiedBy>Tom</cp:lastModifiedBy>
  <cp:revision>166</cp:revision>
  <dcterms:created xsi:type="dcterms:W3CDTF">2017-02-17T17:17:37Z</dcterms:created>
  <dcterms:modified xsi:type="dcterms:W3CDTF">2020-08-01T03:13:39Z</dcterms:modified>
</cp:coreProperties>
</file>