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2" autoAdjust="0"/>
    <p:restoredTop sz="87785" autoAdjust="0"/>
  </p:normalViewPr>
  <p:slideViewPr>
    <p:cSldViewPr snapToGrid="0" snapToObjects="1">
      <p:cViewPr varScale="1">
        <p:scale>
          <a:sx n="70" d="100"/>
          <a:sy n="70" d="100"/>
        </p:scale>
        <p:origin x="-1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CA088-E6E5-3F4F-BDA1-5825BD993440}" type="datetimeFigureOut">
              <a:rPr lang="en-US" smtClean="0"/>
              <a:t>6/28/20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79941-9615-9E42-AE26-9FCF6BFF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12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8A30614B-AFAA-DB4A-A7D2-22FB739CED9D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1: Measurements &amp; Uncertainties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509494"/>
            <a:ext cx="7542212" cy="752354"/>
          </a:xfrm>
        </p:spPr>
        <p:txBody>
          <a:bodyPr/>
          <a:lstStyle/>
          <a:p>
            <a:r>
              <a:rPr lang="en-US" dirty="0" smtClean="0"/>
              <a:t>Part 3 – Vectors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6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870605"/>
          </a:xfrm>
        </p:spPr>
        <p:txBody>
          <a:bodyPr/>
          <a:lstStyle/>
          <a:p>
            <a:r>
              <a:rPr lang="en-US" dirty="0" smtClean="0"/>
              <a:t>Parallel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09" y="1184114"/>
            <a:ext cx="8955199" cy="22395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Two vectors are parallel if they both point in the same (or opposite) direction</a:t>
            </a:r>
          </a:p>
          <a:p>
            <a:r>
              <a:rPr lang="en-US" dirty="0" smtClean="0"/>
              <a:t>Put another way: If one vector is equal to a scalar multiple times another vector, those vectors are paralle</a:t>
            </a:r>
            <a:r>
              <a:rPr lang="en-US" dirty="0"/>
              <a:t>l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Which of the vectors below are parallel?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13412" y="3584618"/>
            <a:ext cx="126302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1976439" y="3584618"/>
            <a:ext cx="127513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575179" y="3781969"/>
            <a:ext cx="647206" cy="5319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38751" y="3473071"/>
            <a:ext cx="527059" cy="15273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551523" y="3550296"/>
            <a:ext cx="126302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958951" y="4294753"/>
            <a:ext cx="160837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32285" y="3584618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31727" y="3360316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57952" y="3711657"/>
            <a:ext cx="323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47275" y="3610741"/>
            <a:ext cx="35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91071" y="3610741"/>
            <a:ext cx="342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71047" y="3711657"/>
            <a:ext cx="300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f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406944" y="3481365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500941" y="3616604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609507" y="3804820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022492" y="3629665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73201" y="3686010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610647" y="3753337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 txBox="1">
            <a:spLocks/>
          </p:cNvSpPr>
          <p:nvPr/>
        </p:nvSpPr>
        <p:spPr>
          <a:xfrm>
            <a:off x="137309" y="5154856"/>
            <a:ext cx="8822179" cy="1829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	a || b || c || 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Note: a = -1×b and a = 2×c  </a:t>
            </a:r>
          </a:p>
          <a:p>
            <a:pPr marL="0" indent="0">
              <a:buNone/>
            </a:pPr>
            <a:r>
              <a:rPr lang="en-US" sz="2100" dirty="0" smtClean="0"/>
              <a:t>	</a:t>
            </a:r>
            <a:endParaRPr lang="en-US" sz="21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115657" y="518917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532606" y="518917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990734" y="5193659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449449" y="5213251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181848" y="588253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446687" y="588086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894821" y="588253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657730" y="584077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46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8"/>
            <a:ext cx="7581901" cy="922088"/>
          </a:xfrm>
        </p:spPr>
        <p:txBody>
          <a:bodyPr/>
          <a:lstStyle/>
          <a:p>
            <a:r>
              <a:rPr lang="en-US" dirty="0" smtClean="0"/>
              <a:t>Adding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858" y="1178983"/>
            <a:ext cx="8488976" cy="5627534"/>
          </a:xfrm>
        </p:spPr>
        <p:txBody>
          <a:bodyPr>
            <a:normAutofit/>
          </a:bodyPr>
          <a:lstStyle/>
          <a:p>
            <a:r>
              <a:rPr lang="en-US" dirty="0" smtClean="0"/>
              <a:t>The result of combing two (or more) vectors together is the called the “resultant”.</a:t>
            </a:r>
          </a:p>
          <a:p>
            <a:r>
              <a:rPr lang="en-US" dirty="0" smtClean="0"/>
              <a:t>If r is the resultant of combing vectors a and b, then we can say r = a + b</a:t>
            </a:r>
          </a:p>
          <a:p>
            <a:r>
              <a:rPr lang="en-US" dirty="0" smtClean="0"/>
              <a:t>Recall our earlier example: hiking 4.o km east, then 3.0 km south.  </a:t>
            </a:r>
          </a:p>
          <a:p>
            <a:r>
              <a:rPr lang="en-US" dirty="0" smtClean="0"/>
              <a:t>Let a = 4.0 km @ 0° represent the first leg of the hike</a:t>
            </a:r>
          </a:p>
          <a:p>
            <a:r>
              <a:rPr lang="en-US" dirty="0" smtClean="0"/>
              <a:t>Let b = 3.0 km @ 270° represent the 2</a:t>
            </a:r>
            <a:r>
              <a:rPr lang="en-US" baseline="30000" dirty="0" smtClean="0"/>
              <a:t>nd</a:t>
            </a:r>
            <a:r>
              <a:rPr lang="en-US" dirty="0" smtClean="0"/>
              <a:t> leg.</a:t>
            </a:r>
          </a:p>
          <a:p>
            <a:r>
              <a:rPr lang="en-US" dirty="0" smtClean="0"/>
              <a:t>We already know that the resultant r = 5.0 km @ 323°</a:t>
            </a:r>
          </a:p>
          <a:p>
            <a:r>
              <a:rPr lang="en-US" dirty="0" smtClean="0"/>
              <a:t>Note: r = a + b, but r ≠ a + b (since 5.0 km ≠ 4.0 km + 3.0 km)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21603" y="2271793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919439" y="2271793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689735" y="2237471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315387" y="264318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742408" y="264151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186592" y="2607196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347757" y="421995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364921" y="4801386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538809" y="546861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25403" y="610152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511766" y="6067206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050417" y="610152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645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875352" y="1046826"/>
            <a:ext cx="5269279" cy="0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127467" y="1046826"/>
            <a:ext cx="0" cy="392989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75352" y="1046826"/>
            <a:ext cx="5252115" cy="3929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75275" y="394056"/>
            <a:ext cx="472597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4.0 km @ 0° (due east)</a:t>
            </a:r>
            <a:endParaRPr lang="en-US" sz="3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64778" y="2002450"/>
            <a:ext cx="2387993" cy="15696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b = 3.0 km 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smtClean="0">
                <a:solidFill>
                  <a:schemeClr val="accent2"/>
                </a:solidFill>
              </a:rPr>
              <a:t>     @ 270° </a:t>
            </a:r>
          </a:p>
          <a:p>
            <a:r>
              <a:rPr lang="en-US" sz="3200" dirty="0" smtClean="0">
                <a:solidFill>
                  <a:schemeClr val="accent2"/>
                </a:solidFill>
              </a:rPr>
              <a:t>  (due south)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4032" y="2875615"/>
            <a:ext cx="31726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r</a:t>
            </a:r>
            <a:r>
              <a:rPr lang="en-US" sz="3200" dirty="0" smtClean="0">
                <a:solidFill>
                  <a:srgbClr val="FFFF00"/>
                </a:solidFill>
              </a:rPr>
              <a:t> = 5.0 km @ 323° 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  (37° S of E)</a:t>
            </a:r>
            <a:endParaRPr lang="en-US" sz="3200" dirty="0">
              <a:solidFill>
                <a:srgbClr val="FFFF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268051" y="537874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350598" y="2100183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09867" y="2958236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36020" y="5506205"/>
            <a:ext cx="7396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resultant of a and b is r, so:     r = a + b</a:t>
            </a:r>
          </a:p>
          <a:p>
            <a:r>
              <a:rPr lang="en-US" sz="3200" dirty="0" smtClean="0"/>
              <a:t>But 5.0 km ≠ 4.0 km + 3.0 km, so:  r ≠ a + b</a:t>
            </a:r>
            <a:endParaRPr lang="en-US" sz="32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488870" y="5650022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616579" y="5596490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013773" y="5650022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31023" y="5656551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561427" y="5609547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194413" y="5639390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441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79505"/>
          </a:xfrm>
        </p:spPr>
        <p:txBody>
          <a:bodyPr/>
          <a:lstStyle/>
          <a:p>
            <a:r>
              <a:rPr lang="en-US" sz="4800" dirty="0" smtClean="0"/>
              <a:t>Magnitude of the Resultant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7082"/>
            <a:ext cx="9143999" cy="557091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general, the magnitude of a resultant DOES NOT EQUAL the sum of the magnitudes of the vectors that were added up!</a:t>
            </a:r>
          </a:p>
          <a:p>
            <a:r>
              <a:rPr lang="en-US" dirty="0" smtClean="0"/>
              <a:t>(This is the most common mistake I see when doing vector problems!)</a:t>
            </a:r>
          </a:p>
          <a:p>
            <a:r>
              <a:rPr lang="en-US" dirty="0" smtClean="0"/>
              <a:t>If you’re adding two vectors, one with magnitude 4.0 km and one with magnitude 3.0 km, what is the range of values that could equal the magnitude of the resultant?</a:t>
            </a:r>
          </a:p>
          <a:p>
            <a:r>
              <a:rPr lang="en-US" dirty="0" smtClean="0"/>
              <a:t>If the angle between the vectors was 0° (i.e. if the hiker never changed direction) the magnitude of the resultant </a:t>
            </a:r>
            <a:r>
              <a:rPr lang="en-US" i="1" dirty="0" smtClean="0"/>
              <a:t>would</a:t>
            </a:r>
            <a:r>
              <a:rPr lang="en-US" dirty="0" smtClean="0"/>
              <a:t> be 7.0 km.</a:t>
            </a:r>
          </a:p>
          <a:p>
            <a:r>
              <a:rPr lang="en-US" dirty="0" smtClean="0"/>
              <a:t>But if the angle between the vectors was 180° (i.e. if the hiker turned all the way around and started hiking back toward the starting point) then the magnitude of the resultant would be 1.0 km.</a:t>
            </a:r>
          </a:p>
          <a:p>
            <a:r>
              <a:rPr lang="en-US" dirty="0" smtClean="0"/>
              <a:t>Therefore, if the two vectors met at any other angle, the magnitude of the resultant would be somewhere between 1.0 km and 7.0 km.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47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007894"/>
          </a:xfrm>
        </p:spPr>
        <p:txBody>
          <a:bodyPr/>
          <a:lstStyle/>
          <a:p>
            <a:r>
              <a:rPr lang="en-US" sz="4800" dirty="0" smtClean="0"/>
              <a:t>Adding Vectors Graphically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457" y="1115472"/>
            <a:ext cx="8753523" cy="231674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When adding vectors graphically, the vectors should be placed head-to-tail.</a:t>
            </a:r>
          </a:p>
          <a:p>
            <a:r>
              <a:rPr lang="en-US" sz="2000" dirty="0" smtClean="0"/>
              <a:t>The resultant then begins at the tail of the first vector and ends at the head of the last vector.</a:t>
            </a:r>
          </a:p>
          <a:p>
            <a:r>
              <a:rPr lang="en-US" sz="2000" dirty="0" smtClean="0"/>
              <a:t>Let’s revisit our hiking problem one more time:  What if you go 3.0 km south </a:t>
            </a:r>
            <a:r>
              <a:rPr lang="en-US" sz="2000" i="1" dirty="0" smtClean="0"/>
              <a:t>first</a:t>
            </a:r>
            <a:r>
              <a:rPr lang="en-US" sz="2000" dirty="0" smtClean="0"/>
              <a:t>, and </a:t>
            </a:r>
            <a:r>
              <a:rPr lang="en-US" sz="2000" i="1" dirty="0" smtClean="0"/>
              <a:t>then</a:t>
            </a:r>
            <a:r>
              <a:rPr lang="en-US" sz="2000" dirty="0" smtClean="0"/>
              <a:t> go 4.0 km east?</a:t>
            </a:r>
            <a:endParaRPr lang="en-US" sz="20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168208" y="3769310"/>
            <a:ext cx="2157158" cy="1"/>
          </a:xfrm>
          <a:prstGeom prst="straightConnector1">
            <a:avLst/>
          </a:prstGeom>
          <a:ln w="19050" cmpd="sng">
            <a:solidFill>
              <a:srgbClr val="CCE8F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290573" y="3804101"/>
            <a:ext cx="0" cy="1330703"/>
          </a:xfrm>
          <a:prstGeom prst="straightConnector1">
            <a:avLst/>
          </a:prstGeom>
          <a:ln w="1905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168214" y="3786706"/>
            <a:ext cx="2122365" cy="1330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65288" y="3399812"/>
            <a:ext cx="1712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4.0 km @ 0°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0579" y="3875438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</a:t>
            </a:r>
            <a:r>
              <a:rPr lang="en-US" dirty="0" smtClean="0">
                <a:solidFill>
                  <a:schemeClr val="accent2"/>
                </a:solidFill>
              </a:rPr>
              <a:t> =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3.0 km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@ 270°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2762" y="4415006"/>
            <a:ext cx="1133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</a:t>
            </a:r>
            <a:r>
              <a:rPr lang="en-US" dirty="0" smtClean="0">
                <a:solidFill>
                  <a:srgbClr val="FFFF00"/>
                </a:solidFill>
              </a:rPr>
              <a:t> = 5.0 km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@ 323°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300719" y="4483705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476541" y="5095740"/>
            <a:ext cx="2157158" cy="1"/>
          </a:xfrm>
          <a:prstGeom prst="straightConnector1">
            <a:avLst/>
          </a:prstGeom>
          <a:ln w="19050" cmpd="sng">
            <a:solidFill>
              <a:srgbClr val="CCE8F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86822" y="3769144"/>
            <a:ext cx="0" cy="1330703"/>
          </a:xfrm>
          <a:prstGeom prst="straightConnector1">
            <a:avLst/>
          </a:prstGeom>
          <a:ln w="1905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86822" y="3747794"/>
            <a:ext cx="2122365" cy="1330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79525" y="5078498"/>
            <a:ext cx="1712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4.0 km @ 0°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09659" y="3878789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</a:t>
            </a:r>
            <a:r>
              <a:rPr lang="en-US" dirty="0" smtClean="0">
                <a:solidFill>
                  <a:schemeClr val="accent2"/>
                </a:solidFill>
              </a:rPr>
              <a:t> =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3.0 km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@ 270°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533944" y="3466540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633661" y="5163159"/>
            <a:ext cx="226154" cy="0"/>
          </a:xfrm>
          <a:prstGeom prst="straightConnector1">
            <a:avLst/>
          </a:prstGeom>
          <a:ln>
            <a:solidFill>
              <a:srgbClr val="CCE8F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365968" y="3908832"/>
            <a:ext cx="22615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661151" y="3915926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304001" y="3693982"/>
            <a:ext cx="1133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</a:t>
            </a:r>
            <a:r>
              <a:rPr lang="en-US" dirty="0" smtClean="0">
                <a:solidFill>
                  <a:srgbClr val="FFFF00"/>
                </a:solidFill>
              </a:rPr>
              <a:t> = 5.0 km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@ 323°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361958" y="3762681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/>
          <p:cNvSpPr txBox="1">
            <a:spLocks/>
          </p:cNvSpPr>
          <p:nvPr/>
        </p:nvSpPr>
        <p:spPr>
          <a:xfrm>
            <a:off x="164241" y="5575722"/>
            <a:ext cx="8753523" cy="1158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Either way, the resultant is the same!  </a:t>
            </a:r>
          </a:p>
          <a:p>
            <a:r>
              <a:rPr lang="en-US" sz="2000" dirty="0"/>
              <a:t>a</a:t>
            </a:r>
            <a:r>
              <a:rPr lang="en-US" sz="2000" dirty="0" smtClean="0"/>
              <a:t> + b = b + a	(Vector addition is commutative)</a:t>
            </a:r>
            <a:endParaRPr lang="en-US" sz="20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742934" y="620998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376446" y="6175663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982280" y="6175663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32057" y="619282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568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  <p:bldP spid="14" grpId="0"/>
      <p:bldP spid="14" grpId="1"/>
      <p:bldP spid="15" grpId="0"/>
      <p:bldP spid="22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022" y="338090"/>
            <a:ext cx="8231520" cy="1179483"/>
          </a:xfrm>
        </p:spPr>
        <p:txBody>
          <a:bodyPr>
            <a:normAutofit/>
          </a:bodyPr>
          <a:lstStyle/>
          <a:p>
            <a:r>
              <a:rPr lang="en-US" dirty="0" smtClean="0"/>
              <a:t>Let a = 4 </a:t>
            </a:r>
            <a:r>
              <a:rPr lang="en-US" dirty="0" err="1" smtClean="0"/>
              <a:t>î</a:t>
            </a:r>
            <a:r>
              <a:rPr lang="en-US" dirty="0" smtClean="0"/>
              <a:t>, b = 3 </a:t>
            </a:r>
            <a:r>
              <a:rPr lang="en-US" dirty="0" err="1" smtClean="0"/>
              <a:t>ĵ</a:t>
            </a:r>
            <a:r>
              <a:rPr lang="en-US" dirty="0" smtClean="0"/>
              <a:t>, and let c = -6î + 5ĵ</a:t>
            </a:r>
          </a:p>
          <a:p>
            <a:r>
              <a:rPr lang="en-US" dirty="0"/>
              <a:t>Let’s graphically add </a:t>
            </a:r>
            <a:r>
              <a:rPr lang="en-US" dirty="0" smtClean="0"/>
              <a:t>( a </a:t>
            </a:r>
            <a:r>
              <a:rPr lang="en-US" dirty="0"/>
              <a:t>+ </a:t>
            </a:r>
            <a:r>
              <a:rPr lang="en-US" dirty="0" smtClean="0"/>
              <a:t>b ) </a:t>
            </a:r>
            <a:r>
              <a:rPr lang="en-US" dirty="0"/>
              <a:t>+ </a:t>
            </a:r>
            <a:r>
              <a:rPr lang="en-US" dirty="0" smtClean="0"/>
              <a:t>c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365331" y="43630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273888" y="41914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24550" y="44703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342492" y="162646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953569" y="1592146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402498" y="1613890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54638" y="5817610"/>
            <a:ext cx="183652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891162" y="4513368"/>
            <a:ext cx="0" cy="130424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059682" y="4519435"/>
            <a:ext cx="1836524" cy="1304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1304178" y="2368230"/>
            <a:ext cx="2569820" cy="216230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1304178" y="2368230"/>
            <a:ext cx="784788" cy="3449380"/>
          </a:xfrm>
          <a:prstGeom prst="straightConnector1">
            <a:avLst/>
          </a:prstGeom>
          <a:ln w="5715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76587" y="5440068"/>
            <a:ext cx="3105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934640" y="552679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915451" y="4991833"/>
            <a:ext cx="327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973504" y="5078560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93495" y="4678450"/>
            <a:ext cx="6936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a + b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551548" y="4748016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926452" y="4729933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68712" y="3096185"/>
            <a:ext cx="30050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626765" y="3165751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31939" y="4588079"/>
            <a:ext cx="13423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( a + b ) + c</a:t>
            </a:r>
          </a:p>
          <a:p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= -2î + 8ĵ</a:t>
            </a:r>
            <a:endParaRPr lang="en-US" sz="2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22524" y="4640484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997428" y="4622401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493108" y="4654674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813530" y="1065117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252967" y="103079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873536" y="1052539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2"/>
          <p:cNvSpPr txBox="1">
            <a:spLocks/>
          </p:cNvSpPr>
          <p:nvPr/>
        </p:nvSpPr>
        <p:spPr>
          <a:xfrm>
            <a:off x="444140" y="1517573"/>
            <a:ext cx="5595791" cy="732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Now, let’s graphically add a + ( b + c )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7819592" y="4518774"/>
            <a:ext cx="0" cy="130424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61045" y="5014400"/>
            <a:ext cx="327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7919098" y="5101127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5237002" y="2368229"/>
            <a:ext cx="2569820" cy="216230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01536" y="3096184"/>
            <a:ext cx="30050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559589" y="3165750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5237002" y="2368230"/>
            <a:ext cx="2569821" cy="34719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229481" y="3296240"/>
            <a:ext cx="710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b</a:t>
            </a:r>
            <a:r>
              <a:rPr lang="en-US" sz="2000" dirty="0" smtClean="0">
                <a:solidFill>
                  <a:srgbClr val="FFFF00"/>
                </a:solidFill>
              </a:rPr>
              <a:t> + c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5287534" y="3348645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662438" y="3347723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229481" y="2370534"/>
            <a:ext cx="183652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085758" y="1975831"/>
            <a:ext cx="3105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6143811" y="2062558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 flipV="1">
            <a:off x="7028441" y="2373637"/>
            <a:ext cx="784788" cy="3449380"/>
          </a:xfrm>
          <a:prstGeom prst="straightConnector1">
            <a:avLst/>
          </a:prstGeom>
          <a:ln w="5715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234244" y="2725080"/>
            <a:ext cx="13423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( a + b ) + c</a:t>
            </a:r>
          </a:p>
          <a:p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= -2î + 8ĵ</a:t>
            </a:r>
            <a:endParaRPr lang="en-US" sz="2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7424829" y="2777485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7799733" y="2759402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8295413" y="2791675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Content Placeholder 2"/>
          <p:cNvSpPr txBox="1">
            <a:spLocks/>
          </p:cNvSpPr>
          <p:nvPr/>
        </p:nvSpPr>
        <p:spPr>
          <a:xfrm>
            <a:off x="164241" y="6175662"/>
            <a:ext cx="8753523" cy="558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+ ( b + c ) = a + ( b + c )	(Vector addition is associative)</a:t>
            </a:r>
            <a:endParaRPr lang="en-US" dirty="0"/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3356328" y="6276300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2909288" y="6259139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2284505" y="6293461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632057" y="6278629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235090" y="624197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1698469" y="6276300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479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5" grpId="0"/>
      <p:bldP spid="27" grpId="0"/>
      <p:bldP spid="30" grpId="0"/>
      <p:bldP spid="36" grpId="0"/>
      <p:bldP spid="44" grpId="0"/>
      <p:bldP spid="55" grpId="0"/>
      <p:bldP spid="60" grpId="0"/>
      <p:bldP spid="63" grpId="0"/>
      <p:bldP spid="67" grpId="0"/>
      <p:bldP spid="73" grpId="0"/>
      <p:bldP spid="76" grpId="0"/>
      <p:bldP spid="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2167429"/>
          </a:xfrm>
        </p:spPr>
        <p:txBody>
          <a:bodyPr/>
          <a:lstStyle/>
          <a:p>
            <a:r>
              <a:rPr lang="en-US" dirty="0" smtClean="0"/>
              <a:t>To subtract vectors, just add the negative of a vector.</a:t>
            </a:r>
          </a:p>
          <a:p>
            <a:r>
              <a:rPr lang="en-US" dirty="0" smtClean="0"/>
              <a:t>For example, to find c </a:t>
            </a:r>
            <a:r>
              <a:rPr lang="mr-IN" dirty="0" smtClean="0"/>
              <a:t>–</a:t>
            </a:r>
            <a:r>
              <a:rPr lang="en-US" dirty="0" smtClean="0"/>
              <a:t> b, find c + (-b)</a:t>
            </a:r>
          </a:p>
          <a:p>
            <a:r>
              <a:rPr lang="en-US" dirty="0" smtClean="0"/>
              <a:t>Using the same b and c from the last slide</a:t>
            </a:r>
            <a:r>
              <a:rPr lang="mr-IN" dirty="0" smtClean="0"/>
              <a:t>…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888273" y="256525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423130" y="256617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991111" y="258630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315646" y="2596397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04188" y="3218346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22574" y="3177823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3509327" y="4083226"/>
            <a:ext cx="2569820" cy="216230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73861" y="4811181"/>
            <a:ext cx="32367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831914" y="4880747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09327" y="4113723"/>
            <a:ext cx="0" cy="127831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52545" y="4637524"/>
            <a:ext cx="433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-b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179254" y="4689929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3509327" y="5392039"/>
            <a:ext cx="2570772" cy="8534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976159" y="5806609"/>
            <a:ext cx="705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c</a:t>
            </a:r>
            <a:r>
              <a:rPr lang="en-US" sz="2400" dirty="0" smtClean="0">
                <a:solidFill>
                  <a:srgbClr val="FFFF00"/>
                </a:solidFill>
              </a:rPr>
              <a:t> - b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034212" y="5859014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409116" y="5858092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696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2115946"/>
          </a:xfrm>
        </p:spPr>
        <p:txBody>
          <a:bodyPr>
            <a:normAutofit/>
          </a:bodyPr>
          <a:lstStyle/>
          <a:p>
            <a:r>
              <a:rPr lang="en-US" dirty="0" smtClean="0"/>
              <a:t>You hike 7.8 km due east, then 4.2 km 65° north of east.  What is your net displacement relative to you where you started?</a:t>
            </a:r>
          </a:p>
          <a:p>
            <a:r>
              <a:rPr lang="en-US" dirty="0" smtClean="0"/>
              <a:t>Step One: Draw a diagram illustrating the problem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057589" y="5680815"/>
            <a:ext cx="3330891" cy="2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5371316" y="4121760"/>
            <a:ext cx="961172" cy="15590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057589" y="4121760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92128" y="5732300"/>
            <a:ext cx="3022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4.0 km @ 0° (due east)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51904" y="4972390"/>
            <a:ext cx="1278465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4.2 km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@ 65° 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0320" y="4411193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?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60784" y="5817959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920560" y="4990055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26765" y="4471753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240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112" y="107577"/>
            <a:ext cx="8547559" cy="870605"/>
          </a:xfrm>
        </p:spPr>
        <p:txBody>
          <a:bodyPr/>
          <a:lstStyle/>
          <a:p>
            <a:r>
              <a:rPr lang="en-US" sz="4800" dirty="0" smtClean="0"/>
              <a:t>Method #1: Use Components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7409" y="3782970"/>
            <a:ext cx="2867774" cy="679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 = &lt; 7.8 km, 0 km &gt;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37208" y="2909000"/>
            <a:ext cx="3330891" cy="2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850935" y="1349945"/>
            <a:ext cx="961172" cy="15590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37208" y="1349945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1747" y="2960485"/>
            <a:ext cx="3007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7.8 km @ 0° (due east)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31523" y="2200575"/>
            <a:ext cx="1278465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4.2 km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@ 65° 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9939" y="1639378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?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40403" y="3046144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400179" y="2218240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806384" y="1699938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1150" y="3890298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37208" y="3702919"/>
            <a:ext cx="1495330" cy="2589432"/>
          </a:xfrm>
          <a:prstGeom prst="straightConnector1">
            <a:avLst/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8008473">
            <a:off x="537208" y="4731469"/>
            <a:ext cx="105116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4.2 km 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014652" y="3720807"/>
            <a:ext cx="0" cy="2571544"/>
          </a:xfrm>
          <a:prstGeom prst="straightConnector1">
            <a:avLst/>
          </a:prstGeom>
          <a:ln>
            <a:solidFill>
              <a:schemeClr val="accent2"/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37208" y="6292351"/>
            <a:ext cx="1525790" cy="0"/>
          </a:xfrm>
          <a:prstGeom prst="straightConnector1">
            <a:avLst/>
          </a:prstGeom>
          <a:ln>
            <a:solidFill>
              <a:schemeClr val="accent2"/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00203" y="5802801"/>
            <a:ext cx="520670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65°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66557" y="6292351"/>
            <a:ext cx="41549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chemeClr val="accent2"/>
                </a:solidFill>
              </a:rPr>
              <a:t>b</a:t>
            </a:r>
            <a:r>
              <a:rPr lang="en-US" sz="2000" baseline="-25000" dirty="0" err="1" smtClean="0">
                <a:solidFill>
                  <a:schemeClr val="accent2"/>
                </a:solidFill>
              </a:rPr>
              <a:t>x</a:t>
            </a:r>
            <a:endParaRPr lang="en-US" sz="2400" baseline="-25000" dirty="0">
              <a:solidFill>
                <a:schemeClr val="accent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4652" y="4767368"/>
            <a:ext cx="40666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</a:t>
            </a:r>
            <a:r>
              <a:rPr lang="en-US" sz="2000" baseline="-25000" dirty="0">
                <a:solidFill>
                  <a:schemeClr val="accent2"/>
                </a:solidFill>
              </a:rPr>
              <a:t>y</a:t>
            </a:r>
            <a:endParaRPr lang="en-US" sz="2400" baseline="-25000" dirty="0">
              <a:solidFill>
                <a:schemeClr val="accent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87605" y="4081862"/>
            <a:ext cx="2080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2"/>
                </a:solidFill>
              </a:rPr>
              <a:t>b</a:t>
            </a:r>
            <a:r>
              <a:rPr lang="en-US" baseline="-25000" dirty="0" err="1" smtClean="0">
                <a:solidFill>
                  <a:schemeClr val="accent2"/>
                </a:solidFill>
              </a:rPr>
              <a:t>x</a:t>
            </a:r>
            <a:r>
              <a:rPr lang="en-US" dirty="0" smtClean="0">
                <a:solidFill>
                  <a:schemeClr val="accent2"/>
                </a:solidFill>
              </a:rPr>
              <a:t> = (4.2 km) </a:t>
            </a:r>
            <a:r>
              <a:rPr lang="en-US" dirty="0" err="1" smtClean="0">
                <a:solidFill>
                  <a:schemeClr val="accent2"/>
                </a:solidFill>
              </a:rPr>
              <a:t>cos</a:t>
            </a:r>
            <a:r>
              <a:rPr lang="en-US" dirty="0" smtClean="0">
                <a:solidFill>
                  <a:schemeClr val="accent2"/>
                </a:solidFill>
              </a:rPr>
              <a:t> 65 </a:t>
            </a:r>
          </a:p>
          <a:p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    = 1.78 km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50905" y="4892995"/>
            <a:ext cx="2016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baseline="-25000" dirty="0">
                <a:solidFill>
                  <a:schemeClr val="accent2"/>
                </a:solidFill>
              </a:rPr>
              <a:t>y</a:t>
            </a:r>
            <a:r>
              <a:rPr lang="en-US" dirty="0" smtClean="0">
                <a:solidFill>
                  <a:schemeClr val="accent2"/>
                </a:solidFill>
              </a:rPr>
              <a:t> = (4.2 km) sin 65 </a:t>
            </a:r>
          </a:p>
          <a:p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    = 3.81 km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5347408" y="4328520"/>
            <a:ext cx="3138103" cy="679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>
                <a:solidFill>
                  <a:srgbClr val="9DE61E"/>
                </a:solidFill>
              </a:rPr>
              <a:t>b</a:t>
            </a:r>
            <a:r>
              <a:rPr lang="en-US" dirty="0" smtClean="0">
                <a:solidFill>
                  <a:srgbClr val="9DE61E"/>
                </a:solidFill>
              </a:rPr>
              <a:t> = &lt; 1.78 km, 3.81 km &gt;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22235" y="4381788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347408" y="5041436"/>
            <a:ext cx="3138102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ontent Placeholder 2"/>
          <p:cNvSpPr txBox="1">
            <a:spLocks/>
          </p:cNvSpPr>
          <p:nvPr/>
        </p:nvSpPr>
        <p:spPr>
          <a:xfrm>
            <a:off x="5350691" y="5167478"/>
            <a:ext cx="3522980" cy="817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r = &lt; 9.58 km, 3.81 km &gt;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393264" y="5260362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796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" grpId="0"/>
      <p:bldP spid="28" grpId="0"/>
      <p:bldP spid="29" grpId="0"/>
      <p:bldP spid="30" grpId="0"/>
      <p:bldP spid="31" grpId="0"/>
      <p:bldP spid="32" grpId="0"/>
      <p:bldP spid="33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112" y="107577"/>
            <a:ext cx="8547559" cy="870605"/>
          </a:xfrm>
        </p:spPr>
        <p:txBody>
          <a:bodyPr/>
          <a:lstStyle/>
          <a:p>
            <a:r>
              <a:rPr lang="en-US" sz="4800" dirty="0" smtClean="0"/>
              <a:t>Method #1: Use Components</a:t>
            </a:r>
            <a:endParaRPr lang="en-US" sz="48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37208" y="1349945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9939" y="1639378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?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06384" y="1699938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ontent Placeholder 2"/>
          <p:cNvSpPr txBox="1">
            <a:spLocks/>
          </p:cNvSpPr>
          <p:nvPr/>
        </p:nvSpPr>
        <p:spPr>
          <a:xfrm>
            <a:off x="2802603" y="3506350"/>
            <a:ext cx="3398156" cy="611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r = &lt; 9.58 km, 3.81 km &gt;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838375" y="3605241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46520" y="2900409"/>
            <a:ext cx="4265587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794221" y="1349945"/>
            <a:ext cx="0" cy="1559056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86196" y="2873225"/>
            <a:ext cx="14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FF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FFFF00"/>
                </a:solidFill>
              </a:rPr>
              <a:t>x</a:t>
            </a:r>
            <a:r>
              <a:rPr lang="en-US" sz="2000" dirty="0" smtClean="0">
                <a:solidFill>
                  <a:srgbClr val="FFFF00"/>
                </a:solidFill>
              </a:rPr>
              <a:t> = 9.58 km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94221" y="1839433"/>
            <a:ext cx="1406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</a:rPr>
              <a:t>r</a:t>
            </a:r>
            <a:r>
              <a:rPr lang="en-US" sz="2000" baseline="-25000" dirty="0" err="1">
                <a:solidFill>
                  <a:srgbClr val="FFFF00"/>
                </a:solidFill>
              </a:rPr>
              <a:t>y</a:t>
            </a:r>
            <a:r>
              <a:rPr lang="en-US" sz="2000" dirty="0" smtClean="0">
                <a:solidFill>
                  <a:srgbClr val="FFFF00"/>
                </a:solidFill>
              </a:rPr>
              <a:t> = 3.81 km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83389" y="2468117"/>
            <a:ext cx="31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θ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9804" y="4117573"/>
            <a:ext cx="1619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FF00"/>
                </a:solidFill>
              </a:rPr>
              <a:t>r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= </a:t>
            </a:r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x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+ </a:t>
            </a:r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y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4406" y="4699305"/>
            <a:ext cx="367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FF00"/>
                </a:solidFill>
              </a:rPr>
              <a:t>r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= (9.58 km)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+ (3.81 km)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2980" y="5298923"/>
            <a:ext cx="2785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en-US" sz="2400" dirty="0" smtClean="0">
                <a:solidFill>
                  <a:srgbClr val="FFFF00"/>
                </a:solidFill>
              </a:rPr>
              <a:t> = 10.31 km ≈ 10. km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14703" y="4109466"/>
            <a:ext cx="1705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t</a:t>
            </a:r>
            <a:r>
              <a:rPr lang="en-US" sz="2400" dirty="0" smtClean="0">
                <a:solidFill>
                  <a:srgbClr val="FFFF00"/>
                </a:solidFill>
              </a:rPr>
              <a:t>an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θ</a:t>
            </a:r>
            <a:r>
              <a:rPr lang="en-US" sz="2400" dirty="0" smtClean="0">
                <a:solidFill>
                  <a:srgbClr val="FFFF00"/>
                </a:solidFill>
              </a:rPr>
              <a:t> = </a:t>
            </a:r>
            <a:r>
              <a:rPr lang="en-US" sz="2400" i="1" dirty="0" err="1" smtClean="0">
                <a:solidFill>
                  <a:srgbClr val="FFFF00"/>
                </a:solidFill>
              </a:rPr>
              <a:t>r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y</a:t>
            </a:r>
            <a:r>
              <a:rPr lang="en-US" sz="2400" i="1" dirty="0" smtClean="0">
                <a:solidFill>
                  <a:srgbClr val="FFFF00"/>
                </a:solidFill>
              </a:rPr>
              <a:t> /</a:t>
            </a:r>
            <a:r>
              <a:rPr lang="en-US" sz="2400" i="1" dirty="0" err="1" smtClean="0">
                <a:solidFill>
                  <a:srgbClr val="FFFF00"/>
                </a:solidFill>
              </a:rPr>
              <a:t>r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x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839305" y="4691198"/>
            <a:ext cx="3801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tan</a:t>
            </a:r>
            <a:r>
              <a:rPr lang="en-US" sz="2400" i="1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θ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= (3.81 km) / (9.58 km)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47879" y="5290816"/>
            <a:ext cx="1997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en-US" sz="2400" dirty="0" smtClean="0">
                <a:solidFill>
                  <a:srgbClr val="FFFF00"/>
                </a:solidFill>
              </a:rPr>
              <a:t> = 21.68° ≈ 22</a:t>
            </a:r>
            <a:r>
              <a:rPr lang="en-US" sz="2400" dirty="0">
                <a:solidFill>
                  <a:srgbClr val="FFFF00"/>
                </a:solidFill>
              </a:rPr>
              <a:t>°</a:t>
            </a:r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3464385" y="5984252"/>
            <a:ext cx="2276900" cy="611224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r = 10. km @ 22</a:t>
            </a:r>
            <a:r>
              <a:rPr lang="en-US" dirty="0">
                <a:solidFill>
                  <a:srgbClr val="FFFF00"/>
                </a:solidFill>
              </a:rPr>
              <a:t>°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510559" y="6091580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935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25" grpId="0"/>
      <p:bldP spid="41" grpId="0"/>
      <p:bldP spid="42" grpId="0"/>
      <p:bldP spid="43" grpId="0"/>
      <p:bldP spid="44" grpId="0"/>
      <p:bldP spid="45" grpId="0"/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Vectors </a:t>
            </a:r>
            <a:r>
              <a:rPr lang="en-US" dirty="0" err="1" smtClean="0"/>
              <a:t>vs</a:t>
            </a:r>
            <a:r>
              <a:rPr lang="en-US" dirty="0" smtClean="0"/>
              <a:t> Scalars</a:t>
            </a:r>
          </a:p>
          <a:p>
            <a:r>
              <a:rPr lang="en-US" dirty="0" smtClean="0"/>
              <a:t>Vector Notation</a:t>
            </a:r>
          </a:p>
          <a:p>
            <a:r>
              <a:rPr lang="en-US" dirty="0" smtClean="0"/>
              <a:t>Adding Vectors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13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86" y="107577"/>
            <a:ext cx="8871244" cy="870605"/>
          </a:xfrm>
        </p:spPr>
        <p:txBody>
          <a:bodyPr/>
          <a:lstStyle/>
          <a:p>
            <a:r>
              <a:rPr lang="en-US" sz="3800" dirty="0" smtClean="0"/>
              <a:t>Method #2: Use Laws of </a:t>
            </a:r>
            <a:r>
              <a:rPr lang="en-US" sz="3800" dirty="0" err="1" smtClean="0"/>
              <a:t>Sines</a:t>
            </a:r>
            <a:r>
              <a:rPr lang="en-US" sz="3800" dirty="0" smtClean="0"/>
              <a:t> and Cosines</a:t>
            </a:r>
            <a:endParaRPr lang="en-US" sz="38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37208" y="2909000"/>
            <a:ext cx="3330891" cy="2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850935" y="1349945"/>
            <a:ext cx="961172" cy="15590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37208" y="1349945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1747" y="2960485"/>
            <a:ext cx="3007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7.8 km @ 0° (due east)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9039" y="1682341"/>
            <a:ext cx="1278465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4.2 km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@ 65° 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63868" y="1699938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?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40403" y="3046144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57497" y="1736073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10313" y="1760498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850935" y="2909000"/>
            <a:ext cx="1317996" cy="2"/>
          </a:xfrm>
          <a:prstGeom prst="line">
            <a:avLst/>
          </a:prstGeom>
          <a:ln w="12700" cmpd="sng">
            <a:solidFill>
              <a:schemeClr val="tx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79280" y="25091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65°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442102" y="2455456"/>
            <a:ext cx="52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115°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4285" y="3660577"/>
            <a:ext cx="5273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Law of Cosines: 	</a:t>
            </a:r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</a:t>
            </a:r>
            <a:r>
              <a:rPr lang="en-US" sz="2400" i="1" dirty="0" smtClean="0"/>
              <a:t>a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</a:t>
            </a:r>
            <a:r>
              <a:rPr lang="en-US" sz="2400" i="1" dirty="0" smtClean="0"/>
              <a:t>b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2</a:t>
            </a:r>
            <a:r>
              <a:rPr lang="en-US" sz="2400" i="1" dirty="0" smtClean="0"/>
              <a:t>ab</a:t>
            </a:r>
            <a:r>
              <a:rPr lang="en-US" sz="2400" dirty="0" smtClean="0"/>
              <a:t> </a:t>
            </a:r>
            <a:r>
              <a:rPr lang="en-US" sz="2400" dirty="0" err="1" smtClean="0"/>
              <a:t>cos</a:t>
            </a:r>
            <a:r>
              <a:rPr lang="en-US" sz="2400" dirty="0" smtClean="0"/>
              <a:t> </a:t>
            </a:r>
            <a:r>
              <a:rPr lang="en-US" sz="2400" dirty="0" err="1" smtClean="0"/>
              <a:t>θ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430057" y="4353469"/>
            <a:ext cx="6903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(7.8 km)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(4.2 km)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2(7.8 km)(4.2 km) </a:t>
            </a:r>
            <a:r>
              <a:rPr lang="en-US" sz="2400" dirty="0" err="1" smtClean="0"/>
              <a:t>cos</a:t>
            </a:r>
            <a:r>
              <a:rPr lang="en-US" sz="2400" dirty="0" smtClean="0"/>
              <a:t> 115° 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65829" y="4990888"/>
            <a:ext cx="3291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r</a:t>
            </a:r>
            <a:r>
              <a:rPr lang="en-US" sz="2400" dirty="0" smtClean="0"/>
              <a:t> = 10.30 km ≈ 10. km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7637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5" grpId="0"/>
      <p:bldP spid="22" grpId="0"/>
      <p:bldP spid="38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86" y="107577"/>
            <a:ext cx="8871244" cy="870605"/>
          </a:xfrm>
        </p:spPr>
        <p:txBody>
          <a:bodyPr/>
          <a:lstStyle/>
          <a:p>
            <a:r>
              <a:rPr lang="en-US" sz="3800" dirty="0" smtClean="0"/>
              <a:t>Method #2: Use Laws of </a:t>
            </a:r>
            <a:r>
              <a:rPr lang="en-US" sz="3800" dirty="0" err="1" smtClean="0"/>
              <a:t>Sines</a:t>
            </a:r>
            <a:r>
              <a:rPr lang="en-US" sz="3800" dirty="0" smtClean="0"/>
              <a:t> and Cosines</a:t>
            </a:r>
            <a:endParaRPr lang="en-US" sz="38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37208" y="2909000"/>
            <a:ext cx="3330891" cy="2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850935" y="1349945"/>
            <a:ext cx="961172" cy="15590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37208" y="1349945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1747" y="2960485"/>
            <a:ext cx="3007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7.8 km @ 0° (due east)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9039" y="1682341"/>
            <a:ext cx="1278465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4.2 km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@ 65° 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0446446">
            <a:off x="1738112" y="1798638"/>
            <a:ext cx="1326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10.3 km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40403" y="3046144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57497" y="1736073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850935" y="2909000"/>
            <a:ext cx="1317996" cy="2"/>
          </a:xfrm>
          <a:prstGeom prst="line">
            <a:avLst/>
          </a:prstGeom>
          <a:ln w="12700" cmpd="sng">
            <a:solidFill>
              <a:schemeClr val="tx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79280" y="25091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65°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442102" y="2455456"/>
            <a:ext cx="52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115°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4285" y="3660577"/>
            <a:ext cx="3193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Law of </a:t>
            </a:r>
            <a:r>
              <a:rPr lang="en-US" sz="2400" dirty="0" err="1" smtClean="0"/>
              <a:t>Sines</a:t>
            </a:r>
            <a:r>
              <a:rPr lang="en-US" sz="2400" dirty="0" smtClean="0"/>
              <a:t>:   </a:t>
            </a:r>
            <a:r>
              <a:rPr lang="en-US" sz="2400" dirty="0"/>
              <a:t> </a:t>
            </a:r>
            <a:r>
              <a:rPr lang="en-US" sz="2400" dirty="0" smtClean="0"/>
              <a:t> 10.3 km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274074" y="2539117"/>
            <a:ext cx="34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Φ</a:t>
            </a:r>
            <a:endParaRPr lang="en-US" dirty="0">
              <a:solidFill>
                <a:schemeClr val="tx1">
                  <a:lumMod val="8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468213" y="4158018"/>
            <a:ext cx="10732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03985" y="4140130"/>
            <a:ext cx="980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in 115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608715" y="3855633"/>
            <a:ext cx="3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993299" y="3660577"/>
            <a:ext cx="1037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4.2 km</a:t>
            </a:r>
            <a:endParaRPr lang="en-US" sz="24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3997166" y="4158018"/>
            <a:ext cx="10732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94668" y="4135988"/>
            <a:ext cx="828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in </a:t>
            </a:r>
            <a:r>
              <a:rPr lang="en-US" sz="2400" dirty="0" err="1" smtClean="0"/>
              <a:t>Φ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858264" y="4868404"/>
            <a:ext cx="2009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Φ</a:t>
            </a:r>
            <a:r>
              <a:rPr lang="en-US" sz="2400" dirty="0" smtClean="0"/>
              <a:t> = 21.68 ≈ 22°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484392" y="5540979"/>
            <a:ext cx="2557110" cy="52322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 = 10. km @ 22</a:t>
            </a:r>
            <a:r>
              <a:rPr lang="en-US" sz="2800" dirty="0"/>
              <a:t>°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6618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5" grpId="0"/>
      <p:bldP spid="22" grpId="0"/>
      <p:bldP spid="16" grpId="0"/>
      <p:bldP spid="17" grpId="0"/>
      <p:bldP spid="18" grpId="0"/>
      <p:bldP spid="26" grpId="0"/>
      <p:bldP spid="19" grpId="0"/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112" y="107577"/>
            <a:ext cx="8547559" cy="870605"/>
          </a:xfrm>
        </p:spPr>
        <p:txBody>
          <a:bodyPr/>
          <a:lstStyle/>
          <a:p>
            <a:r>
              <a:rPr lang="en-US" sz="4800" dirty="0" smtClean="0"/>
              <a:t>Method #3: Solve graphically</a:t>
            </a:r>
            <a:endParaRPr lang="en-US" sz="48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072172" y="2909530"/>
            <a:ext cx="3330891" cy="2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5385899" y="1350475"/>
            <a:ext cx="961172" cy="15590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072172" y="1350475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06711" y="2961015"/>
            <a:ext cx="3007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7.8 km @ 0° (due east)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6487" y="2201105"/>
            <a:ext cx="1278465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4.2 km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@ 65° 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94903" y="1639908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?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75367" y="3046674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935143" y="2218770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41348" y="1700468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26113" y="3631365"/>
            <a:ext cx="8547558" cy="32266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third method exists.</a:t>
            </a:r>
          </a:p>
          <a:p>
            <a:r>
              <a:rPr lang="en-US" dirty="0" smtClean="0"/>
              <a:t>You can solve graphically (using a ruler and protractor) rather than analytically (using a calculator).</a:t>
            </a:r>
          </a:p>
          <a:p>
            <a:r>
              <a:rPr lang="en-US" dirty="0" smtClean="0"/>
              <a:t>Set a reasonable “map scale” (for example, 1 cm on the page = 1 km in the world) and draw a scale diagram.</a:t>
            </a:r>
          </a:p>
          <a:p>
            <a:r>
              <a:rPr lang="en-US" dirty="0" smtClean="0"/>
              <a:t>Then measure the magnitude and direction of the resultant with a ruler and protractor.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095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62506"/>
          </a:xfrm>
        </p:spPr>
        <p:txBody>
          <a:bodyPr/>
          <a:lstStyle/>
          <a:p>
            <a:r>
              <a:rPr lang="en-US" dirty="0" smtClean="0"/>
              <a:t>Example Problem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471153"/>
            <a:ext cx="7581901" cy="1391006"/>
          </a:xfrm>
        </p:spPr>
        <p:txBody>
          <a:bodyPr/>
          <a:lstStyle/>
          <a:p>
            <a:r>
              <a:rPr lang="en-US" dirty="0" smtClean="0"/>
              <a:t>Two forces act on an object: 105 N at 35° and 170 N at 280°.  What third force would put the system into equilibrium?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06669" y="2790607"/>
            <a:ext cx="7581901" cy="733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Step One: Draw a diagram illustrating the problem</a:t>
            </a:r>
          </a:p>
        </p:txBody>
      </p:sp>
    </p:spTree>
    <p:extLst>
      <p:ext uri="{BB962C8B-B14F-4D97-AF65-F5344CB8AC3E}">
        <p14:creationId xmlns:p14="http://schemas.microsoft.com/office/powerpoint/2010/main" val="2460785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2232590" y="507800"/>
            <a:ext cx="0" cy="5305959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2224" y="2532173"/>
            <a:ext cx="4135911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50897" y="1390303"/>
            <a:ext cx="1939589" cy="1110587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50475" y="2504056"/>
            <a:ext cx="676083" cy="309994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35103" y="1887093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416003" y="197996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6296" y="5813759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780069" y="5886372"/>
            <a:ext cx="226154" cy="0"/>
          </a:xfrm>
          <a:prstGeom prst="straightConnector1">
            <a:avLst/>
          </a:prstGeom>
          <a:ln>
            <a:solidFill>
              <a:srgbClr val="9DE61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99258" y="213472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35°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284605" y="248951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0°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9794771">
            <a:off x="2647274" y="1658092"/>
            <a:ext cx="769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105 N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4583700">
            <a:off x="2259717" y="4985183"/>
            <a:ext cx="76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170 N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27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2232590" y="507800"/>
            <a:ext cx="0" cy="5305959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2224" y="2532173"/>
            <a:ext cx="4135911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50897" y="1390303"/>
            <a:ext cx="1939589" cy="1110587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50475" y="2504056"/>
            <a:ext cx="676083" cy="309994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35103" y="1887093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416003" y="197996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6296" y="5813759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780069" y="5886372"/>
            <a:ext cx="226154" cy="0"/>
          </a:xfrm>
          <a:prstGeom prst="straightConnector1">
            <a:avLst/>
          </a:prstGeom>
          <a:ln>
            <a:solidFill>
              <a:srgbClr val="9DE61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99258" y="213472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35°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284605" y="248951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0°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9794771">
            <a:off x="2647274" y="1658092"/>
            <a:ext cx="769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105 N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4583700">
            <a:off x="2259717" y="4985183"/>
            <a:ext cx="76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170 N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284605" y="2489516"/>
            <a:ext cx="1905881" cy="17889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195742" y="1372415"/>
            <a:ext cx="0" cy="1144301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944444" y="2536666"/>
            <a:ext cx="0" cy="3099949"/>
          </a:xfrm>
          <a:prstGeom prst="straightConnector1">
            <a:avLst/>
          </a:prstGeom>
          <a:ln>
            <a:solidFill>
              <a:schemeClr val="accent2"/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294708" y="2554554"/>
            <a:ext cx="694898" cy="0"/>
          </a:xfrm>
          <a:prstGeom prst="straightConnector1">
            <a:avLst/>
          </a:prstGeom>
          <a:ln>
            <a:solidFill>
              <a:schemeClr val="accent2"/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2436" y="1122333"/>
            <a:ext cx="3659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&lt; 105 N </a:t>
            </a:r>
            <a:r>
              <a:rPr lang="en-US" sz="20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cos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35 , 105 N sin 35 &gt; 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2841" y="261346"/>
            <a:ext cx="5678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First, let’s break each vector into components in order to find the resultant.</a:t>
            </a:r>
            <a:endParaRPr lang="en-US" sz="20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076094" y="1202163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076094" y="1651407"/>
            <a:ext cx="2721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&lt; 86.01 N , 60.23 N &gt; 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129752" y="173675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022436" y="2352437"/>
            <a:ext cx="3762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&lt; 170 N </a:t>
            </a:r>
            <a:r>
              <a:rPr lang="en-US" sz="2000" dirty="0" err="1" smtClean="0">
                <a:solidFill>
                  <a:schemeClr val="accent2"/>
                </a:solidFill>
              </a:rPr>
              <a:t>cos</a:t>
            </a:r>
            <a:r>
              <a:rPr lang="en-US" sz="2000" dirty="0" smtClean="0">
                <a:solidFill>
                  <a:schemeClr val="accent2"/>
                </a:solidFill>
              </a:rPr>
              <a:t> 80 , -170 N sin 80 &gt; 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076094" y="2396491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31748" y="2880485"/>
            <a:ext cx="2819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&lt; 29.52 N, -167.42 N &gt; 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085406" y="2924539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29933" y="3843095"/>
            <a:ext cx="2721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&lt; 86.01 N , 60.23 N &gt; 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183591" y="3928443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29933" y="4366361"/>
            <a:ext cx="2819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&lt; 29.52 N, -167.42 N &gt; 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5183591" y="4410415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129933" y="4891687"/>
            <a:ext cx="28198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47638" y="5078679"/>
            <a:ext cx="2795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&lt; 115.53 N, -107.19 N &gt; 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201296" y="5122733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363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3" grpId="0"/>
      <p:bldP spid="36" grpId="0"/>
      <p:bldP spid="38" grpId="0"/>
      <p:bldP spid="40" grpId="0"/>
      <p:bldP spid="42" grpId="0"/>
      <p:bldP spid="4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2232590" y="507800"/>
            <a:ext cx="0" cy="5305959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2224" y="2532173"/>
            <a:ext cx="4669072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50897" y="1390303"/>
            <a:ext cx="1939589" cy="1110587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50475" y="2504056"/>
            <a:ext cx="676083" cy="309994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35103" y="1887093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416003" y="197996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6296" y="5813759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780069" y="5886372"/>
            <a:ext cx="226154" cy="0"/>
          </a:xfrm>
          <a:prstGeom prst="straightConnector1">
            <a:avLst/>
          </a:prstGeom>
          <a:ln>
            <a:solidFill>
              <a:srgbClr val="9DE61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9794771">
            <a:off x="2647274" y="1658092"/>
            <a:ext cx="769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105 N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4583700">
            <a:off x="2259717" y="4985183"/>
            <a:ext cx="76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170 N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47638" y="642333"/>
            <a:ext cx="2795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&lt; 115.53 N, -107.19 N &gt; 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201296" y="686387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190486" y="1390303"/>
            <a:ext cx="676083" cy="3099949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2926980" y="4490252"/>
            <a:ext cx="1939589" cy="1110587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232590" y="2532173"/>
            <a:ext cx="2633979" cy="1958079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315312" y="3633081"/>
            <a:ext cx="300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19B9B"/>
                </a:solidFill>
              </a:rPr>
              <a:t>r</a:t>
            </a:r>
            <a:endParaRPr lang="en-US" sz="2400" dirty="0">
              <a:solidFill>
                <a:srgbClr val="F19B9B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368970" y="3702661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449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2232590" y="507800"/>
            <a:ext cx="0" cy="5305959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2224" y="2532173"/>
            <a:ext cx="4669072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50897" y="1390303"/>
            <a:ext cx="1939589" cy="1110587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50475" y="2504056"/>
            <a:ext cx="676083" cy="309994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35103" y="1887093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416003" y="197996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6296" y="5813759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780069" y="5886372"/>
            <a:ext cx="226154" cy="0"/>
          </a:xfrm>
          <a:prstGeom prst="straightConnector1">
            <a:avLst/>
          </a:prstGeom>
          <a:ln>
            <a:solidFill>
              <a:srgbClr val="9DE61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9794771">
            <a:off x="2647274" y="1658092"/>
            <a:ext cx="769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105 N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4583700">
            <a:off x="2259717" y="4985183"/>
            <a:ext cx="76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170 N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47638" y="642333"/>
            <a:ext cx="2795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&lt; 115.53 N, -107.19 N &gt; 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201296" y="686387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190486" y="1390303"/>
            <a:ext cx="676083" cy="3099949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2926980" y="4490252"/>
            <a:ext cx="1939589" cy="1110587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232590" y="2532173"/>
            <a:ext cx="2633979" cy="1958079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315312" y="3633081"/>
            <a:ext cx="300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19B9B"/>
                </a:solidFill>
              </a:rPr>
              <a:t>r</a:t>
            </a:r>
            <a:endParaRPr lang="en-US" sz="2400" dirty="0">
              <a:solidFill>
                <a:srgbClr val="F19B9B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368970" y="3702661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241902" y="2559357"/>
            <a:ext cx="2633979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57995" y="2559100"/>
            <a:ext cx="0" cy="1931152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53601" y="2497828"/>
            <a:ext cx="1033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19B9B"/>
                </a:solidFill>
              </a:rPr>
              <a:t>115.53 N</a:t>
            </a:r>
            <a:endParaRPr lang="en-US" sz="2000" dirty="0">
              <a:solidFill>
                <a:srgbClr val="F19B9B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5400000">
            <a:off x="4518161" y="3104002"/>
            <a:ext cx="11244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19B9B"/>
                </a:solidFill>
              </a:rPr>
              <a:t>-107.19 N</a:t>
            </a:r>
            <a:endParaRPr lang="en-US" sz="2000" dirty="0">
              <a:solidFill>
                <a:srgbClr val="F19B9B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3956" y="1492130"/>
            <a:ext cx="3079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19B9B"/>
                </a:solidFill>
              </a:rPr>
              <a:t>r</a:t>
            </a:r>
            <a:r>
              <a:rPr lang="en-US" sz="2000" baseline="30000" dirty="0" smtClean="0">
                <a:solidFill>
                  <a:srgbClr val="F19B9B"/>
                </a:solidFill>
              </a:rPr>
              <a:t>2</a:t>
            </a:r>
            <a:r>
              <a:rPr lang="en-US" sz="2000" dirty="0" smtClean="0">
                <a:solidFill>
                  <a:srgbClr val="F19B9B"/>
                </a:solidFill>
              </a:rPr>
              <a:t> = (115.53 N)</a:t>
            </a:r>
            <a:r>
              <a:rPr lang="en-US" sz="2000" baseline="30000" dirty="0" smtClean="0">
                <a:solidFill>
                  <a:srgbClr val="F19B9B"/>
                </a:solidFill>
              </a:rPr>
              <a:t>2</a:t>
            </a:r>
            <a:r>
              <a:rPr lang="en-US" sz="2000" dirty="0" smtClean="0">
                <a:solidFill>
                  <a:srgbClr val="F19B9B"/>
                </a:solidFill>
              </a:rPr>
              <a:t> + (107.19 N)</a:t>
            </a:r>
            <a:r>
              <a:rPr lang="en-US" sz="2000" baseline="30000" dirty="0" smtClean="0">
                <a:solidFill>
                  <a:srgbClr val="F19B9B"/>
                </a:solidFill>
              </a:rPr>
              <a:t>2</a:t>
            </a:r>
            <a:endParaRPr lang="en-US" sz="2000" baseline="30000" dirty="0">
              <a:solidFill>
                <a:srgbClr val="F19B9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45324" y="2332538"/>
            <a:ext cx="21286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19B9B"/>
                </a:solidFill>
              </a:rPr>
              <a:t>r</a:t>
            </a:r>
            <a:r>
              <a:rPr lang="en-US" sz="2000" dirty="0" smtClean="0">
                <a:solidFill>
                  <a:srgbClr val="F19B9B"/>
                </a:solidFill>
              </a:rPr>
              <a:t> = 157.6 N ≈ 160 N</a:t>
            </a:r>
            <a:endParaRPr lang="en-US" sz="2000" dirty="0">
              <a:solidFill>
                <a:srgbClr val="F19B9B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4270" y="2559357"/>
            <a:ext cx="31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19B9B"/>
                </a:solidFill>
              </a:rPr>
              <a:t>θ</a:t>
            </a:r>
            <a:endParaRPr lang="en-US" dirty="0">
              <a:solidFill>
                <a:srgbClr val="F19B9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5427" y="3333329"/>
            <a:ext cx="2432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19B9B"/>
                </a:solidFill>
              </a:rPr>
              <a:t>t</a:t>
            </a:r>
            <a:r>
              <a:rPr lang="en-US" sz="2000" dirty="0" smtClean="0">
                <a:solidFill>
                  <a:srgbClr val="F19B9B"/>
                </a:solidFill>
              </a:rPr>
              <a:t>an </a:t>
            </a:r>
            <a:r>
              <a:rPr lang="en-US" sz="2000" dirty="0" err="1" smtClean="0">
                <a:solidFill>
                  <a:srgbClr val="F19B9B"/>
                </a:solidFill>
              </a:rPr>
              <a:t>θ</a:t>
            </a:r>
            <a:r>
              <a:rPr lang="en-US" sz="2000" dirty="0" smtClean="0">
                <a:solidFill>
                  <a:srgbClr val="F19B9B"/>
                </a:solidFill>
              </a:rPr>
              <a:t> = 107.19 / 115.53</a:t>
            </a:r>
            <a:endParaRPr lang="en-US" sz="2000" dirty="0">
              <a:solidFill>
                <a:srgbClr val="F19B9B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45324" y="4110916"/>
            <a:ext cx="1711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19B9B"/>
                </a:solidFill>
              </a:rPr>
              <a:t>θ</a:t>
            </a:r>
            <a:r>
              <a:rPr lang="en-US" dirty="0" smtClean="0">
                <a:solidFill>
                  <a:srgbClr val="F19B9B"/>
                </a:solidFill>
              </a:rPr>
              <a:t> = </a:t>
            </a:r>
            <a:r>
              <a:rPr lang="en-US" sz="2000" dirty="0" smtClean="0">
                <a:solidFill>
                  <a:srgbClr val="F19B9B"/>
                </a:solidFill>
              </a:rPr>
              <a:t>42.86</a:t>
            </a:r>
            <a:r>
              <a:rPr lang="en-US" dirty="0" smtClean="0">
                <a:solidFill>
                  <a:srgbClr val="F19B9B"/>
                </a:solidFill>
              </a:rPr>
              <a:t>° ≈ 43°</a:t>
            </a:r>
            <a:endParaRPr lang="en-US" dirty="0">
              <a:solidFill>
                <a:srgbClr val="F19B9B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27438" y="5050424"/>
            <a:ext cx="1881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160 N @ -43°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085031" y="5103859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96517" y="5462096"/>
            <a:ext cx="395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067145" y="5842825"/>
            <a:ext cx="1890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160 N @ 317°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124738" y="5896260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836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31" grpId="0"/>
      <p:bldP spid="32" grpId="0"/>
      <p:bldP spid="11" grpId="0"/>
      <p:bldP spid="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3073232" y="776120"/>
            <a:ext cx="0" cy="5305959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7139" y="2800493"/>
            <a:ext cx="5594799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091539" y="1658623"/>
            <a:ext cx="1939589" cy="1110587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091117" y="2772376"/>
            <a:ext cx="676083" cy="309994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175745" y="2155413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256645" y="224828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46938" y="6082079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620711" y="6154692"/>
            <a:ext cx="226154" cy="0"/>
          </a:xfrm>
          <a:prstGeom prst="straightConnector1">
            <a:avLst/>
          </a:prstGeom>
          <a:ln>
            <a:solidFill>
              <a:srgbClr val="9DE61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9794771">
            <a:off x="3487916" y="1926412"/>
            <a:ext cx="769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105 N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4583700">
            <a:off x="3100359" y="5253503"/>
            <a:ext cx="76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170 N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031128" y="1658623"/>
            <a:ext cx="676083" cy="3099949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3767622" y="4758572"/>
            <a:ext cx="1939589" cy="1110587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073232" y="2800493"/>
            <a:ext cx="2633979" cy="1958079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55954" y="3901401"/>
            <a:ext cx="300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19B9B"/>
                </a:solidFill>
              </a:rPr>
              <a:t>r</a:t>
            </a:r>
            <a:endParaRPr lang="en-US" sz="2400" dirty="0">
              <a:solidFill>
                <a:srgbClr val="F19B9B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9612" y="3970981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478513" y="307745"/>
            <a:ext cx="1890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160 N @ 317°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536106" y="361180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280448" y="983866"/>
            <a:ext cx="2465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 it’s not the resultant that we’re looking for. 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280448" y="2030819"/>
            <a:ext cx="24655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We’re looking for a vector which will balance </a:t>
            </a:r>
            <a:r>
              <a:rPr lang="en-US" b="1" dirty="0" smtClean="0"/>
              <a:t>a</a:t>
            </a:r>
            <a:r>
              <a:rPr lang="en-US" dirty="0" smtClean="0"/>
              <a:t> and </a:t>
            </a:r>
            <a:r>
              <a:rPr lang="en-US" b="1" dirty="0" smtClean="0"/>
              <a:t>b</a:t>
            </a:r>
            <a:r>
              <a:rPr lang="en-US" dirty="0" smtClean="0"/>
              <a:t>.  This vector is called the “equilibrant”.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314894" y="3606881"/>
            <a:ext cx="2465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equilibrant will be equal and opposite to the resultant.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34544" y="838716"/>
            <a:ext cx="2633979" cy="1958079"/>
          </a:xfrm>
          <a:prstGeom prst="straightConnector1">
            <a:avLst/>
          </a:prstGeom>
          <a:ln>
            <a:solidFill>
              <a:schemeClr val="accent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Arc 3"/>
          <p:cNvSpPr/>
          <p:nvPr/>
        </p:nvSpPr>
        <p:spPr>
          <a:xfrm>
            <a:off x="2590320" y="2289269"/>
            <a:ext cx="965821" cy="1001989"/>
          </a:xfrm>
          <a:prstGeom prst="arc">
            <a:avLst>
              <a:gd name="adj1" fmla="val 2345488"/>
              <a:gd name="adj2" fmla="val 12870770"/>
            </a:avLst>
          </a:prstGeom>
          <a:ln w="3175" cmpd="sng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99214" y="3089572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180°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67010" y="545287"/>
            <a:ext cx="342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e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820668" y="614867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172586" y="4888171"/>
            <a:ext cx="2547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e = 160 N @ 317</a:t>
            </a:r>
            <a:r>
              <a:rPr lang="en-US" sz="2000" dirty="0">
                <a:solidFill>
                  <a:srgbClr val="FFFF00"/>
                </a:solidFill>
              </a:rPr>
              <a:t>°</a:t>
            </a:r>
            <a:r>
              <a:rPr lang="en-US" sz="2000" dirty="0" smtClean="0">
                <a:solidFill>
                  <a:srgbClr val="FFFF00"/>
                </a:solidFill>
              </a:rPr>
              <a:t> - 180°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6230179" y="4941606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707211" y="5681969"/>
            <a:ext cx="2634054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e = 160 N @ 137</a:t>
            </a:r>
            <a:r>
              <a:rPr lang="en-US" sz="2800" dirty="0">
                <a:solidFill>
                  <a:srgbClr val="FFFF00"/>
                </a:solidFill>
              </a:rPr>
              <a:t>°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endParaRPr lang="en-US" sz="2800" dirty="0">
              <a:solidFill>
                <a:srgbClr val="FFFF00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800576" y="5806956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98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  <p:bldP spid="38" grpId="0"/>
      <p:bldP spid="4" grpId="0" animBg="1"/>
      <p:bldP spid="13" grpId="0"/>
      <p:bldP spid="43" grpId="0"/>
      <p:bldP spid="51" grpId="0"/>
      <p:bldP spid="5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446782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You’re on the southern shore of a 100-m wide river which runs east-west.  You wish to reach a point on the other side of the river due north from where you are now.  The current in the river is flowing 3.2 m/s towards the east.  Your motor boat travels 8.7 m/s in still water. </a:t>
            </a:r>
          </a:p>
          <a:p>
            <a:r>
              <a:rPr lang="en-US" dirty="0" smtClean="0"/>
              <a:t>A) In what direction should you point your boat in order to travel due north?</a:t>
            </a:r>
          </a:p>
          <a:p>
            <a:r>
              <a:rPr lang="en-US" dirty="0" smtClean="0"/>
              <a:t>B) What will your apparent speed be relative to an observer on the shore?</a:t>
            </a:r>
          </a:p>
          <a:p>
            <a:r>
              <a:rPr lang="en-US" dirty="0" smtClean="0"/>
              <a:t>Step One: Draw a diagram illustrating the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511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10077"/>
          </a:xfrm>
        </p:spPr>
        <p:txBody>
          <a:bodyPr/>
          <a:lstStyle/>
          <a:p>
            <a:r>
              <a:rPr lang="en-US" dirty="0" smtClean="0"/>
              <a:t>Vectors </a:t>
            </a:r>
            <a:r>
              <a:rPr lang="en-US" dirty="0" err="1" smtClean="0"/>
              <a:t>vs</a:t>
            </a:r>
            <a:r>
              <a:rPr lang="en-US" dirty="0" smtClean="0"/>
              <a:t> Scalars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100" y="1217653"/>
            <a:ext cx="8141531" cy="54272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Many quantities in physics can be specified by magnitude only.  If you know “how much” you know everything you need to about that quantity.</a:t>
            </a:r>
          </a:p>
          <a:p>
            <a:r>
              <a:rPr lang="en-US" dirty="0" smtClean="0"/>
              <a:t>Such quantities are called </a:t>
            </a:r>
            <a:r>
              <a:rPr lang="en-US" u="sng" dirty="0" smtClean="0"/>
              <a:t>scalars.</a:t>
            </a:r>
          </a:p>
          <a:p>
            <a:r>
              <a:rPr lang="en-US" dirty="0" smtClean="0"/>
              <a:t>Examples include mass, time, energy, electrical charge, and temperature</a:t>
            </a:r>
          </a:p>
          <a:p>
            <a:r>
              <a:rPr lang="en-US" dirty="0" smtClean="0"/>
              <a:t>Other quantities include both direction and also magnitude.  You need to know “which way” in addition to “how much” in order to know everything you need to.</a:t>
            </a:r>
          </a:p>
          <a:p>
            <a:r>
              <a:rPr lang="en-US" dirty="0" smtClean="0"/>
              <a:t>Such quantities are called vectors.</a:t>
            </a:r>
          </a:p>
          <a:p>
            <a:r>
              <a:rPr lang="en-US" dirty="0" smtClean="0"/>
              <a:t>Examples include force, momentum, velocity, acceleration, and displacement.</a:t>
            </a:r>
          </a:p>
        </p:txBody>
      </p:sp>
    </p:spTree>
    <p:extLst>
      <p:ext uri="{BB962C8B-B14F-4D97-AF65-F5344CB8AC3E}">
        <p14:creationId xmlns:p14="http://schemas.microsoft.com/office/powerpoint/2010/main" val="2155349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733309" y="1055421"/>
            <a:ext cx="4619740" cy="17888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33309" y="3676433"/>
            <a:ext cx="4619740" cy="17888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969004" y="3622767"/>
            <a:ext cx="143084" cy="165293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69004" y="990662"/>
            <a:ext cx="143084" cy="165293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30805" y="3821886"/>
            <a:ext cx="1019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Initial location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9361" y="561880"/>
            <a:ext cx="1306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41269" y="561879"/>
            <a:ext cx="28259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Hint: This problem differs from the previous ones</a:t>
            </a:r>
            <a:r>
              <a:rPr lang="en-US" sz="2000" dirty="0"/>
              <a:t>.</a:t>
            </a:r>
            <a:r>
              <a:rPr lang="en-US" sz="2000" dirty="0" smtClean="0"/>
              <a:t>  You’re not given vectors to add in order to find a resultant; You’re given information about the resultant, and need to work backwards to figure out the direction of one of the vectors that contributes to it.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33309" y="4922619"/>
            <a:ext cx="6938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You know you want your resultant velocity to point due North.</a:t>
            </a:r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040544" y="1502631"/>
            <a:ext cx="0" cy="1896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0544" y="2203569"/>
            <a:ext cx="275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r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089976" y="2263890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3309" y="5402322"/>
            <a:ext cx="4803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But there is a 3.2 m/s current pointing East.</a:t>
            </a:r>
            <a:endParaRPr lang="en-US" sz="20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931654" y="1538407"/>
            <a:ext cx="1117845" cy="0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25492" y="1155955"/>
            <a:ext cx="300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9AD1F9"/>
                </a:solidFill>
              </a:rPr>
              <a:t>c</a:t>
            </a:r>
            <a:endParaRPr lang="en-US" sz="2000" dirty="0">
              <a:solidFill>
                <a:srgbClr val="9AD1F9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74924" y="1216276"/>
            <a:ext cx="226154" cy="0"/>
          </a:xfrm>
          <a:prstGeom prst="straightConnector1">
            <a:avLst/>
          </a:prstGeom>
          <a:ln>
            <a:solidFill>
              <a:srgbClr val="9AD1F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01296" y="1488027"/>
            <a:ext cx="859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AD1F9"/>
                </a:solidFill>
              </a:rPr>
              <a:t>3.2 m/s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3309" y="5844778"/>
            <a:ext cx="7923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Y</a:t>
            </a:r>
            <a:r>
              <a:rPr lang="en-US" sz="2000" dirty="0" smtClean="0"/>
              <a:t>our boat (which travels at 8.7 m/s relative to the water) must therefore be pointed West of North in order to compensate for the current.</a:t>
            </a:r>
            <a:endParaRPr lang="en-US" sz="20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1920794" y="1538177"/>
            <a:ext cx="1108890" cy="1842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32490" y="1974303"/>
            <a:ext cx="327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781922" y="2034624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3476168">
            <a:off x="1957860" y="2509485"/>
            <a:ext cx="926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DE61E"/>
                </a:solidFill>
              </a:rPr>
              <a:t>8. 7 m/s</a:t>
            </a:r>
            <a:endParaRPr lang="en-US" dirty="0">
              <a:solidFill>
                <a:srgbClr val="9DE6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468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8" grpId="0"/>
      <p:bldP spid="21" grpId="0"/>
      <p:bldP spid="21" grpId="1"/>
      <p:bldP spid="23" grpId="0"/>
      <p:bldP spid="24" grpId="0"/>
      <p:bldP spid="27" grpId="0"/>
      <p:bldP spid="27" grpId="1"/>
      <p:bldP spid="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733309" y="1055421"/>
            <a:ext cx="4619740" cy="17888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33309" y="3676433"/>
            <a:ext cx="4619740" cy="17888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969004" y="3622767"/>
            <a:ext cx="143084" cy="165293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69004" y="990662"/>
            <a:ext cx="143084" cy="165293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30805" y="3821886"/>
            <a:ext cx="1019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Initial location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9361" y="561880"/>
            <a:ext cx="1306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41269" y="561879"/>
            <a:ext cx="28259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want to find the value of </a:t>
            </a:r>
            <a:r>
              <a:rPr lang="en-US" sz="2000" dirty="0" err="1" smtClean="0"/>
              <a:t>θ</a:t>
            </a:r>
            <a:r>
              <a:rPr lang="en-US" sz="2000" dirty="0" smtClean="0"/>
              <a:t> and the magnitude of </a:t>
            </a:r>
            <a:r>
              <a:rPr lang="en-US" sz="2000" b="1" dirty="0" smtClean="0"/>
              <a:t>r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040544" y="1502631"/>
            <a:ext cx="0" cy="1896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0544" y="2203569"/>
            <a:ext cx="275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r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089976" y="2263890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931654" y="1538407"/>
            <a:ext cx="1117845" cy="0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25492" y="1155955"/>
            <a:ext cx="300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9AD1F9"/>
                </a:solidFill>
              </a:rPr>
              <a:t>c</a:t>
            </a:r>
            <a:endParaRPr lang="en-US" sz="2000" dirty="0">
              <a:solidFill>
                <a:srgbClr val="9AD1F9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74924" y="1216276"/>
            <a:ext cx="226154" cy="0"/>
          </a:xfrm>
          <a:prstGeom prst="straightConnector1">
            <a:avLst/>
          </a:prstGeom>
          <a:ln>
            <a:solidFill>
              <a:srgbClr val="9AD1F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01296" y="1488027"/>
            <a:ext cx="859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AD1F9"/>
                </a:solidFill>
              </a:rPr>
              <a:t>3.2 m/s</a:t>
            </a:r>
            <a:endParaRPr lang="en-US" dirty="0">
              <a:solidFill>
                <a:srgbClr val="9AD1F9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1920794" y="1538177"/>
            <a:ext cx="1108890" cy="1842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32490" y="1974303"/>
            <a:ext cx="327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781922" y="2034624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3476168">
            <a:off x="1957860" y="2509485"/>
            <a:ext cx="926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DE61E"/>
                </a:solidFill>
              </a:rPr>
              <a:t>8. 7 m/s</a:t>
            </a:r>
            <a:endParaRPr lang="en-US" dirty="0">
              <a:solidFill>
                <a:srgbClr val="9DE61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76875" y="2782559"/>
            <a:ext cx="31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θ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41269" y="1885318"/>
            <a:ext cx="1752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sin </a:t>
            </a:r>
            <a:r>
              <a:rPr lang="en-US" sz="2000" dirty="0" err="1" smtClean="0"/>
              <a:t>θ</a:t>
            </a:r>
            <a:r>
              <a:rPr lang="en-US" sz="2000" dirty="0" smtClean="0"/>
              <a:t> = 3.2 / 8.7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741269" y="2649299"/>
            <a:ext cx="2664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sin </a:t>
            </a:r>
            <a:r>
              <a:rPr lang="en-US" sz="2000" dirty="0" err="1" smtClean="0"/>
              <a:t>θ</a:t>
            </a:r>
            <a:r>
              <a:rPr lang="en-US" sz="2000" dirty="0" smtClean="0"/>
              <a:t> = 21.58° ≈ 22°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5741269" y="3411930"/>
            <a:ext cx="3022663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boat should be pointed 22° West of North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80450" y="4918087"/>
            <a:ext cx="12520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c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b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sp>
        <p:nvSpPr>
          <p:cNvPr id="31" name="TextBox 30"/>
          <p:cNvSpPr txBox="1"/>
          <p:nvPr/>
        </p:nvSpPr>
        <p:spPr>
          <a:xfrm>
            <a:off x="496085" y="5376001"/>
            <a:ext cx="28737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(3.2 m/s)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(8.7 m/s)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sp>
        <p:nvSpPr>
          <p:cNvPr id="32" name="TextBox 31"/>
          <p:cNvSpPr txBox="1"/>
          <p:nvPr/>
        </p:nvSpPr>
        <p:spPr>
          <a:xfrm>
            <a:off x="489389" y="5973509"/>
            <a:ext cx="2664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 = 8.09 m/s ≈ 8.1 m/s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550283" y="5619566"/>
            <a:ext cx="501690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stationary observer on the shore will see the boat moving 8.1 m/s North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1460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25" grpId="0"/>
      <p:bldP spid="30" grpId="0" animBg="1"/>
      <p:bldP spid="4" grpId="0"/>
      <p:bldP spid="31" grpId="0"/>
      <p:bldP spid="32" grpId="0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indicate that a variable represents  a vector quantity by either making it boldface (usually what they do in print) or by putting an “arrow hat” above the variable.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dirty="0" smtClean="0"/>
              <a:t> is a vector, you can represent its magnitude by using absolute value bars, i.e. | </a:t>
            </a:r>
            <a:r>
              <a:rPr lang="en-US" i="1" dirty="0" smtClean="0"/>
              <a:t>a</a:t>
            </a:r>
            <a:r>
              <a:rPr lang="en-US" dirty="0" smtClean="0"/>
              <a:t> |, or by simply writing the variable without the arrow hat, i.e. </a:t>
            </a:r>
            <a:r>
              <a:rPr lang="en-US" i="1" dirty="0" smtClean="0"/>
              <a:t>a</a:t>
            </a:r>
            <a:r>
              <a:rPr lang="en-US" dirty="0" smtClean="0"/>
              <a:t>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13522" y="3722545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266894" y="4083685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08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10077"/>
          </a:xfrm>
        </p:spPr>
        <p:txBody>
          <a:bodyPr/>
          <a:lstStyle/>
          <a:p>
            <a:r>
              <a:rPr lang="en-US" dirty="0" smtClean="0"/>
              <a:t>Drawing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722" y="1478579"/>
            <a:ext cx="8403853" cy="50097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Graphically, vectors are indicated by arrows.</a:t>
            </a:r>
          </a:p>
          <a:p>
            <a:r>
              <a:rPr lang="en-US" dirty="0" smtClean="0"/>
              <a:t>The length of the arrow should indicate the magnitude of the vector.</a:t>
            </a:r>
          </a:p>
          <a:p>
            <a:r>
              <a:rPr lang="en-US" dirty="0" smtClean="0"/>
              <a:t>For example, in a velocity-vector diagram, if one arrow is drawn twice as long as another, it must represent something moving twice as fast as something else.  In a a force-vector diagram, if one arrow is drawn three times as long as another, it must represent a force three times as strong as the other force.</a:t>
            </a:r>
          </a:p>
          <a:p>
            <a:r>
              <a:rPr lang="en-US" dirty="0" smtClean="0"/>
              <a:t>The direction of the arrow indicates the direction of the force.</a:t>
            </a:r>
          </a:p>
          <a:p>
            <a:r>
              <a:rPr lang="en-US" dirty="0" smtClean="0"/>
              <a:t>Note: the convention for direction is to give the angle measured </a:t>
            </a:r>
            <a:r>
              <a:rPr lang="en-US" u="sng" dirty="0" smtClean="0"/>
              <a:t>counterclockwise</a:t>
            </a:r>
            <a:r>
              <a:rPr lang="en-US" dirty="0" smtClean="0"/>
              <a:t> from the </a:t>
            </a:r>
            <a:r>
              <a:rPr lang="en-US" u="sng" dirty="0" smtClean="0"/>
              <a:t>positive </a:t>
            </a:r>
            <a:r>
              <a:rPr lang="en-US" i="1" u="sng" dirty="0" smtClean="0"/>
              <a:t>x</a:t>
            </a:r>
            <a:r>
              <a:rPr lang="en-US" u="sng" dirty="0" smtClean="0"/>
              <a:t>-axis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38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2270796"/>
          </a:xfrm>
        </p:spPr>
        <p:txBody>
          <a:bodyPr/>
          <a:lstStyle/>
          <a:p>
            <a:r>
              <a:rPr lang="en-US" dirty="0" smtClean="0"/>
              <a:t>Suppose you hike 4.0 km east, then 3.0 km south.</a:t>
            </a:r>
          </a:p>
          <a:p>
            <a:r>
              <a:rPr lang="en-US" dirty="0" smtClean="0"/>
              <a:t>Let d represent your displacement vector,  relative to your starting position.</a:t>
            </a:r>
          </a:p>
          <a:p>
            <a:r>
              <a:rPr lang="en-US" dirty="0" smtClean="0"/>
              <a:t>There are many ways to express d in writing.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39676" y="2557076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514737" y="3548597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887220" y="4505320"/>
            <a:ext cx="2157158" cy="1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09585" y="4540111"/>
            <a:ext cx="0" cy="1330703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87226" y="4522716"/>
            <a:ext cx="2122365" cy="1330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39676" y="4153384"/>
            <a:ext cx="84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09585" y="4782130"/>
            <a:ext cx="83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83830" y="5217686"/>
            <a:ext cx="35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661391" y="5271198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47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779571"/>
          </a:xfrm>
        </p:spPr>
        <p:txBody>
          <a:bodyPr/>
          <a:lstStyle/>
          <a:p>
            <a:r>
              <a:rPr lang="en-US" sz="4800" dirty="0" smtClean="0"/>
              <a:t>Magnitude and Direction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4900" y="1130679"/>
            <a:ext cx="4755920" cy="4574899"/>
          </a:xfrm>
        </p:spPr>
        <p:txBody>
          <a:bodyPr>
            <a:normAutofit/>
          </a:bodyPr>
          <a:lstStyle/>
          <a:p>
            <a:r>
              <a:rPr lang="en-US" dirty="0" smtClean="0"/>
              <a:t>After using the Pythagorean Theorem and inverse-tangent to find the direction and magnitude, here are some ways you can write d:</a:t>
            </a:r>
          </a:p>
          <a:p>
            <a:r>
              <a:rPr lang="en-US" dirty="0"/>
              <a:t>d</a:t>
            </a:r>
            <a:r>
              <a:rPr lang="en-US" dirty="0" smtClean="0"/>
              <a:t> = 5.0 km @ -37°</a:t>
            </a:r>
          </a:p>
          <a:p>
            <a:r>
              <a:rPr lang="en-US" dirty="0"/>
              <a:t>d = 5.0 km @ </a:t>
            </a:r>
            <a:r>
              <a:rPr lang="en-US" dirty="0" smtClean="0"/>
              <a:t>323°</a:t>
            </a:r>
            <a:endParaRPr lang="en-US" dirty="0"/>
          </a:p>
          <a:p>
            <a:r>
              <a:rPr lang="en-US" dirty="0" smtClean="0"/>
              <a:t>d = 5.0 km @ 37° S of E</a:t>
            </a:r>
          </a:p>
          <a:p>
            <a:r>
              <a:rPr lang="en-US" dirty="0" smtClean="0"/>
              <a:t>d = 5.0 km @ 53° E of S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01366" y="3261441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245388" y="2655136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968991" y="1913341"/>
            <a:ext cx="2157158" cy="1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91356" y="1948132"/>
            <a:ext cx="0" cy="1330703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68997" y="1930737"/>
            <a:ext cx="2122365" cy="1330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21447" y="1561405"/>
            <a:ext cx="84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91356" y="2190151"/>
            <a:ext cx="83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65601" y="2625707"/>
            <a:ext cx="35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743162" y="2679219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414598" y="3866111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401366" y="4505573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406270" y="5127636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 txBox="1">
            <a:spLocks/>
          </p:cNvSpPr>
          <p:nvPr/>
        </p:nvSpPr>
        <p:spPr>
          <a:xfrm>
            <a:off x="210910" y="5705578"/>
            <a:ext cx="8833220" cy="96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You can also use the notation:  </a:t>
            </a:r>
            <a:r>
              <a:rPr lang="en-US" dirty="0"/>
              <a:t> </a:t>
            </a:r>
            <a:r>
              <a:rPr lang="en-US" dirty="0" smtClean="0"/>
              <a:t>d = [5.0 km, 323°]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 rot="1983465">
            <a:off x="2069412" y="2500215"/>
            <a:ext cx="84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5.0 km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26580" y="1861157"/>
            <a:ext cx="4675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8CDCD"/>
                </a:solidFill>
              </a:rPr>
              <a:t>37°</a:t>
            </a:r>
            <a:endParaRPr lang="en-US" dirty="0">
              <a:solidFill>
                <a:srgbClr val="F8CDCD"/>
              </a:solidFill>
            </a:endParaRPr>
          </a:p>
        </p:txBody>
      </p:sp>
      <p:sp>
        <p:nvSpPr>
          <p:cNvPr id="7" name="Arc 6"/>
          <p:cNvSpPr/>
          <p:nvPr/>
        </p:nvSpPr>
        <p:spPr>
          <a:xfrm>
            <a:off x="560254" y="1511746"/>
            <a:ext cx="821127" cy="772071"/>
          </a:xfrm>
          <a:prstGeom prst="arc">
            <a:avLst>
              <a:gd name="adj1" fmla="val 2450484"/>
              <a:gd name="adj2" fmla="val 0"/>
            </a:avLst>
          </a:prstGeom>
          <a:ln w="12700" cmpd="sng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35205" y="1055439"/>
            <a:ext cx="58221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8CDCD"/>
                </a:solidFill>
              </a:rPr>
              <a:t>323°</a:t>
            </a:r>
            <a:endParaRPr lang="en-US" dirty="0">
              <a:solidFill>
                <a:srgbClr val="F8CDCD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774772" y="5777130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898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779571"/>
          </a:xfrm>
        </p:spPr>
        <p:txBody>
          <a:bodyPr/>
          <a:lstStyle/>
          <a:p>
            <a:r>
              <a:rPr lang="en-US" sz="4800" dirty="0" smtClean="0"/>
              <a:t>Component Form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2332" y="1233426"/>
            <a:ext cx="5401668" cy="4661874"/>
          </a:xfrm>
        </p:spPr>
        <p:txBody>
          <a:bodyPr>
            <a:normAutofit/>
          </a:bodyPr>
          <a:lstStyle/>
          <a:p>
            <a:r>
              <a:rPr lang="en-US" dirty="0" smtClean="0"/>
              <a:t>You can also express a vector in terms of its </a:t>
            </a:r>
            <a:r>
              <a:rPr lang="en-US" i="1" dirty="0" smtClean="0"/>
              <a:t>x</a:t>
            </a:r>
            <a:r>
              <a:rPr lang="en-US" dirty="0" smtClean="0"/>
              <a:t>- and </a:t>
            </a:r>
            <a:r>
              <a:rPr lang="en-US" i="1" dirty="0" smtClean="0"/>
              <a:t>y</a:t>
            </a:r>
            <a:r>
              <a:rPr lang="en-US" dirty="0" smtClean="0"/>
              <a:t>-components, either using angle brackets or unit vectors:</a:t>
            </a:r>
          </a:p>
          <a:p>
            <a:r>
              <a:rPr lang="en-US" dirty="0"/>
              <a:t>d</a:t>
            </a:r>
            <a:r>
              <a:rPr lang="en-US" dirty="0" smtClean="0"/>
              <a:t> = &lt; 4.0 km, -3.0 km &gt;</a:t>
            </a:r>
          </a:p>
          <a:p>
            <a:pPr marL="0" indent="0">
              <a:buNone/>
            </a:pPr>
            <a:r>
              <a:rPr lang="en-US" sz="2000" dirty="0" smtClean="0"/>
              <a:t>(Note the negative sign on the y-component.  South = down on a map; down on the x-y plane = negative)</a:t>
            </a:r>
          </a:p>
          <a:p>
            <a:pPr marL="0" indent="0">
              <a:buNone/>
            </a:pPr>
            <a:r>
              <a:rPr lang="en-US" dirty="0" smtClean="0"/>
              <a:t>	Or</a:t>
            </a:r>
          </a:p>
          <a:p>
            <a:r>
              <a:rPr lang="en-US" dirty="0"/>
              <a:t>d</a:t>
            </a:r>
            <a:r>
              <a:rPr lang="en-US" dirty="0" smtClean="0"/>
              <a:t> = (4.0 km)</a:t>
            </a:r>
            <a:r>
              <a:rPr lang="en-US" dirty="0"/>
              <a:t> </a:t>
            </a:r>
            <a:r>
              <a:rPr lang="en-US" dirty="0" err="1" smtClean="0"/>
              <a:t>î</a:t>
            </a:r>
            <a:r>
              <a:rPr lang="en-US" dirty="0" smtClean="0"/>
              <a:t>  - (3.0 km) </a:t>
            </a:r>
            <a:r>
              <a:rPr lang="en-US" dirty="0" err="1" smtClean="0"/>
              <a:t>ĵ</a:t>
            </a:r>
            <a:r>
              <a:rPr lang="en-US" dirty="0" smtClean="0"/>
              <a:t>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2611" y="5409480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210007" y="3011484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968991" y="1913341"/>
            <a:ext cx="2157158" cy="1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91356" y="1948132"/>
            <a:ext cx="0" cy="1330703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68997" y="1930737"/>
            <a:ext cx="2122365" cy="1330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21447" y="1561405"/>
            <a:ext cx="84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91356" y="2190151"/>
            <a:ext cx="83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65601" y="2625707"/>
            <a:ext cx="35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743162" y="2679219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983465">
            <a:off x="2069412" y="2500215"/>
            <a:ext cx="84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5.0 km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26580" y="1861157"/>
            <a:ext cx="4675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8CDCD"/>
                </a:solidFill>
              </a:rPr>
              <a:t>37°</a:t>
            </a:r>
            <a:endParaRPr lang="en-US" dirty="0">
              <a:solidFill>
                <a:srgbClr val="F8CDCD"/>
              </a:solidFill>
            </a:endParaRPr>
          </a:p>
        </p:txBody>
      </p:sp>
      <p:sp>
        <p:nvSpPr>
          <p:cNvPr id="7" name="Arc 6"/>
          <p:cNvSpPr/>
          <p:nvPr/>
        </p:nvSpPr>
        <p:spPr>
          <a:xfrm>
            <a:off x="560254" y="1511746"/>
            <a:ext cx="821127" cy="772071"/>
          </a:xfrm>
          <a:prstGeom prst="arc">
            <a:avLst>
              <a:gd name="adj1" fmla="val 2450484"/>
              <a:gd name="adj2" fmla="val 0"/>
            </a:avLst>
          </a:prstGeom>
          <a:ln w="12700" cmpd="sng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35205" y="1055439"/>
            <a:ext cx="58221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8CDCD"/>
                </a:solidFill>
              </a:rPr>
              <a:t>323°</a:t>
            </a:r>
            <a:endParaRPr lang="en-US" dirty="0">
              <a:solidFill>
                <a:srgbClr val="F8CDCD"/>
              </a:solidFill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3759728" y="5895300"/>
            <a:ext cx="5119229" cy="956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where </a:t>
            </a:r>
            <a:r>
              <a:rPr lang="en-US" sz="2000" dirty="0" err="1" smtClean="0"/>
              <a:t>î</a:t>
            </a:r>
            <a:r>
              <a:rPr lang="en-US" sz="2000" dirty="0" smtClean="0"/>
              <a:t> = &lt;1,0&gt; and </a:t>
            </a:r>
            <a:r>
              <a:rPr lang="en-US" sz="2000" dirty="0" err="1" smtClean="0"/>
              <a:t>ĵ</a:t>
            </a:r>
            <a:r>
              <a:rPr lang="en-US" sz="2000" dirty="0" smtClean="0"/>
              <a:t> = &lt;0,1&gt; are the so-called “unit vectors” </a:t>
            </a:r>
          </a:p>
        </p:txBody>
      </p:sp>
    </p:spTree>
    <p:extLst>
      <p:ext uri="{BB962C8B-B14F-4D97-AF65-F5344CB8AC3E}">
        <p14:creationId xmlns:p14="http://schemas.microsoft.com/office/powerpoint/2010/main" val="3682166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62344"/>
          </a:xfrm>
        </p:spPr>
        <p:txBody>
          <a:bodyPr/>
          <a:lstStyle/>
          <a:p>
            <a:r>
              <a:rPr lang="en-US" dirty="0" smtClean="0"/>
              <a:t>Equal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462142"/>
            <a:ext cx="7581901" cy="1755563"/>
          </a:xfrm>
        </p:spPr>
        <p:txBody>
          <a:bodyPr/>
          <a:lstStyle/>
          <a:p>
            <a:r>
              <a:rPr lang="en-US" dirty="0" smtClean="0"/>
              <a:t>Two vectors are considered equal if they have both the same magnitude and the same direction.</a:t>
            </a:r>
          </a:p>
          <a:p>
            <a:r>
              <a:rPr lang="en-US" dirty="0" smtClean="0"/>
              <a:t>Which of the vectors below are equal?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64904" y="3275720"/>
            <a:ext cx="126302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027931" y="3275720"/>
            <a:ext cx="127513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626671" y="3473071"/>
            <a:ext cx="647206" cy="5319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90243" y="3164173"/>
            <a:ext cx="527059" cy="15273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03015" y="3241398"/>
            <a:ext cx="126302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10443" y="3985855"/>
            <a:ext cx="160837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83777" y="3275720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83219" y="3051418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9444" y="3402759"/>
            <a:ext cx="323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98767" y="3301843"/>
            <a:ext cx="35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42563" y="3301843"/>
            <a:ext cx="342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2539" y="3402759"/>
            <a:ext cx="300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f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458436" y="3172467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552433" y="3307706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660999" y="3495922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073984" y="3320767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024693" y="3377112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662139" y="3444439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 txBox="1">
            <a:spLocks/>
          </p:cNvSpPr>
          <p:nvPr/>
        </p:nvSpPr>
        <p:spPr>
          <a:xfrm>
            <a:off x="188801" y="4777314"/>
            <a:ext cx="8822179" cy="18297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	a = e  </a:t>
            </a:r>
          </a:p>
          <a:p>
            <a:pPr marL="0" indent="0">
              <a:buNone/>
            </a:pPr>
            <a:r>
              <a:rPr lang="en-US" sz="2100" dirty="0" smtClean="0"/>
              <a:t>	(They are the only vectors with equal magnitude and direction)</a:t>
            </a:r>
          </a:p>
          <a:p>
            <a:pPr marL="0" indent="0">
              <a:buNone/>
            </a:pPr>
            <a:r>
              <a:rPr lang="en-US" sz="2100" dirty="0" smtClean="0"/>
              <a:t>	Note: Since a, b, d, e, and f have the same length, we </a:t>
            </a:r>
            <a:r>
              <a:rPr lang="en-US" sz="2100" i="1" dirty="0" smtClean="0"/>
              <a:t>can</a:t>
            </a:r>
            <a:r>
              <a:rPr lang="en-US" sz="2100" dirty="0" smtClean="0"/>
              <a:t> leave out 	the “arrow hats” and write a = b = d = e = f</a:t>
            </a:r>
            <a:endParaRPr lang="en-US" sz="21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167149" y="484595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584098" y="484595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001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13009</TotalTime>
  <Words>2393</Words>
  <Application>Microsoft Macintosh PowerPoint</Application>
  <PresentationFormat>On-screen Show (4:3)</PresentationFormat>
  <Paragraphs>309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Orbit</vt:lpstr>
      <vt:lpstr>Unit 1: Measurements &amp; Uncertainties</vt:lpstr>
      <vt:lpstr>Table of Contents</vt:lpstr>
      <vt:lpstr>Vectors vs Scalars</vt:lpstr>
      <vt:lpstr>Vector notation</vt:lpstr>
      <vt:lpstr>Drawing Vectors</vt:lpstr>
      <vt:lpstr>Representing Vectors</vt:lpstr>
      <vt:lpstr>Magnitude and Direction</vt:lpstr>
      <vt:lpstr>Component Form</vt:lpstr>
      <vt:lpstr>Equal Vectors</vt:lpstr>
      <vt:lpstr>Parallel Vectors</vt:lpstr>
      <vt:lpstr>Adding Vectors</vt:lpstr>
      <vt:lpstr>PowerPoint Presentation</vt:lpstr>
      <vt:lpstr>Magnitude of the Resultant</vt:lpstr>
      <vt:lpstr>Adding Vectors Graphically</vt:lpstr>
      <vt:lpstr>PowerPoint Presentation</vt:lpstr>
      <vt:lpstr>Subtracting Vectors</vt:lpstr>
      <vt:lpstr>Example Problem A</vt:lpstr>
      <vt:lpstr>Method #1: Use Components</vt:lpstr>
      <vt:lpstr>Method #1: Use Components</vt:lpstr>
      <vt:lpstr>Method #2: Use Laws of Sines and Cosines</vt:lpstr>
      <vt:lpstr>Method #2: Use Laws of Sines and Cosines</vt:lpstr>
      <vt:lpstr>Method #3: Solve graphically</vt:lpstr>
      <vt:lpstr>Example Problem 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Problem C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7: Atomic, Nuclear, &amp; Particle Physics</dc:title>
  <dc:creator>Tom</dc:creator>
  <cp:lastModifiedBy>Tom</cp:lastModifiedBy>
  <cp:revision>163</cp:revision>
  <dcterms:created xsi:type="dcterms:W3CDTF">2017-02-17T17:17:37Z</dcterms:created>
  <dcterms:modified xsi:type="dcterms:W3CDTF">2020-06-28T19:07:16Z</dcterms:modified>
</cp:coreProperties>
</file>