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4v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368" r:id="rId3"/>
    <p:sldId id="369" r:id="rId4"/>
    <p:sldId id="370" r:id="rId5"/>
    <p:sldId id="372" r:id="rId6"/>
    <p:sldId id="373" r:id="rId7"/>
    <p:sldId id="374" r:id="rId8"/>
    <p:sldId id="375" r:id="rId9"/>
    <p:sldId id="376" r:id="rId10"/>
    <p:sldId id="382" r:id="rId11"/>
    <p:sldId id="377" r:id="rId12"/>
    <p:sldId id="378" r:id="rId13"/>
    <p:sldId id="379" r:id="rId14"/>
    <p:sldId id="380" r:id="rId15"/>
    <p:sldId id="381" r:id="rId16"/>
    <p:sldId id="383" r:id="rId17"/>
    <p:sldId id="385" r:id="rId18"/>
    <p:sldId id="38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om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9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commentAuthors" Target="commentAuthors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871A7-8A1A-DD40-8500-B4F3CF51123F}" type="datetimeFigureOut">
              <a:rPr lang="en-US" smtClean="0"/>
              <a:t>7/21/20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87B44-00C5-D849-8F04-75444367E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42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87B44-00C5-D849-8F04-75444367EEB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528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87B44-00C5-D849-8F04-75444367EEB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179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738" y="4155141"/>
            <a:ext cx="7542212" cy="1013012"/>
          </a:xfrm>
        </p:spPr>
        <p:txBody>
          <a:bodyPr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738" y="5230906"/>
            <a:ext cx="7542212" cy="1030942"/>
          </a:xfrm>
        </p:spPr>
        <p:txBody>
          <a:bodyPr/>
          <a:lstStyle>
            <a:lvl1pPr marL="0" indent="0" algn="ctr">
              <a:spcBef>
                <a:spcPct val="30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7/21/20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oleculeTrac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019" y="224679"/>
            <a:ext cx="5795963" cy="39433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962399"/>
            <a:ext cx="7585710" cy="672353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01957" y="457200"/>
            <a:ext cx="2940087" cy="2940087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FontTx/>
              <a:buNone/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4639235"/>
            <a:ext cx="7585710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7/21/20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7/21/20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9365" y="416859"/>
            <a:ext cx="1940859" cy="5607424"/>
          </a:xfrm>
        </p:spPr>
        <p:txBody>
          <a:bodyPr vert="eaVert" anchor="ctr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0737" y="414015"/>
            <a:ext cx="6144839" cy="561026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7/21/20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7/21/20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737" y="1219013"/>
            <a:ext cx="7542213" cy="19589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0737" y="3224213"/>
            <a:ext cx="7542213" cy="15001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7/21/20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763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7/21/20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2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3763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3763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7/21/20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7/21/20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7/21/20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929" y="457201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393" y="457201"/>
            <a:ext cx="3566160" cy="5410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173288" indent="-344488">
              <a:defRPr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929" y="1828801"/>
            <a:ext cx="356616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7/21/20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457200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66765" y="1676400"/>
            <a:ext cx="2975610" cy="2975610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1828800"/>
            <a:ext cx="356616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7/21/20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idOverlay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60000"/>
              <a:lumOff val="40000"/>
              <a:alpha val="10000"/>
            </a:schemeClr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882588"/>
            <a:ext cx="7581901" cy="3953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fld id="{70BA1CFD-BFF0-48BC-9BA5-4974D7A6AB15}" type="datetimeFigureOut">
              <a:rPr lang="en-US" smtClean="0"/>
              <a:t>7/21/20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56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03225" indent="-403225" algn="l" defTabSz="914400" rtl="0" eaLnBrk="1" latinLnBrk="0" hangingPunct="1">
        <a:spcBef>
          <a:spcPts val="2000"/>
        </a:spcBef>
        <a:buFontTx/>
        <a:buBlip>
          <a:blip r:embed="rId15"/>
        </a:buBlip>
        <a:defRPr sz="24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1pPr>
      <a:lvl2pPr marL="806450" indent="-403225" algn="l" defTabSz="914400" rtl="0" eaLnBrk="1" latinLnBrk="0" hangingPunct="1">
        <a:spcBef>
          <a:spcPts val="600"/>
        </a:spcBef>
        <a:buFontTx/>
        <a:buBlip>
          <a:blip r:embed="rId15"/>
        </a:buBlip>
        <a:defRPr sz="22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2pPr>
      <a:lvl3pPr marL="1143000" indent="-336550" algn="l" defTabSz="914400" rtl="0" eaLnBrk="1" latinLnBrk="0" hangingPunct="1">
        <a:spcBef>
          <a:spcPts val="600"/>
        </a:spcBef>
        <a:buFontTx/>
        <a:buBlip>
          <a:blip r:embed="rId15"/>
        </a:buBlip>
        <a:defRPr sz="20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3pPr>
      <a:lvl4pPr marL="1492250" indent="-349250" algn="l" defTabSz="914400" rtl="0" eaLnBrk="1" latinLnBrk="0" hangingPunct="1">
        <a:spcBef>
          <a:spcPts val="600"/>
        </a:spcBef>
        <a:buFontTx/>
        <a:buBlip>
          <a:blip r:embed="rId15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4pPr>
      <a:lvl5pPr marL="1828800" indent="-336550" algn="l" defTabSz="914400" rtl="0" eaLnBrk="1" latinLnBrk="0" hangingPunct="1">
        <a:spcBef>
          <a:spcPts val="600"/>
        </a:spcBef>
        <a:buFontTx/>
        <a:buBlip>
          <a:blip r:embed="rId15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5pPr>
      <a:lvl6pPr marL="2173288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6pPr>
      <a:lvl7pPr marL="2516188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7pPr>
      <a:lvl8pPr marL="2860675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8pPr>
      <a:lvl9pPr marL="3205163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6.gif"/><Relationship Id="rId5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738" y="4155141"/>
            <a:ext cx="7542212" cy="1156408"/>
          </a:xfrm>
        </p:spPr>
        <p:txBody>
          <a:bodyPr/>
          <a:lstStyle/>
          <a:p>
            <a:r>
              <a:rPr lang="en-US" dirty="0" smtClean="0"/>
              <a:t>Unit 3:  Thermal Physics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3600" dirty="0" smtClean="0"/>
              <a:t>Part 1 </a:t>
            </a:r>
            <a:r>
              <a:rPr lang="mr-IN" sz="3600" dirty="0" smtClean="0"/>
              <a:t>–</a:t>
            </a:r>
            <a:r>
              <a:rPr lang="en-US" sz="3600" dirty="0" smtClean="0"/>
              <a:t> Thermal Concepts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033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mpsons_Thermo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68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When you change the thermal energy of a body, two things can happen:</a:t>
            </a:r>
          </a:p>
          <a:p>
            <a:pPr lvl="1"/>
            <a:r>
              <a:rPr lang="en-US" dirty="0" smtClean="0"/>
              <a:t>Its temperature can change</a:t>
            </a:r>
          </a:p>
          <a:p>
            <a:pPr lvl="1"/>
            <a:r>
              <a:rPr lang="en-US" dirty="0" smtClean="0"/>
              <a:t>Its phase can change.</a:t>
            </a:r>
          </a:p>
          <a:p>
            <a:pPr marL="0" indent="0">
              <a:buNone/>
            </a:pPr>
            <a:r>
              <a:rPr lang="en-US" dirty="0" smtClean="0"/>
              <a:t>If temperature changes:</a:t>
            </a:r>
          </a:p>
          <a:p>
            <a:r>
              <a:rPr lang="en-US" dirty="0" smtClean="0"/>
              <a:t>The amount of thermal energy required to raise a mass </a:t>
            </a:r>
            <a:r>
              <a:rPr lang="en-US" i="1" dirty="0" smtClean="0"/>
              <a:t>m</a:t>
            </a:r>
            <a:r>
              <a:rPr lang="en-US" dirty="0" smtClean="0"/>
              <a:t> by a temperature Δ</a:t>
            </a:r>
            <a:r>
              <a:rPr lang="en-US" i="1" dirty="0" smtClean="0"/>
              <a:t>T</a:t>
            </a:r>
            <a:r>
              <a:rPr lang="en-US" dirty="0" smtClean="0"/>
              <a:t> is directly proportional to both </a:t>
            </a:r>
            <a:r>
              <a:rPr lang="en-US" i="1" dirty="0" smtClean="0"/>
              <a:t>m </a:t>
            </a:r>
            <a:r>
              <a:rPr lang="en-US" dirty="0" smtClean="0"/>
              <a:t>and Δ</a:t>
            </a:r>
            <a:r>
              <a:rPr lang="en-US" i="1" dirty="0" smtClean="0"/>
              <a:t>T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i="1" dirty="0"/>
              <a:t>	</a:t>
            </a:r>
            <a:r>
              <a:rPr lang="en-US" sz="3600" i="1" dirty="0" smtClean="0"/>
              <a:t>Q</a:t>
            </a:r>
            <a:r>
              <a:rPr lang="en-US" sz="3600" dirty="0" smtClean="0"/>
              <a:t> ~ </a:t>
            </a:r>
            <a:r>
              <a:rPr lang="en-US" sz="3600" i="1" dirty="0" err="1" smtClean="0"/>
              <a:t>m</a:t>
            </a:r>
            <a:r>
              <a:rPr lang="en-US" sz="3600" dirty="0" err="1" smtClean="0"/>
              <a:t>Δ</a:t>
            </a:r>
            <a:r>
              <a:rPr lang="en-US" sz="3600" i="1" dirty="0" err="1" smtClean="0"/>
              <a:t>T</a:t>
            </a:r>
            <a:endParaRPr lang="en-US" sz="3600" i="1" dirty="0" smtClean="0"/>
          </a:p>
          <a:p>
            <a:r>
              <a:rPr lang="en-US" dirty="0" smtClean="0"/>
              <a:t>Include a constant of proportionality to make this an equation: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3600" dirty="0" smtClean="0"/>
              <a:t>Q = </a:t>
            </a:r>
            <a:r>
              <a:rPr lang="en-US" sz="3600" dirty="0" err="1" smtClean="0"/>
              <a:t>mc</a:t>
            </a:r>
            <a:r>
              <a:rPr lang="en-US" sz="3600" dirty="0" err="1"/>
              <a:t>Δ</a:t>
            </a:r>
            <a:r>
              <a:rPr lang="en-US" sz="3600" i="1" dirty="0" err="1"/>
              <a:t>T</a:t>
            </a:r>
            <a:r>
              <a:rPr lang="en-US" sz="3600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	where</a:t>
            </a:r>
            <a:r>
              <a:rPr lang="en-US" i="1" dirty="0" smtClean="0"/>
              <a:t> c = “</a:t>
            </a:r>
            <a:r>
              <a:rPr lang="en-US" dirty="0" smtClean="0"/>
              <a:t>specific heat capacity</a:t>
            </a:r>
            <a:r>
              <a:rPr lang="en-US" i="1" dirty="0" smtClean="0"/>
              <a:t>”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Units:  </a:t>
            </a:r>
            <a:r>
              <a:rPr lang="en-US" baseline="30000" dirty="0" smtClean="0"/>
              <a:t>J</a:t>
            </a:r>
            <a:r>
              <a:rPr lang="en-US" dirty="0" smtClean="0"/>
              <a:t>/</a:t>
            </a:r>
            <a:r>
              <a:rPr lang="en-US" baseline="-25000" dirty="0" smtClean="0"/>
              <a:t>kg °C</a:t>
            </a:r>
            <a:r>
              <a:rPr lang="en-US" dirty="0" smtClean="0"/>
              <a:t> or </a:t>
            </a:r>
            <a:r>
              <a:rPr lang="en-US" baseline="30000" dirty="0" smtClean="0"/>
              <a:t>J</a:t>
            </a:r>
            <a:r>
              <a:rPr lang="en-US" dirty="0"/>
              <a:t>/</a:t>
            </a:r>
            <a:r>
              <a:rPr lang="en-US" baseline="-25000" dirty="0"/>
              <a:t>kg </a:t>
            </a:r>
            <a:r>
              <a:rPr lang="en-US" baseline="-25000" dirty="0" smtClean="0"/>
              <a:t>K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Note: specific heat is a measure of how much 	energy it takes to 	heat 1 kg of a material by 1 °C</a:t>
            </a:r>
          </a:p>
        </p:txBody>
      </p:sp>
    </p:spTree>
    <p:extLst>
      <p:ext uri="{BB962C8B-B14F-4D97-AF65-F5344CB8AC3E}">
        <p14:creationId xmlns:p14="http://schemas.microsoft.com/office/powerpoint/2010/main" val="4192043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73011"/>
              </p:ext>
            </p:extLst>
          </p:nvPr>
        </p:nvGraphicFramePr>
        <p:xfrm>
          <a:off x="442684" y="923441"/>
          <a:ext cx="8259349" cy="5496689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884618"/>
                <a:gridCol w="2272590"/>
                <a:gridCol w="1905178"/>
                <a:gridCol w="2196963"/>
              </a:tblGrid>
              <a:tr h="104413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Material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Specific Heat</a:t>
                      </a:r>
                      <a:r>
                        <a:rPr lang="en-US" sz="2400" baseline="0" dirty="0" smtClean="0"/>
                        <a:t> </a:t>
                      </a:r>
                    </a:p>
                    <a:p>
                      <a:r>
                        <a:rPr lang="en-US" sz="2400" baseline="0" dirty="0" smtClean="0"/>
                        <a:t>(J/kg K)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Material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Specific Heat (J/kg K)</a:t>
                      </a:r>
                      <a:endParaRPr lang="en-US" sz="2400" dirty="0"/>
                    </a:p>
                  </a:txBody>
                  <a:tcPr/>
                </a:tc>
              </a:tr>
              <a:tr h="60493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Aluminum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897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Lead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130</a:t>
                      </a:r>
                      <a:endParaRPr lang="en-US" sz="2400" dirty="0"/>
                    </a:p>
                  </a:txBody>
                  <a:tcPr/>
                </a:tc>
              </a:tr>
              <a:tr h="60493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Brass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376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Methanol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2450</a:t>
                      </a:r>
                      <a:endParaRPr lang="en-US" sz="2400" dirty="0"/>
                    </a:p>
                  </a:txBody>
                  <a:tcPr/>
                </a:tc>
              </a:tr>
              <a:tr h="60493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Carbon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710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Silver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235</a:t>
                      </a:r>
                      <a:endParaRPr lang="en-US" sz="2400" dirty="0"/>
                    </a:p>
                  </a:txBody>
                  <a:tcPr/>
                </a:tc>
              </a:tr>
              <a:tr h="60493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Copper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385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Steam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2020</a:t>
                      </a:r>
                      <a:endParaRPr lang="en-US" sz="2400" dirty="0"/>
                    </a:p>
                  </a:txBody>
                  <a:tcPr/>
                </a:tc>
              </a:tr>
              <a:tr h="60493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Glass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840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Water</a:t>
                      </a:r>
                      <a:r>
                        <a:rPr lang="en-US" sz="2400" baseline="0" dirty="0" smtClean="0"/>
                        <a:t> (liquid)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4180</a:t>
                      </a:r>
                      <a:endParaRPr lang="en-US" sz="2400" dirty="0"/>
                    </a:p>
                  </a:txBody>
                  <a:tcPr/>
                </a:tc>
              </a:tr>
              <a:tr h="60493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Ice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2060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Zinc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388</a:t>
                      </a:r>
                      <a:endParaRPr lang="en-US" sz="2400" dirty="0"/>
                    </a:p>
                  </a:txBody>
                  <a:tcPr/>
                </a:tc>
              </a:tr>
              <a:tr h="60493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Iron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450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42684" y="230943"/>
            <a:ext cx="5005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Specific Heat of Common Substances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60219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If phase changes:</a:t>
            </a:r>
          </a:p>
          <a:p>
            <a:r>
              <a:rPr lang="en-US" dirty="0" smtClean="0"/>
              <a:t>The amount of thermal energy required to change the phase of a mass </a:t>
            </a:r>
            <a:r>
              <a:rPr lang="en-US" i="1" dirty="0" smtClean="0"/>
              <a:t>m</a:t>
            </a:r>
            <a:r>
              <a:rPr lang="en-US" dirty="0" smtClean="0"/>
              <a:t> is directly proportional to </a:t>
            </a:r>
            <a:r>
              <a:rPr lang="en-US" i="1" dirty="0" smtClean="0"/>
              <a:t>m 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i="1" dirty="0"/>
              <a:t>	</a:t>
            </a:r>
            <a:r>
              <a:rPr lang="en-US" sz="3600" i="1" dirty="0" smtClean="0"/>
              <a:t>Q</a:t>
            </a:r>
            <a:r>
              <a:rPr lang="en-US" sz="3600" dirty="0" smtClean="0"/>
              <a:t> ~ </a:t>
            </a:r>
            <a:r>
              <a:rPr lang="en-US" sz="3600" i="1" dirty="0" smtClean="0"/>
              <a:t>m</a:t>
            </a:r>
          </a:p>
          <a:p>
            <a:r>
              <a:rPr lang="en-US" dirty="0" smtClean="0"/>
              <a:t>Include a constant of proportionality to make this an equation: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3600" i="1" dirty="0" smtClean="0"/>
              <a:t>Q</a:t>
            </a:r>
            <a:r>
              <a:rPr lang="en-US" sz="3600" dirty="0" smtClean="0"/>
              <a:t> = </a:t>
            </a:r>
            <a:r>
              <a:rPr lang="en-US" sz="3600" i="1" dirty="0" err="1" smtClean="0"/>
              <a:t>Hm</a:t>
            </a:r>
            <a:endParaRPr lang="en-US" sz="3600" dirty="0" smtClean="0"/>
          </a:p>
          <a:p>
            <a:pPr marL="0" indent="0">
              <a:buNone/>
            </a:pPr>
            <a:r>
              <a:rPr lang="en-US" dirty="0" smtClean="0"/>
              <a:t>	where</a:t>
            </a:r>
            <a:r>
              <a:rPr lang="en-US" i="1" dirty="0" smtClean="0"/>
              <a:t> 	H = </a:t>
            </a:r>
            <a:r>
              <a:rPr lang="en-US" i="1" dirty="0" err="1" smtClean="0"/>
              <a:t>H</a:t>
            </a:r>
            <a:r>
              <a:rPr lang="en-US" i="1" baseline="-25000" dirty="0" err="1" smtClean="0"/>
              <a:t>v</a:t>
            </a:r>
            <a:r>
              <a:rPr lang="en-US" i="1" dirty="0" smtClean="0"/>
              <a:t> </a:t>
            </a:r>
            <a:r>
              <a:rPr lang="en-US" dirty="0" smtClean="0"/>
              <a:t>(“heat of vaporization”) , or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i="1" dirty="0" smtClean="0"/>
              <a:t>H</a:t>
            </a:r>
            <a:r>
              <a:rPr lang="en-US" dirty="0" smtClean="0"/>
              <a:t> = </a:t>
            </a:r>
            <a:r>
              <a:rPr lang="en-US" i="1" dirty="0" err="1" smtClean="0"/>
              <a:t>H</a:t>
            </a:r>
            <a:r>
              <a:rPr lang="en-US" i="1" baseline="-25000" dirty="0" err="1" smtClean="0"/>
              <a:t>f</a:t>
            </a:r>
            <a:r>
              <a:rPr lang="en-US" dirty="0" smtClean="0"/>
              <a:t> (“heat of fusion”),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depending on what phase changes.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Units:  </a:t>
            </a:r>
            <a:r>
              <a:rPr lang="en-US" baseline="30000" dirty="0" smtClean="0"/>
              <a:t>J</a:t>
            </a:r>
            <a:r>
              <a:rPr lang="en-US" dirty="0" smtClean="0"/>
              <a:t>/</a:t>
            </a:r>
            <a:r>
              <a:rPr lang="en-US" baseline="-25000" dirty="0" smtClean="0"/>
              <a:t>kg</a:t>
            </a:r>
            <a:r>
              <a:rPr lang="en-US" dirty="0" smtClean="0"/>
              <a:t> or </a:t>
            </a:r>
            <a:r>
              <a:rPr lang="en-US" baseline="30000" dirty="0" smtClean="0"/>
              <a:t>J</a:t>
            </a:r>
            <a:r>
              <a:rPr lang="en-US" dirty="0"/>
              <a:t>/</a:t>
            </a:r>
            <a:r>
              <a:rPr lang="en-US" baseline="-25000" dirty="0"/>
              <a:t>kg </a:t>
            </a:r>
            <a:r>
              <a:rPr lang="en-US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06588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195229"/>
              </p:ext>
            </p:extLst>
          </p:nvPr>
        </p:nvGraphicFramePr>
        <p:xfrm>
          <a:off x="480585" y="755087"/>
          <a:ext cx="8221449" cy="56631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40483"/>
                <a:gridCol w="2740483"/>
                <a:gridCol w="2740483"/>
              </a:tblGrid>
              <a:tr h="133425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Material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Heat of Fusion </a:t>
                      </a:r>
                    </a:p>
                    <a:p>
                      <a:r>
                        <a:rPr lang="en-US" sz="2400" dirty="0" smtClean="0"/>
                        <a:t>(</a:t>
                      </a:r>
                      <a:r>
                        <a:rPr lang="en-US" sz="2400" i="1" dirty="0" err="1" smtClean="0"/>
                        <a:t>H</a:t>
                      </a:r>
                      <a:r>
                        <a:rPr lang="en-US" sz="2400" i="1" baseline="-25000" dirty="0" err="1" smtClean="0"/>
                        <a:t>f</a:t>
                      </a:r>
                      <a:r>
                        <a:rPr lang="en-US" sz="2400" dirty="0" smtClean="0"/>
                        <a:t>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Heat of Vaporization</a:t>
                      </a:r>
                    </a:p>
                    <a:p>
                      <a:r>
                        <a:rPr lang="en-US" sz="2400" dirty="0" smtClean="0"/>
                        <a:t>(</a:t>
                      </a:r>
                      <a:r>
                        <a:rPr lang="en-US" sz="2400" i="1" dirty="0" err="1" smtClean="0"/>
                        <a:t>H</a:t>
                      </a:r>
                      <a:r>
                        <a:rPr lang="en-US" sz="2400" i="1" baseline="-25000" dirty="0" err="1" smtClean="0"/>
                        <a:t>v</a:t>
                      </a:r>
                      <a:r>
                        <a:rPr lang="en-US" sz="2400" dirty="0" smtClean="0"/>
                        <a:t>)</a:t>
                      </a:r>
                      <a:endParaRPr lang="en-US" sz="2400" dirty="0"/>
                    </a:p>
                  </a:txBody>
                  <a:tcPr/>
                </a:tc>
              </a:tr>
              <a:tr h="54111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Copper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2.05 x 10</a:t>
                      </a:r>
                      <a:r>
                        <a:rPr lang="en-US" sz="2400" baseline="30000" dirty="0" smtClean="0"/>
                        <a:t>5</a:t>
                      </a:r>
                      <a:endParaRPr lang="en-US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5.07 x 10</a:t>
                      </a:r>
                      <a:r>
                        <a:rPr lang="en-US" sz="2400" baseline="30000" dirty="0" smtClean="0"/>
                        <a:t>6</a:t>
                      </a:r>
                      <a:endParaRPr lang="en-US" sz="2400" baseline="30000" dirty="0"/>
                    </a:p>
                  </a:txBody>
                  <a:tcPr/>
                </a:tc>
              </a:tr>
              <a:tr h="54111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Mercury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1.15 x 10</a:t>
                      </a:r>
                      <a:r>
                        <a:rPr lang="en-US" sz="2400" baseline="30000" dirty="0" smtClean="0"/>
                        <a:t>4</a:t>
                      </a:r>
                      <a:endParaRPr lang="en-US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2.72</a:t>
                      </a:r>
                      <a:r>
                        <a:rPr lang="en-US" sz="2400" baseline="0" dirty="0" smtClean="0"/>
                        <a:t> x 10</a:t>
                      </a:r>
                      <a:r>
                        <a:rPr lang="en-US" sz="2400" baseline="30000" dirty="0" smtClean="0"/>
                        <a:t>5</a:t>
                      </a:r>
                      <a:endParaRPr lang="en-US" sz="2400" baseline="30000" dirty="0"/>
                    </a:p>
                  </a:txBody>
                  <a:tcPr/>
                </a:tc>
              </a:tr>
              <a:tr h="54111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Gold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6.30 x 10</a:t>
                      </a:r>
                      <a:r>
                        <a:rPr lang="en-US" sz="2400" baseline="30000" dirty="0" smtClean="0"/>
                        <a:t>4</a:t>
                      </a:r>
                      <a:endParaRPr lang="en-US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1.64 x 10</a:t>
                      </a:r>
                      <a:r>
                        <a:rPr lang="en-US" sz="2400" baseline="30000" dirty="0" smtClean="0"/>
                        <a:t>6</a:t>
                      </a:r>
                      <a:endParaRPr lang="en-US" sz="2400" baseline="30000" dirty="0"/>
                    </a:p>
                  </a:txBody>
                  <a:tcPr/>
                </a:tc>
              </a:tr>
              <a:tr h="54111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Methanol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1.09 x 10</a:t>
                      </a:r>
                      <a:r>
                        <a:rPr lang="en-US" sz="2400" baseline="30000" dirty="0" smtClean="0"/>
                        <a:t>5</a:t>
                      </a:r>
                      <a:endParaRPr lang="en-US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8.78 x 10</a:t>
                      </a:r>
                      <a:r>
                        <a:rPr lang="en-US" sz="2400" baseline="30000" dirty="0" smtClean="0"/>
                        <a:t>5</a:t>
                      </a:r>
                      <a:endParaRPr lang="en-US" sz="2400" baseline="30000" dirty="0"/>
                    </a:p>
                  </a:txBody>
                  <a:tcPr/>
                </a:tc>
              </a:tr>
              <a:tr h="54111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Iron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2.66 x 10</a:t>
                      </a:r>
                      <a:r>
                        <a:rPr lang="en-US" sz="2400" baseline="30000" dirty="0" smtClean="0"/>
                        <a:t>5</a:t>
                      </a:r>
                      <a:endParaRPr lang="en-US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6.29 x 10</a:t>
                      </a:r>
                      <a:r>
                        <a:rPr lang="en-US" sz="2400" baseline="30000" dirty="0" smtClean="0"/>
                        <a:t>6</a:t>
                      </a:r>
                      <a:endParaRPr lang="en-US" sz="2400" baseline="30000" dirty="0"/>
                    </a:p>
                  </a:txBody>
                  <a:tcPr/>
                </a:tc>
              </a:tr>
              <a:tr h="54111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Silver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1.04 x 10</a:t>
                      </a:r>
                      <a:r>
                        <a:rPr lang="en-US" sz="2400" baseline="30000" dirty="0" smtClean="0"/>
                        <a:t>5</a:t>
                      </a:r>
                      <a:endParaRPr lang="en-US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2.36 x 10</a:t>
                      </a:r>
                      <a:r>
                        <a:rPr lang="en-US" sz="2400" baseline="30000" dirty="0" smtClean="0"/>
                        <a:t>6</a:t>
                      </a:r>
                      <a:endParaRPr lang="en-US" sz="2400" baseline="30000" dirty="0"/>
                    </a:p>
                  </a:txBody>
                  <a:tcPr/>
                </a:tc>
              </a:tr>
              <a:tr h="54111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Lead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2.04 x 10</a:t>
                      </a:r>
                      <a:r>
                        <a:rPr lang="en-US" sz="2400" baseline="30000" dirty="0" smtClean="0"/>
                        <a:t>4</a:t>
                      </a:r>
                      <a:endParaRPr lang="en-US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8.64</a:t>
                      </a:r>
                      <a:r>
                        <a:rPr lang="en-US" sz="2400" baseline="0" dirty="0" smtClean="0"/>
                        <a:t> x 10</a:t>
                      </a:r>
                      <a:r>
                        <a:rPr lang="en-US" sz="2400" baseline="30000" dirty="0" smtClean="0"/>
                        <a:t>5</a:t>
                      </a:r>
                      <a:endParaRPr lang="en-US" sz="2400" baseline="30000" dirty="0"/>
                    </a:p>
                  </a:txBody>
                  <a:tcPr/>
                </a:tc>
              </a:tr>
              <a:tr h="54111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Water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3.34 x 10</a:t>
                      </a:r>
                      <a:r>
                        <a:rPr lang="en-US" sz="2400" baseline="30000" dirty="0" smtClean="0"/>
                        <a:t>5</a:t>
                      </a:r>
                      <a:endParaRPr lang="en-US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2.26 x 10</a:t>
                      </a:r>
                      <a:r>
                        <a:rPr lang="en-US" sz="2400" baseline="30000" dirty="0" smtClean="0"/>
                        <a:t>6</a:t>
                      </a:r>
                      <a:endParaRPr lang="en-US" sz="2400" baseline="30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4763" y="154451"/>
            <a:ext cx="7593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Heats of Fusion and Vaporization of Common Substances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6043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604" y="411866"/>
            <a:ext cx="8375920" cy="602354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Example 1)	How much energy does it take to heat 5.0 kg of 		ice from -12.0°C to 15</a:t>
            </a:r>
            <a:r>
              <a:rPr lang="en-US" dirty="0"/>
              <a:t>°</a:t>
            </a:r>
            <a:r>
              <a:rPr lang="en-US" dirty="0" smtClean="0"/>
              <a:t>C?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 smtClean="0"/>
              <a:t>	</a:t>
            </a:r>
            <a:r>
              <a:rPr lang="en-US" sz="35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Q</a:t>
            </a:r>
            <a:r>
              <a:rPr lang="en-US" sz="3500" i="1" baseline="-25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total</a:t>
            </a:r>
            <a:r>
              <a:rPr lang="en-US" sz="35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	= </a:t>
            </a:r>
            <a:r>
              <a:rPr lang="en-US" sz="35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Q</a:t>
            </a:r>
            <a:r>
              <a:rPr lang="en-US" sz="3500" i="1" baseline="-25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heat</a:t>
            </a:r>
            <a:r>
              <a:rPr lang="en-US" sz="3500" i="1" baseline="-25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ice</a:t>
            </a:r>
            <a:r>
              <a:rPr lang="en-US" sz="35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+ </a:t>
            </a:r>
            <a:r>
              <a:rPr lang="en-US" sz="35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Q</a:t>
            </a:r>
            <a:r>
              <a:rPr lang="en-US" sz="3500" i="1" baseline="-25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melt</a:t>
            </a:r>
            <a:r>
              <a:rPr lang="en-US" sz="3500" i="1" baseline="-25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ice</a:t>
            </a:r>
            <a:r>
              <a:rPr lang="en-US" sz="35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+ </a:t>
            </a:r>
            <a:r>
              <a:rPr lang="en-US" sz="35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Q</a:t>
            </a:r>
            <a:r>
              <a:rPr lang="en-US" sz="3500" i="1" baseline="-25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heat</a:t>
            </a:r>
            <a:r>
              <a:rPr lang="en-US" sz="3500" i="1" baseline="-25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liquid water</a:t>
            </a:r>
          </a:p>
          <a:p>
            <a:pPr marL="0" indent="0">
              <a:buNone/>
            </a:pPr>
            <a:r>
              <a:rPr lang="en-US" sz="32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		= </a:t>
            </a:r>
            <a:r>
              <a:rPr lang="en-US" sz="32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mc</a:t>
            </a:r>
            <a:r>
              <a:rPr lang="en-US" sz="3200" i="1" baseline="-25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ice</a:t>
            </a:r>
            <a:r>
              <a:rPr lang="en-US" sz="32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ΔT</a:t>
            </a:r>
            <a:r>
              <a:rPr lang="en-US" sz="3200" i="1" baseline="-25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ice</a:t>
            </a:r>
            <a:r>
              <a:rPr lang="en-US" sz="32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+ </a:t>
            </a:r>
            <a:r>
              <a:rPr lang="en-US" sz="32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mH</a:t>
            </a:r>
            <a:r>
              <a:rPr lang="en-US" sz="3200" i="1" baseline="-25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</a:t>
            </a:r>
            <a:r>
              <a:rPr lang="en-US" sz="32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+ </a:t>
            </a:r>
            <a:r>
              <a:rPr lang="en-US" sz="32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mc</a:t>
            </a:r>
            <a:r>
              <a:rPr lang="en-US" sz="3200" i="1" baseline="-25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liquid</a:t>
            </a:r>
            <a:r>
              <a:rPr lang="en-US" sz="3200" i="1" baseline="-25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i="1" baseline="-25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water</a:t>
            </a:r>
            <a:r>
              <a:rPr lang="en-US" sz="32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ΔT</a:t>
            </a:r>
            <a:r>
              <a:rPr lang="en-US" sz="3200" i="1" baseline="-25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liquid</a:t>
            </a:r>
            <a:r>
              <a:rPr lang="en-US" sz="3200" i="1" baseline="-25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water</a:t>
            </a:r>
          </a:p>
          <a:p>
            <a:pPr marL="0" indent="0">
              <a:buNone/>
            </a:pPr>
            <a:r>
              <a:rPr lang="en-US" sz="3200" i="1" baseline="-25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3200" i="1" baseline="-25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= (5.0 kg)(2200 J/</a:t>
            </a:r>
            <a:r>
              <a:rPr lang="en-US" sz="32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kg°C</a:t>
            </a:r>
            <a:r>
              <a:rPr 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)(12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°</a:t>
            </a:r>
            <a:r>
              <a:rPr 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C)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		+ (5.0 kg)(334,000 J/kg)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			+ (5.0 kg)(4180 J/</a:t>
            </a:r>
            <a:r>
              <a:rPr lang="en-US" sz="32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kg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°</a:t>
            </a:r>
            <a:r>
              <a:rPr lang="en-US" sz="32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</a:t>
            </a:r>
            <a:r>
              <a:rPr 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)(15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°</a:t>
            </a:r>
            <a:r>
              <a:rPr 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C)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	= 2,117,000J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	≈ 2.2 MJ</a:t>
            </a:r>
            <a:endParaRPr lang="en-US" sz="3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567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604" y="220520"/>
            <a:ext cx="8375920" cy="6476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Example 2)	A copper bar with mass 285 g and temperature of 81°C is placed in a vat containing 785 g of water at 17</a:t>
            </a:r>
            <a:r>
              <a:rPr lang="en-US" dirty="0"/>
              <a:t>°</a:t>
            </a:r>
            <a:r>
              <a:rPr lang="en-US" dirty="0" smtClean="0"/>
              <a:t>C.  What’s the final temperature?</a:t>
            </a:r>
          </a:p>
          <a:p>
            <a:pPr marL="0" indent="0">
              <a:buNone/>
            </a:pPr>
            <a:r>
              <a:rPr lang="en-US" dirty="0" smtClean="0"/>
              <a:t>(Note default assumptions: No energy lost to surroundings; unless stated otherwise, assume containers incur negligible energy loss/gain)</a:t>
            </a:r>
            <a:endParaRPr lang="en-US" dirty="0"/>
          </a:p>
          <a:p>
            <a:pPr marL="0" indent="0">
              <a:buNone/>
            </a:pPr>
            <a:r>
              <a:rPr lang="en-US" i="1" dirty="0" smtClean="0"/>
              <a:t>	</a:t>
            </a:r>
            <a:r>
              <a:rPr lang="en-US" sz="35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Q</a:t>
            </a:r>
            <a:r>
              <a:rPr lang="en-US" sz="3500" i="1" baseline="-25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lost</a:t>
            </a:r>
            <a:r>
              <a:rPr lang="en-US" sz="3500" i="1" baseline="-25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by Cu</a:t>
            </a:r>
            <a:r>
              <a:rPr lang="en-US" sz="35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5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= </a:t>
            </a:r>
            <a:r>
              <a:rPr lang="en-US" sz="35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Q</a:t>
            </a:r>
            <a:r>
              <a:rPr lang="en-US" sz="3500" i="1" baseline="-25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gained</a:t>
            </a:r>
            <a:r>
              <a:rPr lang="en-US" sz="3500" i="1" baseline="-25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by water</a:t>
            </a:r>
          </a:p>
          <a:p>
            <a:pPr marL="0" indent="0">
              <a:buNone/>
            </a:pPr>
            <a:r>
              <a:rPr lang="en-US" sz="32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32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</a:t>
            </a:r>
            <a:r>
              <a:rPr lang="en-US" sz="3200" i="1" baseline="-25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Cu</a:t>
            </a:r>
            <a:r>
              <a:rPr lang="en-US" sz="32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</a:t>
            </a:r>
            <a:r>
              <a:rPr lang="en-US" sz="3200" i="1" baseline="-25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Cu</a:t>
            </a:r>
            <a:r>
              <a:rPr lang="en-US" sz="32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ΔT</a:t>
            </a:r>
            <a:r>
              <a:rPr lang="en-US" sz="3200" i="1" baseline="-25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Cu</a:t>
            </a:r>
            <a:r>
              <a:rPr lang="en-US" sz="32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= </a:t>
            </a:r>
            <a:r>
              <a:rPr lang="en-US" sz="32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</a:t>
            </a:r>
            <a:r>
              <a:rPr lang="en-US" sz="3200" i="1" baseline="-25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water</a:t>
            </a:r>
            <a:r>
              <a:rPr lang="en-US" sz="32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</a:t>
            </a:r>
            <a:r>
              <a:rPr lang="en-US" sz="3200" i="1" baseline="-25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wate</a:t>
            </a:r>
            <a:r>
              <a:rPr lang="en-US" sz="3200" i="1" baseline="-25000" dirty="0" err="1" smtClean="0">
                <a:solidFill>
                  <a:srgbClr val="EA6969"/>
                </a:solidFill>
              </a:rPr>
              <a:t>r</a:t>
            </a:r>
            <a:r>
              <a:rPr lang="en-US" sz="3200" i="1" dirty="0" err="1" smtClean="0">
                <a:solidFill>
                  <a:srgbClr val="EA6969"/>
                </a:solidFill>
              </a:rPr>
              <a:t>ΔT</a:t>
            </a:r>
            <a:r>
              <a:rPr lang="en-US" sz="3200" i="1" baseline="-25000" dirty="0" err="1" smtClean="0">
                <a:solidFill>
                  <a:srgbClr val="EA6969"/>
                </a:solidFill>
              </a:rPr>
              <a:t>water</a:t>
            </a:r>
            <a:endParaRPr lang="en-US" sz="3200" i="1" baseline="-25000" dirty="0" smtClean="0">
              <a:solidFill>
                <a:srgbClr val="EA6969"/>
              </a:solidFill>
            </a:endParaRPr>
          </a:p>
          <a:p>
            <a:pPr marL="0" indent="0">
              <a:buNone/>
            </a:pPr>
            <a:r>
              <a:rPr lang="en-US" sz="3200" i="1" dirty="0">
                <a:solidFill>
                  <a:srgbClr val="EA6969"/>
                </a:solidFill>
              </a:rPr>
              <a:t>	</a:t>
            </a:r>
            <a:r>
              <a:rPr lang="en-US" sz="3200" dirty="0" smtClean="0">
                <a:solidFill>
                  <a:srgbClr val="EA6969"/>
                </a:solidFill>
              </a:rPr>
              <a:t>(0.285 kg)(385 J/</a:t>
            </a:r>
            <a:r>
              <a:rPr lang="en-US" sz="3200" dirty="0" err="1" smtClean="0">
                <a:solidFill>
                  <a:srgbClr val="EA6969"/>
                </a:solidFill>
              </a:rPr>
              <a:t>kg</a:t>
            </a:r>
            <a:r>
              <a:rPr lang="en-US" sz="3200" dirty="0" err="1">
                <a:solidFill>
                  <a:srgbClr val="EA6969"/>
                </a:solidFill>
              </a:rPr>
              <a:t>°</a:t>
            </a:r>
            <a:r>
              <a:rPr lang="en-US" sz="3200" dirty="0" err="1" smtClean="0">
                <a:solidFill>
                  <a:srgbClr val="EA6969"/>
                </a:solidFill>
              </a:rPr>
              <a:t>C</a:t>
            </a:r>
            <a:r>
              <a:rPr lang="en-US" sz="3200" dirty="0" smtClean="0">
                <a:solidFill>
                  <a:srgbClr val="EA6969"/>
                </a:solidFill>
              </a:rPr>
              <a:t>)(81°C – </a:t>
            </a:r>
            <a:r>
              <a:rPr lang="en-US" sz="3200" i="1" dirty="0" err="1" smtClean="0">
                <a:solidFill>
                  <a:srgbClr val="EA6969"/>
                </a:solidFill>
              </a:rPr>
              <a:t>T</a:t>
            </a:r>
            <a:r>
              <a:rPr lang="en-US" sz="3200" i="1" baseline="-25000" dirty="0" err="1" smtClean="0">
                <a:solidFill>
                  <a:srgbClr val="EA6969"/>
                </a:solidFill>
              </a:rPr>
              <a:t>final</a:t>
            </a:r>
            <a:r>
              <a:rPr lang="en-US" sz="3200" dirty="0" smtClean="0">
                <a:solidFill>
                  <a:srgbClr val="EA6969"/>
                </a:solidFill>
              </a:rPr>
              <a:t>) 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EA6969"/>
                </a:solidFill>
              </a:rPr>
              <a:t>		= (0.785 kg)(4180 J/</a:t>
            </a:r>
            <a:r>
              <a:rPr lang="en-US" sz="3200" dirty="0" err="1" smtClean="0">
                <a:solidFill>
                  <a:srgbClr val="EA6969"/>
                </a:solidFill>
              </a:rPr>
              <a:t>kg°C</a:t>
            </a:r>
            <a:r>
              <a:rPr lang="en-US" sz="3200" dirty="0" smtClean="0">
                <a:solidFill>
                  <a:srgbClr val="EA6969"/>
                </a:solidFill>
              </a:rPr>
              <a:t>)(</a:t>
            </a:r>
            <a:r>
              <a:rPr lang="en-US" sz="3200" i="1" dirty="0" err="1" smtClean="0">
                <a:solidFill>
                  <a:srgbClr val="EA6969"/>
                </a:solidFill>
              </a:rPr>
              <a:t>T</a:t>
            </a:r>
            <a:r>
              <a:rPr lang="en-US" sz="3200" i="1" baseline="-25000" dirty="0" err="1" smtClean="0">
                <a:solidFill>
                  <a:srgbClr val="EA6969"/>
                </a:solidFill>
              </a:rPr>
              <a:t>final</a:t>
            </a:r>
            <a:r>
              <a:rPr lang="en-US" sz="3200" i="1" baseline="-25000" dirty="0" smtClean="0">
                <a:solidFill>
                  <a:srgbClr val="EA6969"/>
                </a:solidFill>
              </a:rPr>
              <a:t> </a:t>
            </a:r>
            <a:r>
              <a:rPr lang="en-US" sz="3200" i="1" dirty="0" smtClean="0">
                <a:solidFill>
                  <a:srgbClr val="EA6969"/>
                </a:solidFill>
              </a:rPr>
              <a:t>- 17</a:t>
            </a:r>
            <a:r>
              <a:rPr lang="en-US" sz="3200" dirty="0">
                <a:solidFill>
                  <a:srgbClr val="EA6969"/>
                </a:solidFill>
              </a:rPr>
              <a:t>°C</a:t>
            </a:r>
            <a:r>
              <a:rPr lang="en-US" sz="3200" dirty="0" smtClean="0">
                <a:solidFill>
                  <a:srgbClr val="EA6969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EA6969"/>
                </a:solidFill>
              </a:rPr>
              <a:t>	</a:t>
            </a:r>
            <a:r>
              <a:rPr lang="en-US" sz="3200" dirty="0" smtClean="0">
                <a:solidFill>
                  <a:srgbClr val="EA6969"/>
                </a:solidFill>
              </a:rPr>
              <a:t>Solve for </a:t>
            </a:r>
            <a:r>
              <a:rPr lang="en-US" sz="3200" i="1" dirty="0" err="1" smtClean="0">
                <a:solidFill>
                  <a:srgbClr val="EA6969"/>
                </a:solidFill>
              </a:rPr>
              <a:t>T</a:t>
            </a:r>
            <a:r>
              <a:rPr lang="en-US" sz="3200" i="1" baseline="-25000" dirty="0" err="1" smtClean="0">
                <a:solidFill>
                  <a:srgbClr val="EA6969"/>
                </a:solidFill>
              </a:rPr>
              <a:t>final</a:t>
            </a:r>
            <a:r>
              <a:rPr lang="en-US" sz="3200" dirty="0" smtClean="0">
                <a:solidFill>
                  <a:srgbClr val="EA6969"/>
                </a:solidFill>
              </a:rPr>
              <a:t>:  19</a:t>
            </a:r>
            <a:r>
              <a:rPr lang="en-US" sz="3200" dirty="0">
                <a:solidFill>
                  <a:srgbClr val="EA6969"/>
                </a:solidFill>
              </a:rPr>
              <a:t>°C</a:t>
            </a:r>
            <a:endParaRPr lang="en-US" sz="3200" dirty="0" smtClean="0">
              <a:solidFill>
                <a:srgbClr val="EA6969"/>
              </a:solidFill>
            </a:endParaRPr>
          </a:p>
          <a:p>
            <a:pPr marL="0" indent="0">
              <a:buNone/>
            </a:pPr>
            <a:endParaRPr lang="en-US" sz="3200" dirty="0">
              <a:solidFill>
                <a:srgbClr val="EA6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348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568" y="220520"/>
            <a:ext cx="8987432" cy="6476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Example 3)	1.37 kg of molten lead at its melting point of 327°C is placed in a vat containing 6.20 kg of water at 15.0 </a:t>
            </a:r>
            <a:r>
              <a:rPr lang="en-US" dirty="0"/>
              <a:t>°</a:t>
            </a:r>
            <a:r>
              <a:rPr lang="en-US" dirty="0" smtClean="0"/>
              <a:t>C.  What is the final temperature once thermal equilibrium is reached?</a:t>
            </a:r>
          </a:p>
          <a:p>
            <a:pPr marL="0" indent="0">
              <a:buNone/>
            </a:pPr>
            <a:r>
              <a:rPr lang="en-US" dirty="0" smtClean="0"/>
              <a:t>(Note: There is a phase change this time)</a:t>
            </a:r>
            <a:endParaRPr lang="en-US" dirty="0"/>
          </a:p>
          <a:p>
            <a:pPr marL="0" indent="0">
              <a:buNone/>
            </a:pPr>
            <a:r>
              <a:rPr lang="en-US" i="1" dirty="0"/>
              <a:t>	</a:t>
            </a:r>
            <a:r>
              <a:rPr lang="en-US" sz="2800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Q</a:t>
            </a:r>
            <a:r>
              <a:rPr lang="en-US" sz="2800" i="1" baseline="-250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lost</a:t>
            </a:r>
            <a:r>
              <a:rPr lang="en-US" sz="2800" i="1" baseline="-25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by </a:t>
            </a:r>
            <a:r>
              <a:rPr lang="en-US" sz="2800" i="1" baseline="-250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Pb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= </a:t>
            </a:r>
            <a:r>
              <a:rPr lang="en-US" sz="2800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Q</a:t>
            </a:r>
            <a:r>
              <a:rPr lang="en-US" sz="2800" i="1" baseline="-250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gained</a:t>
            </a:r>
            <a:r>
              <a:rPr lang="en-US" sz="2800" i="1" baseline="-25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by water</a:t>
            </a:r>
          </a:p>
          <a:p>
            <a:pPr marL="0" indent="0">
              <a:buNone/>
            </a:pPr>
            <a:r>
              <a:rPr lang="en-US" sz="2800" i="1" dirty="0"/>
              <a:t>	</a:t>
            </a:r>
            <a:r>
              <a:rPr lang="en-US" sz="28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Q</a:t>
            </a:r>
            <a:r>
              <a:rPr lang="en-US" sz="2800" i="1" baseline="-25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freeze</a:t>
            </a:r>
            <a:r>
              <a:rPr lang="en-US" sz="2800" i="1" baseline="-25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i="1" baseline="-25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Pb</a:t>
            </a:r>
            <a:r>
              <a:rPr lang="en-US" sz="28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+ </a:t>
            </a:r>
            <a:r>
              <a:rPr lang="en-US" sz="28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Q</a:t>
            </a:r>
            <a:r>
              <a:rPr lang="en-US" sz="2800" i="1" baseline="-25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cool</a:t>
            </a:r>
            <a:r>
              <a:rPr lang="en-US" sz="2800" i="1" baseline="-25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i="1" baseline="-25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Pb</a:t>
            </a: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= </a:t>
            </a:r>
            <a:r>
              <a:rPr lang="en-US" sz="28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Q</a:t>
            </a:r>
            <a:r>
              <a:rPr lang="en-US" sz="2800" i="1" baseline="-25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heat</a:t>
            </a:r>
            <a:r>
              <a:rPr lang="en-US" sz="2800" i="1" baseline="-25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water</a:t>
            </a:r>
          </a:p>
          <a:p>
            <a:pPr marL="0" indent="0">
              <a:buNone/>
            </a:pPr>
            <a:r>
              <a:rPr lang="en-US" sz="28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8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</a:t>
            </a:r>
            <a:r>
              <a:rPr lang="en-US" sz="2800" i="1" baseline="-25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Pb</a:t>
            </a:r>
            <a:r>
              <a:rPr lang="en-US" sz="28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H</a:t>
            </a:r>
            <a:r>
              <a:rPr lang="en-US" sz="2800" i="1" baseline="-25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</a:t>
            </a:r>
            <a:r>
              <a:rPr lang="en-US" sz="28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+ </a:t>
            </a:r>
            <a:r>
              <a:rPr lang="en-US" sz="28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</a:t>
            </a:r>
            <a:r>
              <a:rPr lang="en-US" sz="2800" i="1" baseline="-25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Pb</a:t>
            </a:r>
            <a:r>
              <a:rPr lang="en-US" sz="28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</a:t>
            </a:r>
            <a:r>
              <a:rPr lang="en-US" sz="2800" i="1" baseline="-25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Pb</a:t>
            </a:r>
            <a:r>
              <a:rPr lang="en-US" sz="28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ΔT</a:t>
            </a:r>
            <a:r>
              <a:rPr lang="en-US" sz="2800" i="1" baseline="-25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Pb</a:t>
            </a:r>
            <a:r>
              <a:rPr lang="en-US" sz="28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= </a:t>
            </a:r>
            <a:r>
              <a:rPr lang="en-US" sz="28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</a:t>
            </a:r>
            <a:r>
              <a:rPr lang="en-US" sz="2800" i="1" baseline="-25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water</a:t>
            </a:r>
            <a:r>
              <a:rPr lang="en-US" sz="28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</a:t>
            </a:r>
            <a:r>
              <a:rPr lang="en-US" sz="2800" i="1" baseline="-25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wate</a:t>
            </a:r>
            <a:r>
              <a:rPr lang="en-US" sz="2800" i="1" baseline="-25000" dirty="0" err="1" smtClean="0">
                <a:solidFill>
                  <a:srgbClr val="EA6969"/>
                </a:solidFill>
              </a:rPr>
              <a:t>r</a:t>
            </a:r>
            <a:r>
              <a:rPr lang="en-US" sz="2800" i="1" dirty="0" err="1" smtClean="0">
                <a:solidFill>
                  <a:srgbClr val="EA6969"/>
                </a:solidFill>
              </a:rPr>
              <a:t>ΔT</a:t>
            </a:r>
            <a:r>
              <a:rPr lang="en-US" sz="2800" i="1" baseline="-25000" dirty="0" err="1" smtClean="0">
                <a:solidFill>
                  <a:srgbClr val="EA6969"/>
                </a:solidFill>
              </a:rPr>
              <a:t>water</a:t>
            </a:r>
            <a:endParaRPr lang="en-US" sz="2800" i="1" baseline="-25000" dirty="0" smtClean="0">
              <a:solidFill>
                <a:srgbClr val="EA6969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EA6969"/>
                </a:solidFill>
              </a:rPr>
              <a:t>(1.37 kg)(23,000 J/kg) + (1.37 kg)(128 J/</a:t>
            </a:r>
            <a:r>
              <a:rPr lang="en-US" sz="2800" dirty="0" err="1" smtClean="0">
                <a:solidFill>
                  <a:srgbClr val="EA6969"/>
                </a:solidFill>
              </a:rPr>
              <a:t>kg</a:t>
            </a:r>
            <a:r>
              <a:rPr lang="en-US" sz="2800" dirty="0" err="1">
                <a:solidFill>
                  <a:srgbClr val="EA6969"/>
                </a:solidFill>
              </a:rPr>
              <a:t>°</a:t>
            </a:r>
            <a:r>
              <a:rPr lang="en-US" sz="2800" dirty="0" err="1" smtClean="0">
                <a:solidFill>
                  <a:srgbClr val="EA6969"/>
                </a:solidFill>
              </a:rPr>
              <a:t>C</a:t>
            </a:r>
            <a:r>
              <a:rPr lang="en-US" sz="2800" dirty="0" smtClean="0">
                <a:solidFill>
                  <a:srgbClr val="EA6969"/>
                </a:solidFill>
              </a:rPr>
              <a:t>)(327°C – </a:t>
            </a:r>
            <a:r>
              <a:rPr lang="en-US" sz="2800" i="1" dirty="0" err="1" smtClean="0">
                <a:solidFill>
                  <a:srgbClr val="EA6969"/>
                </a:solidFill>
              </a:rPr>
              <a:t>T</a:t>
            </a:r>
            <a:r>
              <a:rPr lang="en-US" sz="2800" i="1" baseline="-25000" dirty="0" err="1" smtClean="0">
                <a:solidFill>
                  <a:srgbClr val="EA6969"/>
                </a:solidFill>
              </a:rPr>
              <a:t>final</a:t>
            </a:r>
            <a:r>
              <a:rPr lang="en-US" sz="2800" dirty="0" smtClean="0">
                <a:solidFill>
                  <a:srgbClr val="EA6969"/>
                </a:solidFill>
              </a:rPr>
              <a:t>)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EA6969"/>
                </a:solidFill>
              </a:rPr>
              <a:t>		= (6.2 kg)(4180 J/</a:t>
            </a:r>
            <a:r>
              <a:rPr lang="en-US" sz="2800" dirty="0" err="1" smtClean="0">
                <a:solidFill>
                  <a:srgbClr val="EA6969"/>
                </a:solidFill>
              </a:rPr>
              <a:t>kg°C</a:t>
            </a:r>
            <a:r>
              <a:rPr lang="en-US" sz="2800" dirty="0" smtClean="0">
                <a:solidFill>
                  <a:srgbClr val="EA6969"/>
                </a:solidFill>
              </a:rPr>
              <a:t>)(</a:t>
            </a:r>
            <a:r>
              <a:rPr lang="en-US" sz="2800" i="1" dirty="0" err="1" smtClean="0">
                <a:solidFill>
                  <a:srgbClr val="EA6969"/>
                </a:solidFill>
              </a:rPr>
              <a:t>T</a:t>
            </a:r>
            <a:r>
              <a:rPr lang="en-US" sz="2800" i="1" baseline="-25000" dirty="0" err="1" smtClean="0">
                <a:solidFill>
                  <a:srgbClr val="EA6969"/>
                </a:solidFill>
              </a:rPr>
              <a:t>final</a:t>
            </a:r>
            <a:r>
              <a:rPr lang="en-US" sz="2800" i="1" baseline="-25000" dirty="0" smtClean="0">
                <a:solidFill>
                  <a:srgbClr val="EA6969"/>
                </a:solidFill>
              </a:rPr>
              <a:t> </a:t>
            </a:r>
            <a:r>
              <a:rPr lang="en-US" sz="2800" i="1" dirty="0" smtClean="0">
                <a:solidFill>
                  <a:srgbClr val="EA6969"/>
                </a:solidFill>
              </a:rPr>
              <a:t>- 15</a:t>
            </a:r>
            <a:r>
              <a:rPr lang="en-US" sz="2800" dirty="0" smtClean="0">
                <a:solidFill>
                  <a:srgbClr val="EA6969"/>
                </a:solidFill>
              </a:rPr>
              <a:t>°</a:t>
            </a:r>
            <a:r>
              <a:rPr lang="en-US" sz="2800" dirty="0">
                <a:solidFill>
                  <a:srgbClr val="EA6969"/>
                </a:solidFill>
              </a:rPr>
              <a:t>C</a:t>
            </a:r>
            <a:r>
              <a:rPr lang="en-US" sz="2800" dirty="0" smtClean="0">
                <a:solidFill>
                  <a:srgbClr val="EA6969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EA6969"/>
                </a:solidFill>
              </a:rPr>
              <a:t>	</a:t>
            </a:r>
            <a:r>
              <a:rPr lang="en-US" sz="2800" dirty="0" smtClean="0">
                <a:solidFill>
                  <a:srgbClr val="EA6969"/>
                </a:solidFill>
              </a:rPr>
              <a:t>		Solve for </a:t>
            </a:r>
            <a:r>
              <a:rPr lang="en-US" sz="2800" i="1" dirty="0" err="1" smtClean="0">
                <a:solidFill>
                  <a:srgbClr val="EA6969"/>
                </a:solidFill>
              </a:rPr>
              <a:t>T</a:t>
            </a:r>
            <a:r>
              <a:rPr lang="en-US" sz="2800" i="1" baseline="-25000" dirty="0" err="1" smtClean="0">
                <a:solidFill>
                  <a:srgbClr val="EA6969"/>
                </a:solidFill>
              </a:rPr>
              <a:t>final</a:t>
            </a:r>
            <a:r>
              <a:rPr lang="en-US" sz="2800" dirty="0" smtClean="0">
                <a:solidFill>
                  <a:srgbClr val="EA6969"/>
                </a:solidFill>
              </a:rPr>
              <a:t>:  18.3°</a:t>
            </a:r>
            <a:r>
              <a:rPr lang="en-US" sz="2800" dirty="0">
                <a:solidFill>
                  <a:srgbClr val="EA6969"/>
                </a:solidFill>
              </a:rPr>
              <a:t>C</a:t>
            </a:r>
            <a:endParaRPr lang="en-US" sz="2800" dirty="0" smtClean="0">
              <a:solidFill>
                <a:srgbClr val="EA6969"/>
              </a:solidFill>
            </a:endParaRPr>
          </a:p>
          <a:p>
            <a:pPr marL="0" indent="0">
              <a:buNone/>
            </a:pPr>
            <a:endParaRPr lang="en-US" sz="3200" dirty="0">
              <a:solidFill>
                <a:srgbClr val="EA6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878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0520"/>
            <a:ext cx="9144000" cy="6637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Student practice:</a:t>
            </a:r>
          </a:p>
          <a:p>
            <a:pPr marL="0" indent="0">
              <a:buNone/>
            </a:pPr>
            <a:r>
              <a:rPr lang="en-US" dirty="0" smtClean="0"/>
              <a:t>Example 4)	How much heat is needed to change 3.00 x 10</a:t>
            </a:r>
            <a:r>
              <a:rPr lang="en-US" baseline="30000" dirty="0" smtClean="0"/>
              <a:t>2</a:t>
            </a:r>
            <a:r>
              <a:rPr lang="en-US" dirty="0" smtClean="0"/>
              <a:t> g of 		ice at -30.0°C to steam at 130.0</a:t>
            </a:r>
            <a:r>
              <a:rPr lang="en-US" dirty="0"/>
              <a:t>°</a:t>
            </a:r>
            <a:r>
              <a:rPr lang="en-US" dirty="0" smtClean="0"/>
              <a:t>C?</a:t>
            </a:r>
          </a:p>
          <a:p>
            <a:pPr marL="0" indent="0">
              <a:buNone/>
            </a:pPr>
            <a:r>
              <a:rPr lang="en-US" dirty="0" smtClean="0"/>
              <a:t>Example 5)	A 100.0-g block at 100.0</a:t>
            </a:r>
            <a:r>
              <a:rPr lang="en-US" dirty="0"/>
              <a:t>°</a:t>
            </a:r>
            <a:r>
              <a:rPr lang="en-US" dirty="0" smtClean="0"/>
              <a:t>C is placed in 100.0 g of water 		at 10.0</a:t>
            </a:r>
            <a:r>
              <a:rPr lang="en-US" dirty="0"/>
              <a:t>°</a:t>
            </a:r>
            <a:r>
              <a:rPr lang="en-US" dirty="0" smtClean="0"/>
              <a:t>C.  The final temperature after thermal 			equilibrium is reached is 25.9</a:t>
            </a:r>
            <a:r>
              <a:rPr lang="en-US" dirty="0"/>
              <a:t>°</a:t>
            </a:r>
            <a:r>
              <a:rPr lang="en-US" dirty="0" smtClean="0"/>
              <a:t>C.  Identify the material 		the block is made of.</a:t>
            </a:r>
          </a:p>
          <a:p>
            <a:pPr marL="0" indent="0">
              <a:buNone/>
            </a:pPr>
            <a:r>
              <a:rPr lang="en-US" dirty="0" smtClean="0"/>
              <a:t>Example 6)	A 325-g iron block at 100.0</a:t>
            </a:r>
            <a:r>
              <a:rPr lang="en-US" dirty="0"/>
              <a:t>°</a:t>
            </a:r>
            <a:r>
              <a:rPr lang="en-US" dirty="0" smtClean="0"/>
              <a:t>C is placed in a 181-g glass 		bowl containing 422 g of water at 8.0</a:t>
            </a:r>
            <a:r>
              <a:rPr lang="en-US" dirty="0"/>
              <a:t>°</a:t>
            </a:r>
            <a:r>
              <a:rPr lang="en-US" dirty="0" smtClean="0"/>
              <a:t>C.  What is the 		final temperature after everything has reached 			thermal equilibrium?</a:t>
            </a:r>
          </a:p>
          <a:p>
            <a:pPr marL="0" indent="0">
              <a:buNone/>
            </a:pPr>
            <a:r>
              <a:rPr lang="en-US" dirty="0" smtClean="0"/>
              <a:t>Example 7)	A 71-g ice cube at -11.0</a:t>
            </a:r>
            <a:r>
              <a:rPr lang="en-US" dirty="0"/>
              <a:t>°</a:t>
            </a:r>
            <a:r>
              <a:rPr lang="en-US" dirty="0" smtClean="0"/>
              <a:t>C is placed in a 325-g cup of 		water at 22.0</a:t>
            </a:r>
            <a:r>
              <a:rPr lang="en-US" dirty="0"/>
              <a:t>°</a:t>
            </a:r>
            <a:r>
              <a:rPr lang="en-US" dirty="0" smtClean="0"/>
              <a:t>C.  What is the final temperature?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EA6969"/>
                </a:solidFill>
              </a:rPr>
              <a:t>		Answers: 4) 940,000 J; 5) Aluminum; 6) 14.5</a:t>
            </a:r>
            <a:r>
              <a:rPr lang="en-US" i="1" dirty="0">
                <a:solidFill>
                  <a:srgbClr val="EA6969"/>
                </a:solidFill>
              </a:rPr>
              <a:t>°</a:t>
            </a:r>
            <a:r>
              <a:rPr lang="en-US" i="1" dirty="0" smtClean="0">
                <a:solidFill>
                  <a:srgbClr val="EA6969"/>
                </a:solidFill>
              </a:rPr>
              <a:t>C; 7) 2.8</a:t>
            </a:r>
            <a:r>
              <a:rPr lang="en-US" i="1" dirty="0">
                <a:solidFill>
                  <a:srgbClr val="EA6969"/>
                </a:solidFill>
              </a:rPr>
              <a:t>°C</a:t>
            </a:r>
            <a:endParaRPr lang="en-US" i="1" dirty="0" smtClean="0">
              <a:solidFill>
                <a:srgbClr val="EA6969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EA6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878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0"/>
            <a:ext cx="7581901" cy="945250"/>
          </a:xfrm>
        </p:spPr>
        <p:txBody>
          <a:bodyPr/>
          <a:lstStyle/>
          <a:p>
            <a:r>
              <a:rPr lang="en-US" dirty="0" smtClean="0"/>
              <a:t>States of 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135" y="1207732"/>
            <a:ext cx="4879027" cy="1704578"/>
          </a:xfrm>
        </p:spPr>
        <p:txBody>
          <a:bodyPr/>
          <a:lstStyle/>
          <a:p>
            <a:pPr marL="0" indent="0">
              <a:buNone/>
            </a:pPr>
            <a:r>
              <a:rPr lang="en-US" i="1" u="sng" dirty="0" smtClean="0"/>
              <a:t>Solid</a:t>
            </a:r>
            <a:r>
              <a:rPr lang="en-US" dirty="0" smtClean="0"/>
              <a:t>: Particles are bound by bonds, though particles do wiggle and vibrate in place.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849290" y="2997352"/>
            <a:ext cx="5140152" cy="1704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03225" indent="-403225" algn="l" defTabSz="914400" rtl="0" eaLnBrk="1" latinLnBrk="0" hangingPunct="1">
              <a:spcBef>
                <a:spcPts val="2000"/>
              </a:spcBef>
              <a:buFontTx/>
              <a:buBlip>
                <a:blip r:embed="rId2"/>
              </a:buBlip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806450" indent="-403225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2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3365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492250" indent="-3492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732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5161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860675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205163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i="1" u="sng" dirty="0" smtClean="0"/>
              <a:t>Liquid</a:t>
            </a:r>
            <a:r>
              <a:rPr lang="en-US" dirty="0" smtClean="0"/>
              <a:t>: The binding forces are weaker.  The particles can slide around each other, but they can’t expand in volume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7598" y="4941209"/>
            <a:ext cx="5062564" cy="2018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03225" indent="-403225" algn="l" defTabSz="914400" rtl="0" eaLnBrk="1" latinLnBrk="0" hangingPunct="1">
              <a:spcBef>
                <a:spcPts val="2000"/>
              </a:spcBef>
              <a:buFontTx/>
              <a:buBlip>
                <a:blip r:embed="rId2"/>
              </a:buBlip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806450" indent="-403225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2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3365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492250" indent="-3492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732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5161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860675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205163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i="1" u="sng" dirty="0" smtClean="0"/>
              <a:t>Gas</a:t>
            </a:r>
            <a:r>
              <a:rPr lang="en-US" dirty="0" smtClean="0"/>
              <a:t>: In a gas, the binding forces are even weaker.  The particles expand away from each other to fill whatever container is available.</a:t>
            </a:r>
            <a:endParaRPr lang="en-US" dirty="0"/>
          </a:p>
        </p:txBody>
      </p:sp>
      <p:pic>
        <p:nvPicPr>
          <p:cNvPr id="6" name="Picture 5" descr="soli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161" y="1203231"/>
            <a:ext cx="1958899" cy="1658943"/>
          </a:xfrm>
          <a:prstGeom prst="rect">
            <a:avLst/>
          </a:prstGeom>
        </p:spPr>
      </p:pic>
      <p:pic>
        <p:nvPicPr>
          <p:cNvPr id="7" name="Picture 6" descr="liq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118" y="2912310"/>
            <a:ext cx="1834814" cy="1834814"/>
          </a:xfrm>
          <a:prstGeom prst="rect">
            <a:avLst/>
          </a:prstGeom>
        </p:spPr>
      </p:pic>
      <p:pic>
        <p:nvPicPr>
          <p:cNvPr id="8" name="Picture 7" descr="ga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650" y="4981085"/>
            <a:ext cx="2117905" cy="170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98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794846"/>
          </a:xfrm>
        </p:spPr>
        <p:txBody>
          <a:bodyPr/>
          <a:lstStyle/>
          <a:p>
            <a:r>
              <a:rPr lang="en-US" dirty="0" smtClean="0"/>
              <a:t>Moving Particles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852" y="1437193"/>
            <a:ext cx="8204119" cy="51304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 all 3 states, the particles are </a:t>
            </a:r>
            <a:r>
              <a:rPr lang="en-US" i="1" u="sng" dirty="0" smtClean="0"/>
              <a:t>moving</a:t>
            </a:r>
            <a:r>
              <a:rPr lang="en-US" i="1" dirty="0" smtClean="0"/>
              <a:t>.  </a:t>
            </a:r>
          </a:p>
          <a:p>
            <a:pPr marL="0" indent="0">
              <a:buNone/>
            </a:pPr>
            <a:r>
              <a:rPr lang="en-US" dirty="0" smtClean="0"/>
              <a:t>Thus they all have </a:t>
            </a:r>
            <a:r>
              <a:rPr lang="en-US" i="1" u="sng" dirty="0" smtClean="0"/>
              <a:t>kinetic energy.</a:t>
            </a:r>
            <a:endParaRPr lang="en-US" u="sng" dirty="0" smtClean="0"/>
          </a:p>
          <a:p>
            <a:pPr marL="0" indent="0">
              <a:buNone/>
            </a:pPr>
            <a:r>
              <a:rPr lang="en-US" u="sng" dirty="0" smtClean="0"/>
              <a:t>Thermal Energy</a:t>
            </a:r>
            <a:r>
              <a:rPr lang="en-US" dirty="0" smtClean="0"/>
              <a:t> (aka “Heat”): The </a:t>
            </a:r>
            <a:r>
              <a:rPr lang="en-US" i="1" dirty="0" smtClean="0"/>
              <a:t>sum total </a:t>
            </a:r>
            <a:r>
              <a:rPr lang="en-US" dirty="0" smtClean="0"/>
              <a:t>of the kinetic energies of all the particles in a body or sample.</a:t>
            </a:r>
          </a:p>
          <a:p>
            <a:pPr lvl="1"/>
            <a:r>
              <a:rPr lang="en-US" dirty="0" smtClean="0"/>
              <a:t>Symbol: </a:t>
            </a:r>
            <a:r>
              <a:rPr lang="en-US" i="1" dirty="0" smtClean="0"/>
              <a:t>Q</a:t>
            </a:r>
          </a:p>
          <a:p>
            <a:pPr lvl="1"/>
            <a:r>
              <a:rPr lang="en-US" dirty="0" smtClean="0"/>
              <a:t>Units: J (joules)</a:t>
            </a:r>
          </a:p>
          <a:p>
            <a:pPr marL="0" indent="0">
              <a:buNone/>
            </a:pPr>
            <a:r>
              <a:rPr lang="en-US" u="sng" dirty="0" smtClean="0"/>
              <a:t>Temperature</a:t>
            </a:r>
            <a:r>
              <a:rPr lang="en-US" dirty="0" smtClean="0"/>
              <a:t>: A measure of the </a:t>
            </a:r>
            <a:r>
              <a:rPr lang="en-US" i="1" dirty="0" smtClean="0"/>
              <a:t>average</a:t>
            </a:r>
            <a:r>
              <a:rPr lang="en-US" dirty="0" smtClean="0"/>
              <a:t> kinetic energy of particles in a body or sample.</a:t>
            </a:r>
          </a:p>
          <a:p>
            <a:pPr lvl="1"/>
            <a:r>
              <a:rPr lang="en-US" dirty="0" smtClean="0"/>
              <a:t>Symbol: </a:t>
            </a:r>
            <a:r>
              <a:rPr lang="en-US" i="1" dirty="0" smtClean="0"/>
              <a:t>T</a:t>
            </a:r>
            <a:endParaRPr lang="en-US" dirty="0" smtClean="0"/>
          </a:p>
          <a:p>
            <a:pPr lvl="1"/>
            <a:r>
              <a:rPr lang="en-US" dirty="0" smtClean="0"/>
              <a:t>Units: °C or 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961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095654"/>
          </a:xfrm>
        </p:spPr>
        <p:txBody>
          <a:bodyPr/>
          <a:lstStyle/>
          <a:p>
            <a:r>
              <a:rPr lang="en-US" dirty="0" smtClean="0"/>
              <a:t>Temperature Scales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46840"/>
              </p:ext>
            </p:extLst>
          </p:nvPr>
        </p:nvGraphicFramePr>
        <p:xfrm>
          <a:off x="1524000" y="1397000"/>
          <a:ext cx="6096000" cy="5120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Degrees Fahrenheit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(°F)</a:t>
                      </a:r>
                    </a:p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Degrees Celsius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(°C)</a:t>
                      </a:r>
                    </a:p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Kelvins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(K)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Absolute Zero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-460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° F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-273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° 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 K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Freezing temperature of water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32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° F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° 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273 K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“Room temperature”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68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° F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20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° 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293 K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Boiling point of water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212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° F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100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° 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373 K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1439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v. Temperature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805" y="1882587"/>
            <a:ext cx="7931047" cy="4629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Consider air in an oven set to 400</a:t>
            </a:r>
            <a:r>
              <a:rPr lang="en-US" dirty="0" smtClean="0">
                <a:solidFill>
                  <a:srgbClr val="FFFFFF"/>
                </a:solidFill>
              </a:rPr>
              <a:t>° F and water in a pot boiling at 212</a:t>
            </a:r>
            <a:r>
              <a:rPr lang="en-US" dirty="0">
                <a:solidFill>
                  <a:srgbClr val="FFFFFF"/>
                </a:solidFill>
              </a:rPr>
              <a:t>° F </a:t>
            </a:r>
            <a:r>
              <a:rPr lang="en-US" dirty="0" smtClean="0">
                <a:solidFill>
                  <a:srgbClr val="FFFFFF"/>
                </a:solidFill>
              </a:rPr>
              <a:t>on the stove.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Which is hotter? Which has more heat?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	A.	The oven is hotter and has more heat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	B.	The water is hotter and has more heat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	C.	The water is hotter; the oven has more heat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	D.	The oven is hotter; the water has more heat</a:t>
            </a:r>
          </a:p>
        </p:txBody>
      </p:sp>
    </p:spTree>
    <p:extLst>
      <p:ext uri="{BB962C8B-B14F-4D97-AF65-F5344CB8AC3E}">
        <p14:creationId xmlns:p14="http://schemas.microsoft.com/office/powerpoint/2010/main" val="2283853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v. Temperature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805" y="1882587"/>
            <a:ext cx="7931047" cy="4629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Consider air in an oven set to 400</a:t>
            </a:r>
            <a:r>
              <a:rPr lang="en-US" dirty="0" smtClean="0">
                <a:solidFill>
                  <a:srgbClr val="FFFFFF"/>
                </a:solidFill>
              </a:rPr>
              <a:t>° F and water in a pot boiling at 212</a:t>
            </a:r>
            <a:r>
              <a:rPr lang="en-US" dirty="0">
                <a:solidFill>
                  <a:srgbClr val="FFFFFF"/>
                </a:solidFill>
              </a:rPr>
              <a:t>° F </a:t>
            </a:r>
            <a:r>
              <a:rPr lang="en-US" dirty="0" smtClean="0">
                <a:solidFill>
                  <a:srgbClr val="FFFFFF"/>
                </a:solidFill>
              </a:rPr>
              <a:t>on the stove.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Which is hotter? Which has more heat?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	A.	The oven is hotter and has more heat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	B.	The water is hotter and has more heat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	C.	The water is hotter; the oven has more heat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	</a:t>
            </a:r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D.	The oven is hotter; the water has 		more heat</a:t>
            </a:r>
          </a:p>
        </p:txBody>
      </p:sp>
    </p:spTree>
    <p:extLst>
      <p:ext uri="{BB962C8B-B14F-4D97-AF65-F5344CB8AC3E}">
        <p14:creationId xmlns:p14="http://schemas.microsoft.com/office/powerpoint/2010/main" val="3799269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-152905"/>
            <a:ext cx="7581901" cy="1243673"/>
          </a:xfrm>
        </p:spPr>
        <p:txBody>
          <a:bodyPr/>
          <a:lstStyle/>
          <a:p>
            <a:r>
              <a:rPr lang="en-US" dirty="0" smtClean="0"/>
              <a:t>The Oven v. the Stove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142" y="1139608"/>
            <a:ext cx="4734040" cy="3223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 oven has a higher temperature than the water, so it’s </a:t>
            </a:r>
            <a:r>
              <a:rPr lang="en-US" i="1" dirty="0" smtClean="0"/>
              <a:t>hotter</a:t>
            </a:r>
            <a:r>
              <a:rPr lang="en-US" dirty="0" smtClean="0"/>
              <a:t>.  This means the </a:t>
            </a:r>
            <a:r>
              <a:rPr lang="en-US" i="1" dirty="0" smtClean="0"/>
              <a:t>average individual particle</a:t>
            </a:r>
            <a:r>
              <a:rPr lang="en-US" dirty="0" smtClean="0"/>
              <a:t> in the air in the oven has more kinetic energy than the average individual molecule of water in the pot.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891237" y="3972349"/>
            <a:ext cx="5030930" cy="26347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403225" indent="-403225" algn="l" defTabSz="914400" rtl="0" eaLnBrk="1" latinLnBrk="0" hangingPunct="1">
              <a:spcBef>
                <a:spcPts val="2000"/>
              </a:spcBef>
              <a:buFontTx/>
              <a:buBlip>
                <a:blip r:embed="rId3"/>
              </a:buBlip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806450" indent="-403225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2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3365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492250" indent="-3492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732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5161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860675" indent="-344488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205163" indent="-344488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dirty="0" smtClean="0"/>
              <a:t>But there are </a:t>
            </a:r>
            <a:r>
              <a:rPr lang="en-US" i="1" dirty="0" smtClean="0"/>
              <a:t>a lot more molecules of water in the pot than there are particles of air in the oven</a:t>
            </a:r>
            <a:r>
              <a:rPr lang="en-US" dirty="0" smtClean="0"/>
              <a:t>.  So while the average kinetic energy is higher in the oven, the </a:t>
            </a:r>
            <a:r>
              <a:rPr lang="en-US" i="1" dirty="0" smtClean="0"/>
              <a:t>total</a:t>
            </a:r>
            <a:r>
              <a:rPr lang="en-US" dirty="0" smtClean="0"/>
              <a:t> </a:t>
            </a:r>
            <a:r>
              <a:rPr lang="en-US" i="1" dirty="0" smtClean="0"/>
              <a:t>energy </a:t>
            </a:r>
            <a:r>
              <a:rPr lang="en-US" dirty="0" smtClean="0"/>
              <a:t>(and therefore </a:t>
            </a:r>
            <a:r>
              <a:rPr lang="en-US" i="1" dirty="0" smtClean="0"/>
              <a:t>heat</a:t>
            </a:r>
            <a:r>
              <a:rPr lang="en-US" dirty="0" smtClean="0"/>
              <a:t>) is greater in the water.</a:t>
            </a:r>
            <a:endParaRPr lang="en-US" dirty="0"/>
          </a:p>
        </p:txBody>
      </p:sp>
      <p:pic>
        <p:nvPicPr>
          <p:cNvPr id="5" name="Picture 4" descr="ove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393" y="1253569"/>
            <a:ext cx="3169197" cy="2376898"/>
          </a:xfrm>
          <a:prstGeom prst="rect">
            <a:avLst/>
          </a:prstGeom>
        </p:spPr>
      </p:pic>
      <p:pic>
        <p:nvPicPr>
          <p:cNvPr id="6" name="Picture 5" descr="boi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23" y="4118870"/>
            <a:ext cx="3154750" cy="235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44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ron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-16495"/>
            <a:ext cx="10287000" cy="6858000"/>
          </a:xfrm>
          <a:prstGeom prst="rect">
            <a:avLst/>
          </a:prstGeom>
        </p:spPr>
      </p:pic>
      <p:pic>
        <p:nvPicPr>
          <p:cNvPr id="5" name="Picture 4" descr="freez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440" y="4270912"/>
            <a:ext cx="2625394" cy="2100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057" y="295713"/>
            <a:ext cx="26947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The corona of the Sun is a 1,000,000 K plasma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694712" y="1390048"/>
            <a:ext cx="1279065" cy="490438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728930" y="295713"/>
            <a:ext cx="3450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Yet someone right here would freeze to death because the particles in the corona are too few and far between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075976" y="2357816"/>
            <a:ext cx="1682049" cy="1675040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654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Equilibrium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two objects of different temperature are brought together, thermal energy will flow from the hotter object to the cooler one until they reach the same temperature.  </a:t>
            </a:r>
          </a:p>
          <a:p>
            <a:r>
              <a:rPr lang="en-US" dirty="0" smtClean="0"/>
              <a:t>At this point, we say the system has reached </a:t>
            </a:r>
            <a:r>
              <a:rPr lang="en-US" i="1" u="sng" dirty="0" smtClean="0"/>
              <a:t>thermal equilibrium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3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bit">
  <a:themeElements>
    <a:clrScheme name="Orbit">
      <a:dk1>
        <a:srgbClr val="000000"/>
      </a:dk1>
      <a:lt1>
        <a:srgbClr val="FFFFFF"/>
      </a:lt1>
      <a:dk2>
        <a:srgbClr val="7C9BA5"/>
      </a:dk2>
      <a:lt2>
        <a:srgbClr val="C1D0CA"/>
      </a:lt2>
      <a:accent1>
        <a:srgbClr val="F2D908"/>
      </a:accent1>
      <a:accent2>
        <a:srgbClr val="9DE61E"/>
      </a:accent2>
      <a:accent3>
        <a:srgbClr val="0D8BE6"/>
      </a:accent3>
      <a:accent4>
        <a:srgbClr val="C61B1B"/>
      </a:accent4>
      <a:accent5>
        <a:srgbClr val="E26F08"/>
      </a:accent5>
      <a:accent6>
        <a:srgbClr val="8D35D1"/>
      </a:accent6>
      <a:hlink>
        <a:srgbClr val="ECBF0B"/>
      </a:hlink>
      <a:folHlink>
        <a:srgbClr val="F4E5A8"/>
      </a:folHlink>
    </a:clrScheme>
    <a:fontScheme name="Orbit">
      <a:maj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rbit">
      <a:fillStyleLst>
        <a:solidFill>
          <a:schemeClr val="phClr"/>
        </a:solidFill>
        <a:solidFill>
          <a:schemeClr val="phClr">
            <a:shade val="80000"/>
          </a:schemeClr>
        </a:solidFill>
        <a:gradFill rotWithShape="1">
          <a:gsLst>
            <a:gs pos="0">
              <a:schemeClr val="phClr">
                <a:shade val="30000"/>
                <a:satMod val="100000"/>
              </a:schemeClr>
            </a:gs>
            <a:gs pos="80000">
              <a:schemeClr val="phClr">
                <a:shade val="90000"/>
                <a:satMod val="100000"/>
              </a:schemeClr>
            </a:gs>
            <a:gs pos="100000">
              <a:schemeClr val="phClr">
                <a:tint val="9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762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317500" dist="381000" dir="5400000" sx="90000" sy="2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lumMod val="80000"/>
              </a:schemeClr>
              <a:schemeClr val="phClr">
                <a:satMod val="360000"/>
                <a:lumMod val="14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Orbit.thmx</Template>
  <TotalTime>23596</TotalTime>
  <Words>685</Words>
  <Application>Microsoft Macintosh PowerPoint</Application>
  <PresentationFormat>On-screen Show (4:3)</PresentationFormat>
  <Paragraphs>172</Paragraphs>
  <Slides>18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Orbit</vt:lpstr>
      <vt:lpstr>Unit 3:  Thermal Physics  Part 1 – Thermal Concepts</vt:lpstr>
      <vt:lpstr>States of Matter</vt:lpstr>
      <vt:lpstr>Moving Particles</vt:lpstr>
      <vt:lpstr>Temperature Scales</vt:lpstr>
      <vt:lpstr>Heat v. Temperature</vt:lpstr>
      <vt:lpstr>Heat v. Temperature</vt:lpstr>
      <vt:lpstr>The Oven v. the Stove</vt:lpstr>
      <vt:lpstr>PowerPoint Presentation</vt:lpstr>
      <vt:lpstr>Thermal Equilibrium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PTSOS – 1D Kinematics</dc:title>
  <dc:creator>Tom</dc:creator>
  <cp:lastModifiedBy>Tom</cp:lastModifiedBy>
  <cp:revision>159</cp:revision>
  <dcterms:created xsi:type="dcterms:W3CDTF">2016-08-31T20:47:55Z</dcterms:created>
  <dcterms:modified xsi:type="dcterms:W3CDTF">2020-07-21T19:33:27Z</dcterms:modified>
</cp:coreProperties>
</file>