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300" r:id="rId2"/>
    <p:sldId id="299" r:id="rId3"/>
    <p:sldId id="301" r:id="rId4"/>
    <p:sldId id="303" r:id="rId5"/>
    <p:sldId id="302" r:id="rId6"/>
    <p:sldId id="304" r:id="rId7"/>
    <p:sldId id="305" r:id="rId8"/>
    <p:sldId id="306" r:id="rId9"/>
    <p:sldId id="307" r:id="rId10"/>
    <p:sldId id="308" r:id="rId11"/>
    <p:sldId id="309" r:id="rId12"/>
    <p:sldId id="310" r:id="rId13"/>
    <p:sldId id="311" r:id="rId14"/>
    <p:sldId id="312" r:id="rId15"/>
    <p:sldId id="313" r:id="rId16"/>
    <p:sldId id="315" r:id="rId17"/>
    <p:sldId id="316" r:id="rId18"/>
    <p:sldId id="317" r:id="rId19"/>
    <p:sldId id="318" r:id="rId20"/>
    <p:sldId id="319" r:id="rId21"/>
    <p:sldId id="320" r:id="rId22"/>
    <p:sldId id="326" r:id="rId23"/>
    <p:sldId id="321" r:id="rId24"/>
    <p:sldId id="322" r:id="rId25"/>
    <p:sldId id="323" r:id="rId26"/>
    <p:sldId id="324" r:id="rId27"/>
    <p:sldId id="325" r:id="rId28"/>
    <p:sldId id="327" r:id="rId29"/>
    <p:sldId id="328" r:id="rId30"/>
    <p:sldId id="329" r:id="rId31"/>
    <p:sldId id="330" r:id="rId32"/>
    <p:sldId id="331" r:id="rId33"/>
    <p:sldId id="332" r:id="rId34"/>
    <p:sldId id="333" r:id="rId35"/>
    <p:sldId id="335" r:id="rId36"/>
    <p:sldId id="336" r:id="rId37"/>
    <p:sldId id="337" r:id="rId38"/>
    <p:sldId id="334" r:id="rId39"/>
    <p:sldId id="338" r:id="rId40"/>
    <p:sldId id="340" r:id="rId41"/>
    <p:sldId id="341" r:id="rId42"/>
    <p:sldId id="339"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8" r:id="rId59"/>
    <p:sldId id="357" r:id="rId60"/>
    <p:sldId id="359" r:id="rId61"/>
    <p:sldId id="360" r:id="rId62"/>
    <p:sldId id="361" r:id="rId63"/>
    <p:sldId id="36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2" autoAdjust="0"/>
    <p:restoredTop sz="94660"/>
  </p:normalViewPr>
  <p:slideViewPr>
    <p:cSldViewPr snapToGrid="0" snapToObjects="1">
      <p:cViewPr varScale="1">
        <p:scale>
          <a:sx n="78" d="100"/>
          <a:sy n="78" d="100"/>
        </p:scale>
        <p:origin x="-16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871A7-8A1A-DD40-8500-B4F3CF51123F}" type="datetimeFigureOut">
              <a:rPr lang="en-US" smtClean="0"/>
              <a:t>6/29/20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87B44-00C5-D849-8F04-75444367EEBE}" type="slidenum">
              <a:rPr lang="en-US" smtClean="0"/>
              <a:t>‹#›</a:t>
            </a:fld>
            <a:endParaRPr lang="en-US"/>
          </a:p>
        </p:txBody>
      </p:sp>
    </p:spTree>
    <p:extLst>
      <p:ext uri="{BB962C8B-B14F-4D97-AF65-F5344CB8AC3E}">
        <p14:creationId xmlns:p14="http://schemas.microsoft.com/office/powerpoint/2010/main" val="20029420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A5E374-6F4E-634B-A837-57534E2F2BBA}" type="slidenum">
              <a:rPr lang="en-US"/>
              <a:pPr>
                <a:defRPr/>
              </a:pPr>
              <a:t>23</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dirty="0"/>
          </a:p>
        </p:txBody>
      </p:sp>
      <p:sp>
        <p:nvSpPr>
          <p:cNvPr id="4" name="Slide Number Placeholder 3"/>
          <p:cNvSpPr>
            <a:spLocks noGrp="1"/>
          </p:cNvSpPr>
          <p:nvPr>
            <p:ph type="sldNum" sz="quarter" idx="5"/>
          </p:nvPr>
        </p:nvSpPr>
        <p:spPr/>
        <p:txBody>
          <a:bodyPr/>
          <a:lstStyle/>
          <a:p>
            <a:pPr>
              <a:defRPr/>
            </a:pPr>
            <a:fld id="{2338FFD8-2ADB-874B-A7E8-823D00AC888E}"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D08F83-5B0E-374A-ACE8-1DCDE6D95631}" type="slidenum">
              <a:rPr lang="en-US"/>
              <a:pPr>
                <a:defRPr/>
              </a:pPr>
              <a:t>25</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CEF1EB-BEE4-3943-8195-E1AC5808DA3A}" type="slidenum">
              <a:rPr lang="en-US"/>
              <a:pPr>
                <a:defRPr/>
              </a:pPr>
              <a:t>26</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10EE7B-88B5-5D46-8BE9-D445BE92686C}" type="slidenum">
              <a:rPr lang="en-US"/>
              <a:pPr>
                <a:defRPr/>
              </a:pPr>
              <a:t>27</a:t>
            </a:fld>
            <a:endParaRPr lang="en-US"/>
          </a:p>
        </p:txBody>
      </p:sp>
      <p:sp>
        <p:nvSpPr>
          <p:cNvPr id="17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7B44-00C5-D849-8F04-75444367EEBE}" type="slidenum">
              <a:rPr lang="en-US" smtClean="0"/>
              <a:t>60</a:t>
            </a:fld>
            <a:endParaRPr lang="en-US"/>
          </a:p>
        </p:txBody>
      </p:sp>
    </p:spTree>
    <p:extLst>
      <p:ext uri="{BB962C8B-B14F-4D97-AF65-F5344CB8AC3E}">
        <p14:creationId xmlns:p14="http://schemas.microsoft.com/office/powerpoint/2010/main" val="386449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7B44-00C5-D849-8F04-75444367EEBE}" type="slidenum">
              <a:rPr lang="en-US" smtClean="0"/>
              <a:t>61</a:t>
            </a:fld>
            <a:endParaRPr lang="en-US"/>
          </a:p>
        </p:txBody>
      </p:sp>
    </p:spTree>
    <p:extLst>
      <p:ext uri="{BB962C8B-B14F-4D97-AF65-F5344CB8AC3E}">
        <p14:creationId xmlns:p14="http://schemas.microsoft.com/office/powerpoint/2010/main" val="386449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7B44-00C5-D849-8F04-75444367EEBE}" type="slidenum">
              <a:rPr lang="en-US" smtClean="0"/>
              <a:t>62</a:t>
            </a:fld>
            <a:endParaRPr lang="en-US"/>
          </a:p>
        </p:txBody>
      </p:sp>
    </p:spTree>
    <p:extLst>
      <p:ext uri="{BB962C8B-B14F-4D97-AF65-F5344CB8AC3E}">
        <p14:creationId xmlns:p14="http://schemas.microsoft.com/office/powerpoint/2010/main" val="386449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7B44-00C5-D849-8F04-75444367EEBE}" type="slidenum">
              <a:rPr lang="en-US" smtClean="0"/>
              <a:t>63</a:t>
            </a:fld>
            <a:endParaRPr lang="en-US"/>
          </a:p>
        </p:txBody>
      </p:sp>
    </p:spTree>
    <p:extLst>
      <p:ext uri="{BB962C8B-B14F-4D97-AF65-F5344CB8AC3E}">
        <p14:creationId xmlns:p14="http://schemas.microsoft.com/office/powerpoint/2010/main" val="386449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6/29/20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6/29/20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6/29/20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6/29/20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6/29/20</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AA3l9joZfk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0738" y="1755961"/>
            <a:ext cx="7542212" cy="8296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dirty="0" smtClean="0"/>
              <a:t>Unit 2: Mechanics</a:t>
            </a:r>
            <a:endParaRPr lang="en-US" dirty="0"/>
          </a:p>
        </p:txBody>
      </p:sp>
      <p:pic>
        <p:nvPicPr>
          <p:cNvPr id="5" name="Picture 4" descr="Screen Shot 2020-06-28 at 6.14.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5" y="3160121"/>
            <a:ext cx="4254500" cy="2349373"/>
          </a:xfrm>
          <a:prstGeom prst="rect">
            <a:avLst/>
          </a:prstGeom>
        </p:spPr>
      </p:pic>
      <p:sp>
        <p:nvSpPr>
          <p:cNvPr id="6" name="Subtitle 2"/>
          <p:cNvSpPr txBox="1">
            <a:spLocks/>
          </p:cNvSpPr>
          <p:nvPr/>
        </p:nvSpPr>
        <p:spPr>
          <a:xfrm>
            <a:off x="820738" y="5509494"/>
            <a:ext cx="7542212" cy="752354"/>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None/>
            </a:pPr>
            <a:r>
              <a:rPr lang="en-US" dirty="0" smtClean="0"/>
              <a:t>Part 2 – Force</a:t>
            </a:r>
            <a:endParaRPr lang="en-US" dirty="0"/>
          </a:p>
        </p:txBody>
      </p:sp>
    </p:spTree>
    <p:extLst>
      <p:ext uri="{BB962C8B-B14F-4D97-AF65-F5344CB8AC3E}">
        <p14:creationId xmlns:p14="http://schemas.microsoft.com/office/powerpoint/2010/main" val="6119666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791435" cy="816170"/>
          </a:xfrm>
        </p:spPr>
        <p:txBody>
          <a:bodyPr/>
          <a:lstStyle/>
          <a:p>
            <a:r>
              <a:rPr lang="en-US" sz="4400" dirty="0" smtClean="0"/>
              <a:t>Don’t even use the word “convert”.</a:t>
            </a:r>
            <a:endParaRPr lang="en-US" sz="4400" dirty="0"/>
          </a:p>
        </p:txBody>
      </p:sp>
      <p:sp>
        <p:nvSpPr>
          <p:cNvPr id="3" name="Content Placeholder 2"/>
          <p:cNvSpPr>
            <a:spLocks noGrp="1"/>
          </p:cNvSpPr>
          <p:nvPr>
            <p:ph idx="1"/>
          </p:nvPr>
        </p:nvSpPr>
        <p:spPr>
          <a:xfrm>
            <a:off x="230920" y="1187675"/>
            <a:ext cx="8560515" cy="5460007"/>
          </a:xfrm>
        </p:spPr>
        <p:txBody>
          <a:bodyPr>
            <a:normAutofit fontScale="92500" lnSpcReduction="20000"/>
          </a:bodyPr>
          <a:lstStyle/>
          <a:p>
            <a:r>
              <a:rPr lang="en-US" dirty="0" smtClean="0"/>
              <a:t>It’s common to acknowledge that mass and weight aren’t the same thing, but then talk about “converting” from one to the other.  </a:t>
            </a:r>
          </a:p>
          <a:p>
            <a:r>
              <a:rPr lang="en-US" dirty="0" smtClean="0"/>
              <a:t>This is an incorrect use of the term “convert”.</a:t>
            </a:r>
          </a:p>
          <a:p>
            <a:r>
              <a:rPr lang="en-US" dirty="0" smtClean="0"/>
              <a:t>You can convert, for example, from miles to cm, since both are units of length, and the size of a cm relative to a mile never changes.</a:t>
            </a:r>
          </a:p>
          <a:p>
            <a:r>
              <a:rPr lang="en-US" dirty="0" smtClean="0"/>
              <a:t>Similarly, you can convert from, say, days to seconds, since both are units of time, and the number of seconds in a day is a constant. </a:t>
            </a:r>
          </a:p>
          <a:p>
            <a:r>
              <a:rPr lang="en-US" dirty="0" smtClean="0"/>
              <a:t>You </a:t>
            </a:r>
            <a:r>
              <a:rPr lang="en-US" u="sng" dirty="0" smtClean="0"/>
              <a:t>cannot</a:t>
            </a:r>
            <a:r>
              <a:rPr lang="en-US" dirty="0" smtClean="0"/>
              <a:t> convert mass to weight since one is a measure of matter present and one is a measure of force due to gravity.</a:t>
            </a:r>
          </a:p>
          <a:p>
            <a:r>
              <a:rPr lang="en-US" dirty="0" smtClean="0"/>
              <a:t>Sure, on Earth 60 kg weighs about 600 N, but that’s only on Earth!</a:t>
            </a:r>
          </a:p>
          <a:p>
            <a:r>
              <a:rPr lang="en-US" dirty="0" smtClean="0"/>
              <a:t>What you </a:t>
            </a:r>
            <a:r>
              <a:rPr lang="en-US" u="sng" dirty="0" smtClean="0"/>
              <a:t>can</a:t>
            </a:r>
            <a:r>
              <a:rPr lang="en-US" dirty="0" smtClean="0"/>
              <a:t> do is </a:t>
            </a:r>
            <a:r>
              <a:rPr lang="en-US" u="sng" dirty="0" smtClean="0"/>
              <a:t>calculate</a:t>
            </a:r>
            <a:r>
              <a:rPr lang="en-US" u="sng" dirty="0"/>
              <a:t> </a:t>
            </a:r>
            <a:r>
              <a:rPr lang="en-US" dirty="0" smtClean="0"/>
              <a:t>mass given weight (or vice versa), but only if you also know gravitational field strength.</a:t>
            </a:r>
          </a:p>
          <a:p>
            <a:endParaRPr lang="en-US" dirty="0"/>
          </a:p>
        </p:txBody>
      </p:sp>
    </p:spTree>
    <p:extLst>
      <p:ext uri="{BB962C8B-B14F-4D97-AF65-F5344CB8AC3E}">
        <p14:creationId xmlns:p14="http://schemas.microsoft.com/office/powerpoint/2010/main" val="1621296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8" y="107577"/>
            <a:ext cx="8791436" cy="1113089"/>
          </a:xfrm>
        </p:spPr>
        <p:txBody>
          <a:bodyPr/>
          <a:lstStyle/>
          <a:p>
            <a:r>
              <a:rPr lang="en-US" dirty="0" smtClean="0"/>
              <a:t>Gravitational Field Strength</a:t>
            </a:r>
            <a:endParaRPr lang="en-US" dirty="0"/>
          </a:p>
        </p:txBody>
      </p:sp>
      <p:sp>
        <p:nvSpPr>
          <p:cNvPr id="3" name="Content Placeholder 2"/>
          <p:cNvSpPr>
            <a:spLocks noGrp="1"/>
          </p:cNvSpPr>
          <p:nvPr>
            <p:ph idx="1"/>
          </p:nvPr>
        </p:nvSpPr>
        <p:spPr>
          <a:xfrm>
            <a:off x="148448" y="1220666"/>
            <a:ext cx="8791436" cy="5637334"/>
          </a:xfrm>
        </p:spPr>
        <p:txBody>
          <a:bodyPr>
            <a:normAutofit fontScale="92500" lnSpcReduction="20000"/>
          </a:bodyPr>
          <a:lstStyle/>
          <a:p>
            <a:r>
              <a:rPr lang="en-US" dirty="0" smtClean="0"/>
              <a:t>In general, force field strength is defined as force felt per unit quantity that lets you feel that force.</a:t>
            </a:r>
          </a:p>
          <a:p>
            <a:r>
              <a:rPr lang="en-US" dirty="0" smtClean="0"/>
              <a:t>For gravity, the property that lets you feel gravitational force is mass</a:t>
            </a:r>
          </a:p>
          <a:p>
            <a:r>
              <a:rPr lang="en-US" dirty="0" smtClean="0"/>
              <a:t>So gravitational </a:t>
            </a:r>
            <a:r>
              <a:rPr lang="en-US" dirty="0" smtClean="0"/>
              <a:t>field strength </a:t>
            </a:r>
            <a:r>
              <a:rPr lang="en-US" dirty="0" smtClean="0"/>
              <a:t>is defined as gravitational force per unit mass:</a:t>
            </a:r>
          </a:p>
          <a:p>
            <a:pPr marL="0" indent="0">
              <a:buNone/>
            </a:pPr>
            <a:r>
              <a:rPr lang="en-US" dirty="0" smtClean="0"/>
              <a:t>				</a:t>
            </a:r>
            <a:r>
              <a:rPr lang="en-US" sz="4800" i="1" dirty="0" smtClean="0"/>
              <a:t>g</a:t>
            </a:r>
            <a:r>
              <a:rPr lang="en-US" sz="4800" dirty="0" smtClean="0"/>
              <a:t> = </a:t>
            </a:r>
            <a:r>
              <a:rPr lang="en-US" sz="4800" i="1" baseline="30000" dirty="0" smtClean="0"/>
              <a:t>F</a:t>
            </a:r>
            <a:r>
              <a:rPr lang="en-US" sz="4800" dirty="0" smtClean="0"/>
              <a:t>/</a:t>
            </a:r>
            <a:r>
              <a:rPr lang="en-US" sz="4800" i="1" baseline="-25000" dirty="0" smtClean="0"/>
              <a:t>m</a:t>
            </a:r>
            <a:endParaRPr lang="en-US" i="1" dirty="0" smtClean="0"/>
          </a:p>
          <a:p>
            <a:pPr marL="0" indent="0">
              <a:buNone/>
            </a:pPr>
            <a:r>
              <a:rPr lang="en-US" dirty="0"/>
              <a:t>	</a:t>
            </a:r>
            <a:r>
              <a:rPr lang="en-US" dirty="0" smtClean="0"/>
              <a:t>where 	</a:t>
            </a:r>
            <a:r>
              <a:rPr lang="en-US" i="1" dirty="0" smtClean="0"/>
              <a:t>g</a:t>
            </a:r>
            <a:r>
              <a:rPr lang="en-US" dirty="0" smtClean="0"/>
              <a:t> = gravitational field strength</a:t>
            </a:r>
          </a:p>
          <a:p>
            <a:pPr marL="0" indent="0">
              <a:buNone/>
            </a:pPr>
            <a:r>
              <a:rPr lang="en-US" dirty="0"/>
              <a:t>	</a:t>
            </a:r>
            <a:r>
              <a:rPr lang="en-US" dirty="0" smtClean="0"/>
              <a:t>	</a:t>
            </a:r>
            <a:r>
              <a:rPr lang="en-US" i="1" dirty="0" smtClean="0"/>
              <a:t>F</a:t>
            </a:r>
            <a:r>
              <a:rPr lang="en-US" dirty="0" smtClean="0"/>
              <a:t> = an object’s weight in </a:t>
            </a:r>
            <a:r>
              <a:rPr lang="en-US" dirty="0" err="1"/>
              <a:t>n</a:t>
            </a:r>
            <a:r>
              <a:rPr lang="en-US" dirty="0" err="1" smtClean="0"/>
              <a:t>ewtons</a:t>
            </a:r>
            <a:endParaRPr lang="en-US" dirty="0" smtClean="0"/>
          </a:p>
          <a:p>
            <a:pPr marL="0" indent="0">
              <a:buNone/>
            </a:pPr>
            <a:r>
              <a:rPr lang="en-US" dirty="0"/>
              <a:t>	</a:t>
            </a:r>
            <a:r>
              <a:rPr lang="en-US" dirty="0" smtClean="0"/>
              <a:t>	</a:t>
            </a:r>
            <a:r>
              <a:rPr lang="en-US" i="1" dirty="0" smtClean="0"/>
              <a:t>m</a:t>
            </a:r>
            <a:r>
              <a:rPr lang="en-US" dirty="0" smtClean="0"/>
              <a:t> = that same object’s mass in kg</a:t>
            </a:r>
          </a:p>
          <a:p>
            <a:r>
              <a:rPr lang="en-US" dirty="0"/>
              <a:t>Y</a:t>
            </a:r>
            <a:r>
              <a:rPr lang="en-US" dirty="0" smtClean="0"/>
              <a:t>ou can experimentally determine that the gravitational field strength at the surface of the Earth is about 9.8 N/kg.</a:t>
            </a:r>
            <a:endParaRPr lang="en-US" dirty="0"/>
          </a:p>
        </p:txBody>
      </p:sp>
    </p:spTree>
    <p:extLst>
      <p:ext uri="{BB962C8B-B14F-4D97-AF65-F5344CB8AC3E}">
        <p14:creationId xmlns:p14="http://schemas.microsoft.com/office/powerpoint/2010/main" val="3682960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8" y="107577"/>
            <a:ext cx="8791436" cy="1657440"/>
          </a:xfrm>
        </p:spPr>
        <p:txBody>
          <a:bodyPr/>
          <a:lstStyle/>
          <a:p>
            <a:r>
              <a:rPr lang="en-US" dirty="0" smtClean="0"/>
              <a:t>Gravitational Field Strength &amp; Gravitational Acceleration </a:t>
            </a:r>
            <a:endParaRPr lang="en-US" dirty="0"/>
          </a:p>
        </p:txBody>
      </p:sp>
      <p:sp>
        <p:nvSpPr>
          <p:cNvPr id="3" name="Content Placeholder 2"/>
          <p:cNvSpPr>
            <a:spLocks noGrp="1"/>
          </p:cNvSpPr>
          <p:nvPr>
            <p:ph idx="1"/>
          </p:nvPr>
        </p:nvSpPr>
        <p:spPr>
          <a:xfrm>
            <a:off x="148448" y="2061936"/>
            <a:ext cx="8791436" cy="4796063"/>
          </a:xfrm>
        </p:spPr>
        <p:txBody>
          <a:bodyPr>
            <a:normAutofit/>
          </a:bodyPr>
          <a:lstStyle/>
          <a:p>
            <a:r>
              <a:rPr lang="en-US" dirty="0" smtClean="0"/>
              <a:t>So the gravitational field strength at the surface of the Earth is about 9.8 N/kg.</a:t>
            </a:r>
          </a:p>
          <a:p>
            <a:r>
              <a:rPr lang="en-US" dirty="0" smtClean="0"/>
              <a:t>That number seems awfully familiar</a:t>
            </a:r>
            <a:r>
              <a:rPr lang="mr-IN" dirty="0" smtClean="0"/>
              <a:t>…</a:t>
            </a:r>
            <a:endParaRPr lang="en-US" dirty="0" smtClean="0"/>
          </a:p>
          <a:p>
            <a:r>
              <a:rPr lang="en-US" dirty="0" smtClean="0"/>
              <a:t>Recall: acceleration due to gravity at the surface of the Earth is 9.8 m/s</a:t>
            </a:r>
            <a:r>
              <a:rPr lang="en-US" baseline="30000" dirty="0" smtClean="0"/>
              <a:t>2</a:t>
            </a:r>
            <a:r>
              <a:rPr lang="en-US" dirty="0" smtClean="0"/>
              <a:t>.</a:t>
            </a:r>
          </a:p>
          <a:p>
            <a:r>
              <a:rPr lang="en-US" dirty="0" smtClean="0"/>
              <a:t>It is no coincidence that these two numbers are the same.  </a:t>
            </a:r>
          </a:p>
          <a:p>
            <a:r>
              <a:rPr lang="en-US" dirty="0" smtClean="0"/>
              <a:t>It turns out ( and we’ll see why when we discuss Newton’s 2</a:t>
            </a:r>
            <a:r>
              <a:rPr lang="en-US" baseline="30000" dirty="0" smtClean="0"/>
              <a:t>nd</a:t>
            </a:r>
            <a:r>
              <a:rPr lang="en-US" dirty="0" smtClean="0"/>
              <a:t> Law) that gravitational acceleration is equivalent to gravitational field strength!</a:t>
            </a:r>
            <a:endParaRPr lang="en-US" dirty="0"/>
          </a:p>
        </p:txBody>
      </p:sp>
    </p:spTree>
    <p:extLst>
      <p:ext uri="{BB962C8B-B14F-4D97-AF65-F5344CB8AC3E}">
        <p14:creationId xmlns:p14="http://schemas.microsoft.com/office/powerpoint/2010/main" val="1395401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Force</a:t>
            </a:r>
            <a:endParaRPr lang="en-US" dirty="0"/>
          </a:p>
        </p:txBody>
      </p:sp>
      <p:sp>
        <p:nvSpPr>
          <p:cNvPr id="3" name="Content Placeholder 2"/>
          <p:cNvSpPr>
            <a:spLocks noGrp="1"/>
          </p:cNvSpPr>
          <p:nvPr>
            <p:ph idx="1"/>
          </p:nvPr>
        </p:nvSpPr>
        <p:spPr/>
        <p:txBody>
          <a:bodyPr/>
          <a:lstStyle/>
          <a:p>
            <a:r>
              <a:rPr lang="en-US" dirty="0" smtClean="0"/>
              <a:t>Gravitational force (</a:t>
            </a:r>
            <a:r>
              <a:rPr lang="en-US" i="1" dirty="0" err="1" smtClean="0"/>
              <a:t>F</a:t>
            </a:r>
            <a:r>
              <a:rPr lang="en-US" i="1" baseline="-25000" dirty="0" err="1" smtClean="0"/>
              <a:t>g</a:t>
            </a:r>
            <a:r>
              <a:rPr lang="en-US" dirty="0" smtClean="0"/>
              <a:t>) is just one example of a force.</a:t>
            </a:r>
          </a:p>
          <a:p>
            <a:r>
              <a:rPr lang="en-US" dirty="0" smtClean="0"/>
              <a:t>Another is the “normal force”.</a:t>
            </a:r>
          </a:p>
          <a:p>
            <a:r>
              <a:rPr lang="en-US" dirty="0" smtClean="0"/>
              <a:t>The </a:t>
            </a:r>
            <a:r>
              <a:rPr lang="en-US" u="sng" dirty="0" smtClean="0"/>
              <a:t>normal force</a:t>
            </a:r>
            <a:r>
              <a:rPr lang="en-US" dirty="0" smtClean="0"/>
              <a:t> is the support force an object feels due to being pressed into a surface.</a:t>
            </a:r>
          </a:p>
          <a:p>
            <a:r>
              <a:rPr lang="en-US" dirty="0" smtClean="0"/>
              <a:t>The word “normal” here refers to the geometrical definition: perpendicular to a surface.</a:t>
            </a:r>
          </a:p>
          <a:p>
            <a:r>
              <a:rPr lang="en-US" dirty="0" smtClean="0"/>
              <a:t>I denote normal force </a:t>
            </a:r>
            <a:r>
              <a:rPr lang="en-US" i="1" dirty="0" smtClean="0"/>
              <a:t>F</a:t>
            </a:r>
            <a:r>
              <a:rPr lang="en-US" i="1" baseline="-25000" dirty="0" smtClean="0"/>
              <a:t>N</a:t>
            </a:r>
            <a:endParaRPr lang="en-US" i="1" baseline="-25000" dirty="0"/>
          </a:p>
        </p:txBody>
      </p:sp>
    </p:spTree>
    <p:extLst>
      <p:ext uri="{BB962C8B-B14F-4D97-AF65-F5344CB8AC3E}">
        <p14:creationId xmlns:p14="http://schemas.microsoft.com/office/powerpoint/2010/main" val="3909218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63" y="107577"/>
            <a:ext cx="8754215" cy="1113089"/>
          </a:xfrm>
        </p:spPr>
        <p:txBody>
          <a:bodyPr/>
          <a:lstStyle/>
          <a:p>
            <a:r>
              <a:rPr lang="en-US" sz="4800" dirty="0" smtClean="0"/>
              <a:t>Examples of the Normal Force</a:t>
            </a:r>
            <a:endParaRPr lang="en-US" sz="4800" dirty="0"/>
          </a:p>
        </p:txBody>
      </p:sp>
      <p:cxnSp>
        <p:nvCxnSpPr>
          <p:cNvPr id="5" name="Straight Connector 4"/>
          <p:cNvCxnSpPr/>
          <p:nvPr/>
        </p:nvCxnSpPr>
        <p:spPr>
          <a:xfrm>
            <a:off x="247423" y="3892925"/>
            <a:ext cx="280402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171100" y="3018664"/>
            <a:ext cx="940172" cy="87426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649432" y="3480545"/>
            <a:ext cx="0" cy="2289499"/>
          </a:xfrm>
          <a:prstGeom prst="straightConnector1">
            <a:avLst/>
          </a:prstGeom>
          <a:ln w="38100" cmpd="sng">
            <a:solidFill>
              <a:schemeClr val="accent2"/>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649432" y="1249711"/>
            <a:ext cx="0" cy="2230834"/>
          </a:xfrm>
          <a:prstGeom prst="straightConnector1">
            <a:avLst/>
          </a:prstGeom>
          <a:ln w="38100" cmpd="sng">
            <a:solidFill>
              <a:schemeClr val="accent2"/>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649432" y="1880590"/>
            <a:ext cx="1088614" cy="461665"/>
          </a:xfrm>
          <a:prstGeom prst="rect">
            <a:avLst/>
          </a:prstGeom>
          <a:noFill/>
        </p:spPr>
        <p:txBody>
          <a:bodyPr wrap="square" rtlCol="0">
            <a:spAutoFit/>
          </a:bodyPr>
          <a:lstStyle/>
          <a:p>
            <a:r>
              <a:rPr lang="en-US" sz="2400" i="1" dirty="0" smtClean="0">
                <a:solidFill>
                  <a:schemeClr val="accent2"/>
                </a:solidFill>
              </a:rPr>
              <a:t>F</a:t>
            </a:r>
            <a:r>
              <a:rPr lang="en-US" sz="2400" i="1" baseline="-25000" dirty="0" smtClean="0">
                <a:solidFill>
                  <a:schemeClr val="accent2"/>
                </a:solidFill>
              </a:rPr>
              <a:t>N</a:t>
            </a:r>
            <a:r>
              <a:rPr lang="en-US" sz="2400" i="1" dirty="0" smtClean="0">
                <a:solidFill>
                  <a:schemeClr val="accent2"/>
                </a:solidFill>
              </a:rPr>
              <a:t> = </a:t>
            </a:r>
            <a:r>
              <a:rPr lang="en-US" sz="2400" i="1" dirty="0" err="1" smtClean="0">
                <a:solidFill>
                  <a:schemeClr val="accent2"/>
                </a:solidFill>
              </a:rPr>
              <a:t>F</a:t>
            </a:r>
            <a:r>
              <a:rPr lang="en-US" sz="2400" i="1" baseline="-25000" dirty="0" err="1" smtClean="0">
                <a:solidFill>
                  <a:schemeClr val="accent2"/>
                </a:solidFill>
              </a:rPr>
              <a:t>g</a:t>
            </a:r>
            <a:endParaRPr lang="en-US" sz="2400" i="1" baseline="-25000" dirty="0">
              <a:solidFill>
                <a:schemeClr val="accent2"/>
              </a:solidFill>
            </a:endParaRPr>
          </a:p>
        </p:txBody>
      </p:sp>
      <p:sp>
        <p:nvSpPr>
          <p:cNvPr id="13" name="TextBox 12"/>
          <p:cNvSpPr txBox="1"/>
          <p:nvPr/>
        </p:nvSpPr>
        <p:spPr>
          <a:xfrm>
            <a:off x="1649432" y="4523809"/>
            <a:ext cx="544311" cy="461665"/>
          </a:xfrm>
          <a:prstGeom prst="rect">
            <a:avLst/>
          </a:prstGeom>
          <a:noFill/>
        </p:spPr>
        <p:txBody>
          <a:bodyPr wrap="square" rtlCol="0">
            <a:spAutoFit/>
          </a:bodyPr>
          <a:lstStyle/>
          <a:p>
            <a:r>
              <a:rPr lang="en-US" sz="2400" i="1" dirty="0" err="1" smtClean="0">
                <a:solidFill>
                  <a:schemeClr val="accent2"/>
                </a:solidFill>
              </a:rPr>
              <a:t>F</a:t>
            </a:r>
            <a:r>
              <a:rPr lang="en-US" sz="2400" i="1" baseline="-25000" dirty="0" err="1">
                <a:solidFill>
                  <a:schemeClr val="accent2"/>
                </a:solidFill>
              </a:rPr>
              <a:t>g</a:t>
            </a:r>
            <a:endParaRPr lang="en-US" sz="2400" i="1" baseline="-25000" dirty="0">
              <a:solidFill>
                <a:schemeClr val="accent2"/>
              </a:solidFill>
            </a:endParaRPr>
          </a:p>
        </p:txBody>
      </p:sp>
      <p:sp>
        <p:nvSpPr>
          <p:cNvPr id="14" name="TextBox 13"/>
          <p:cNvSpPr txBox="1"/>
          <p:nvPr/>
        </p:nvSpPr>
        <p:spPr>
          <a:xfrm>
            <a:off x="2243224" y="4202971"/>
            <a:ext cx="2160749" cy="2308324"/>
          </a:xfrm>
          <a:prstGeom prst="rect">
            <a:avLst/>
          </a:prstGeom>
          <a:noFill/>
        </p:spPr>
        <p:txBody>
          <a:bodyPr wrap="square" rtlCol="0">
            <a:spAutoFit/>
          </a:bodyPr>
          <a:lstStyle/>
          <a:p>
            <a:r>
              <a:rPr lang="en-US" dirty="0" smtClean="0"/>
              <a:t>For an object resting on a flat surface, the magnitude of the normal force equals the magnitude of the gravitational force.</a:t>
            </a:r>
            <a:endParaRPr lang="en-US" dirty="0"/>
          </a:p>
        </p:txBody>
      </p:sp>
      <p:cxnSp>
        <p:nvCxnSpPr>
          <p:cNvPr id="15" name="Straight Connector 14"/>
          <p:cNvCxnSpPr/>
          <p:nvPr/>
        </p:nvCxnSpPr>
        <p:spPr>
          <a:xfrm flipV="1">
            <a:off x="4300726" y="2657859"/>
            <a:ext cx="3047239" cy="143904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rot="20083268">
            <a:off x="4847951" y="2617305"/>
            <a:ext cx="1129922" cy="87426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984936" y="4669976"/>
            <a:ext cx="534879" cy="461665"/>
          </a:xfrm>
          <a:prstGeom prst="rect">
            <a:avLst/>
          </a:prstGeom>
          <a:noFill/>
        </p:spPr>
        <p:txBody>
          <a:bodyPr wrap="square" rtlCol="0">
            <a:spAutoFit/>
          </a:bodyPr>
          <a:lstStyle/>
          <a:p>
            <a:r>
              <a:rPr lang="en-US" sz="2400" i="1" dirty="0" err="1" smtClean="0">
                <a:solidFill>
                  <a:schemeClr val="accent2"/>
                </a:solidFill>
              </a:rPr>
              <a:t>F</a:t>
            </a:r>
            <a:r>
              <a:rPr lang="en-US" sz="2400" i="1" baseline="-25000" dirty="0" err="1">
                <a:solidFill>
                  <a:schemeClr val="accent2"/>
                </a:solidFill>
              </a:rPr>
              <a:t>g</a:t>
            </a:r>
            <a:endParaRPr lang="en-US" sz="2400" i="1" baseline="-25000" dirty="0">
              <a:solidFill>
                <a:schemeClr val="accent2"/>
              </a:solidFill>
            </a:endParaRPr>
          </a:p>
        </p:txBody>
      </p:sp>
      <p:cxnSp>
        <p:nvCxnSpPr>
          <p:cNvPr id="25" name="Straight Arrow Connector 24"/>
          <p:cNvCxnSpPr/>
          <p:nvPr/>
        </p:nvCxnSpPr>
        <p:spPr>
          <a:xfrm>
            <a:off x="5429993" y="3086395"/>
            <a:ext cx="0" cy="2289499"/>
          </a:xfrm>
          <a:prstGeom prst="straightConnector1">
            <a:avLst/>
          </a:prstGeom>
          <a:ln w="38100" cmpd="sng">
            <a:solidFill>
              <a:schemeClr val="accent2"/>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5429993" y="4900810"/>
            <a:ext cx="979694" cy="475085"/>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429993" y="3086395"/>
            <a:ext cx="979694" cy="1814414"/>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4474289" y="1255862"/>
            <a:ext cx="955704" cy="1847028"/>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841985" y="3577427"/>
            <a:ext cx="1254383" cy="461665"/>
          </a:xfrm>
          <a:prstGeom prst="rect">
            <a:avLst/>
          </a:prstGeom>
          <a:noFill/>
          <a:ln>
            <a:noFill/>
          </a:ln>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g,perp</a:t>
            </a:r>
            <a:endParaRPr lang="en-US" sz="2400" i="1" baseline="-25000" dirty="0">
              <a:solidFill>
                <a:schemeClr val="accent4">
                  <a:lumMod val="40000"/>
                  <a:lumOff val="60000"/>
                </a:schemeClr>
              </a:solidFill>
            </a:endParaRPr>
          </a:p>
        </p:txBody>
      </p:sp>
      <p:sp>
        <p:nvSpPr>
          <p:cNvPr id="35" name="TextBox 34"/>
          <p:cNvSpPr txBox="1"/>
          <p:nvPr/>
        </p:nvSpPr>
        <p:spPr>
          <a:xfrm>
            <a:off x="4798253" y="1334260"/>
            <a:ext cx="2808881" cy="461665"/>
          </a:xfrm>
          <a:prstGeom prst="rect">
            <a:avLst/>
          </a:prstGeom>
          <a:noFill/>
          <a:ln>
            <a:noFill/>
          </a:ln>
        </p:spPr>
        <p:txBody>
          <a:bodyPr wrap="square" rtlCol="0">
            <a:spAutoFit/>
          </a:bodyPr>
          <a:lstStyle/>
          <a:p>
            <a:r>
              <a:rPr lang="en-US" sz="2400" i="1" dirty="0" smtClean="0">
                <a:solidFill>
                  <a:schemeClr val="accent4">
                    <a:lumMod val="40000"/>
                    <a:lumOff val="60000"/>
                  </a:schemeClr>
                </a:solidFill>
              </a:rPr>
              <a:t>F</a:t>
            </a:r>
            <a:r>
              <a:rPr lang="en-US" sz="2400" i="1" baseline="-25000" dirty="0" smtClean="0">
                <a:solidFill>
                  <a:schemeClr val="accent4">
                    <a:lumMod val="40000"/>
                    <a:lumOff val="60000"/>
                  </a:schemeClr>
                </a:solidFill>
              </a:rPr>
              <a:t>N</a:t>
            </a:r>
            <a:r>
              <a:rPr lang="en-US" sz="2400" i="1" dirty="0" smtClean="0">
                <a:solidFill>
                  <a:schemeClr val="accent4">
                    <a:lumMod val="40000"/>
                    <a:lumOff val="60000"/>
                  </a:schemeClr>
                </a:solidFill>
              </a:rPr>
              <a:t>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g,perp</a:t>
            </a:r>
            <a:r>
              <a:rPr lang="en-US" sz="2400" i="1" dirty="0" smtClean="0">
                <a:solidFill>
                  <a:schemeClr val="accent4">
                    <a:lumMod val="40000"/>
                    <a:lumOff val="60000"/>
                  </a:schemeClr>
                </a:solidFill>
              </a:rPr>
              <a:t> &lt;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a:t>
            </a:r>
            <a:endParaRPr lang="en-US" sz="2400" i="1" baseline="-25000" dirty="0">
              <a:solidFill>
                <a:schemeClr val="accent4">
                  <a:lumMod val="40000"/>
                  <a:lumOff val="60000"/>
                </a:schemeClr>
              </a:solidFill>
            </a:endParaRPr>
          </a:p>
        </p:txBody>
      </p:sp>
      <p:sp>
        <p:nvSpPr>
          <p:cNvPr id="36" name="TextBox 35"/>
          <p:cNvSpPr txBox="1"/>
          <p:nvPr/>
        </p:nvSpPr>
        <p:spPr>
          <a:xfrm>
            <a:off x="6739467" y="3018664"/>
            <a:ext cx="2404533" cy="3416320"/>
          </a:xfrm>
          <a:prstGeom prst="rect">
            <a:avLst/>
          </a:prstGeom>
          <a:noFill/>
        </p:spPr>
        <p:txBody>
          <a:bodyPr wrap="square" rtlCol="0">
            <a:spAutoFit/>
          </a:bodyPr>
          <a:lstStyle/>
          <a:p>
            <a:r>
              <a:rPr lang="en-US" dirty="0" smtClean="0"/>
              <a:t>For an object resting on an inclined surface, the normal force will be equal in magnitude to the perpendicular component of the gravitational force.  (Note: there is less support from an inclined surface than a flat one, so </a:t>
            </a:r>
            <a:r>
              <a:rPr lang="en-US" i="1" dirty="0" smtClean="0"/>
              <a:t>F</a:t>
            </a:r>
            <a:r>
              <a:rPr lang="en-US" i="1" baseline="-25000" dirty="0" smtClean="0"/>
              <a:t>N</a:t>
            </a:r>
            <a:r>
              <a:rPr lang="en-US" dirty="0" smtClean="0"/>
              <a:t> is smaller.</a:t>
            </a:r>
            <a:endParaRPr lang="en-US" dirty="0"/>
          </a:p>
        </p:txBody>
      </p:sp>
      <p:sp>
        <p:nvSpPr>
          <p:cNvPr id="3" name="TextBox 2"/>
          <p:cNvSpPr txBox="1"/>
          <p:nvPr/>
        </p:nvSpPr>
        <p:spPr>
          <a:xfrm>
            <a:off x="1172256" y="613760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86666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4" grpId="0"/>
      <p:bldP spid="16" grpId="0" animBg="1"/>
      <p:bldP spid="20" grpId="0"/>
      <p:bldP spid="33"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63" y="107577"/>
            <a:ext cx="8754215" cy="1113089"/>
          </a:xfrm>
        </p:spPr>
        <p:txBody>
          <a:bodyPr/>
          <a:lstStyle/>
          <a:p>
            <a:r>
              <a:rPr lang="en-US" sz="4800" dirty="0" smtClean="0"/>
              <a:t>Examples of the Normal Force</a:t>
            </a:r>
            <a:endParaRPr lang="en-US" sz="4800" dirty="0"/>
          </a:p>
        </p:txBody>
      </p:sp>
      <p:cxnSp>
        <p:nvCxnSpPr>
          <p:cNvPr id="5" name="Straight Connector 4"/>
          <p:cNvCxnSpPr/>
          <p:nvPr/>
        </p:nvCxnSpPr>
        <p:spPr>
          <a:xfrm>
            <a:off x="445351" y="4668190"/>
            <a:ext cx="280402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369028" y="3793929"/>
            <a:ext cx="940172" cy="87426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847360" y="4255810"/>
            <a:ext cx="0" cy="2289499"/>
          </a:xfrm>
          <a:prstGeom prst="straightConnector1">
            <a:avLst/>
          </a:prstGeom>
          <a:ln w="38100" cmpd="sng">
            <a:solidFill>
              <a:schemeClr val="accent2"/>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847360" y="1220666"/>
            <a:ext cx="0" cy="3035144"/>
          </a:xfrm>
          <a:prstGeom prst="straightConnector1">
            <a:avLst/>
          </a:prstGeom>
          <a:ln w="38100" cmpd="sng">
            <a:solidFill>
              <a:schemeClr val="accent2"/>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847360" y="1534162"/>
            <a:ext cx="1022637" cy="461665"/>
          </a:xfrm>
          <a:prstGeom prst="rect">
            <a:avLst/>
          </a:prstGeom>
          <a:noFill/>
        </p:spPr>
        <p:txBody>
          <a:bodyPr wrap="square" rtlCol="0">
            <a:spAutoFit/>
          </a:bodyPr>
          <a:lstStyle/>
          <a:p>
            <a:r>
              <a:rPr lang="en-US" sz="2400" i="1" dirty="0" smtClean="0">
                <a:solidFill>
                  <a:schemeClr val="accent2"/>
                </a:solidFill>
              </a:rPr>
              <a:t>F</a:t>
            </a:r>
            <a:r>
              <a:rPr lang="en-US" sz="2400" i="1" baseline="-25000" dirty="0" smtClean="0">
                <a:solidFill>
                  <a:schemeClr val="accent2"/>
                </a:solidFill>
              </a:rPr>
              <a:t>N</a:t>
            </a:r>
            <a:r>
              <a:rPr lang="en-US" sz="2400" i="1" dirty="0" smtClean="0">
                <a:solidFill>
                  <a:schemeClr val="accent2"/>
                </a:solidFill>
              </a:rPr>
              <a:t> &gt; </a:t>
            </a:r>
            <a:r>
              <a:rPr lang="en-US" sz="2400" i="1" dirty="0" err="1" smtClean="0">
                <a:solidFill>
                  <a:schemeClr val="accent2"/>
                </a:solidFill>
              </a:rPr>
              <a:t>F</a:t>
            </a:r>
            <a:r>
              <a:rPr lang="en-US" sz="2400" i="1" baseline="-25000" dirty="0" err="1" smtClean="0">
                <a:solidFill>
                  <a:schemeClr val="accent2"/>
                </a:solidFill>
              </a:rPr>
              <a:t>g</a:t>
            </a:r>
            <a:endParaRPr lang="en-US" sz="2400" i="1" baseline="-25000" dirty="0">
              <a:solidFill>
                <a:schemeClr val="accent2"/>
              </a:solidFill>
            </a:endParaRPr>
          </a:p>
        </p:txBody>
      </p:sp>
      <p:sp>
        <p:nvSpPr>
          <p:cNvPr id="13" name="TextBox 12"/>
          <p:cNvSpPr txBox="1"/>
          <p:nvPr/>
        </p:nvSpPr>
        <p:spPr>
          <a:xfrm>
            <a:off x="1847360" y="5299074"/>
            <a:ext cx="544311" cy="461665"/>
          </a:xfrm>
          <a:prstGeom prst="rect">
            <a:avLst/>
          </a:prstGeom>
          <a:noFill/>
        </p:spPr>
        <p:txBody>
          <a:bodyPr wrap="square" rtlCol="0">
            <a:spAutoFit/>
          </a:bodyPr>
          <a:lstStyle/>
          <a:p>
            <a:r>
              <a:rPr lang="en-US" sz="2400" i="1" dirty="0" err="1" smtClean="0">
                <a:solidFill>
                  <a:schemeClr val="accent2"/>
                </a:solidFill>
              </a:rPr>
              <a:t>F</a:t>
            </a:r>
            <a:r>
              <a:rPr lang="en-US" sz="2400" i="1" baseline="-25000" dirty="0" err="1">
                <a:solidFill>
                  <a:schemeClr val="accent2"/>
                </a:solidFill>
              </a:rPr>
              <a:t>g</a:t>
            </a:r>
            <a:endParaRPr lang="en-US" sz="2400" i="1" baseline="-25000" dirty="0">
              <a:solidFill>
                <a:schemeClr val="accent2"/>
              </a:solidFill>
            </a:endParaRPr>
          </a:p>
        </p:txBody>
      </p:sp>
      <p:sp>
        <p:nvSpPr>
          <p:cNvPr id="14" name="TextBox 13"/>
          <p:cNvSpPr txBox="1"/>
          <p:nvPr/>
        </p:nvSpPr>
        <p:spPr>
          <a:xfrm>
            <a:off x="2869997" y="1305275"/>
            <a:ext cx="2441150" cy="2862323"/>
          </a:xfrm>
          <a:prstGeom prst="rect">
            <a:avLst/>
          </a:prstGeom>
          <a:noFill/>
        </p:spPr>
        <p:txBody>
          <a:bodyPr wrap="square" rtlCol="0">
            <a:spAutoFit/>
          </a:bodyPr>
          <a:lstStyle/>
          <a:p>
            <a:r>
              <a:rPr lang="en-US" dirty="0" smtClean="0"/>
              <a:t>If someone is leanin</a:t>
            </a:r>
            <a:r>
              <a:rPr lang="en-US" dirty="0"/>
              <a:t>g</a:t>
            </a:r>
            <a:r>
              <a:rPr lang="en-US" dirty="0" smtClean="0"/>
              <a:t> on an object resting on a flat surface, the normal force is now greater in magnitude than the gravitational force since the object is being pressed more strongly into the surface.</a:t>
            </a:r>
            <a:endParaRPr lang="en-US" dirty="0"/>
          </a:p>
        </p:txBody>
      </p:sp>
      <p:cxnSp>
        <p:nvCxnSpPr>
          <p:cNvPr id="4" name="Straight Connector 3"/>
          <p:cNvCxnSpPr/>
          <p:nvPr/>
        </p:nvCxnSpPr>
        <p:spPr>
          <a:xfrm flipH="1">
            <a:off x="631432" y="3909408"/>
            <a:ext cx="214424" cy="758782"/>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63130" y="3275907"/>
            <a:ext cx="506653" cy="633501"/>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069783" y="3275907"/>
            <a:ext cx="563145" cy="518022"/>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845856" y="3275907"/>
            <a:ext cx="223927" cy="639942"/>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45856" y="3909408"/>
            <a:ext cx="242762" cy="758782"/>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50255" y="2538014"/>
            <a:ext cx="791725" cy="737893"/>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5654987" y="4575052"/>
            <a:ext cx="28040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6637471" y="3620477"/>
            <a:ext cx="195601" cy="952784"/>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6550346" y="2986976"/>
            <a:ext cx="506653" cy="633501"/>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056998" y="2986976"/>
            <a:ext cx="822437" cy="226997"/>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6833072" y="2986976"/>
            <a:ext cx="223927" cy="639942"/>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6379127" y="3620477"/>
            <a:ext cx="453945" cy="441462"/>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6637471" y="2249083"/>
            <a:ext cx="791725" cy="737893"/>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V="1">
            <a:off x="7879435" y="1794172"/>
            <a:ext cx="0" cy="2779089"/>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6379127" y="4061939"/>
            <a:ext cx="453945" cy="511322"/>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6037829" y="3213973"/>
            <a:ext cx="1840410" cy="0"/>
          </a:xfrm>
          <a:prstGeom prst="straightConnector1">
            <a:avLst/>
          </a:prstGeom>
          <a:ln w="38100" cmpd="sng">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6736435" y="1794172"/>
            <a:ext cx="0" cy="278088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658467" y="2653338"/>
            <a:ext cx="1040326" cy="461665"/>
          </a:xfrm>
          <a:prstGeom prst="rect">
            <a:avLst/>
          </a:prstGeom>
          <a:noFill/>
        </p:spPr>
        <p:txBody>
          <a:bodyPr wrap="square" rtlCol="0">
            <a:spAutoFit/>
          </a:bodyPr>
          <a:lstStyle/>
          <a:p>
            <a:r>
              <a:rPr lang="en-US" sz="2400" i="1" dirty="0" err="1" smtClean="0">
                <a:solidFill>
                  <a:srgbClr val="67BAF6"/>
                </a:solidFill>
              </a:rPr>
              <a:t>F</a:t>
            </a:r>
            <a:r>
              <a:rPr lang="en-US" sz="2400" i="1" baseline="-25000" dirty="0" err="1" smtClean="0">
                <a:solidFill>
                  <a:srgbClr val="67BAF6"/>
                </a:solidFill>
              </a:rPr>
              <a:t>N,wall</a:t>
            </a:r>
            <a:endParaRPr lang="en-US" sz="2400" i="1" baseline="-25000" dirty="0">
              <a:solidFill>
                <a:srgbClr val="67BAF6"/>
              </a:solidFill>
            </a:endParaRPr>
          </a:p>
        </p:txBody>
      </p:sp>
      <p:sp>
        <p:nvSpPr>
          <p:cNvPr id="65" name="TextBox 64"/>
          <p:cNvSpPr txBox="1"/>
          <p:nvPr/>
        </p:nvSpPr>
        <p:spPr>
          <a:xfrm>
            <a:off x="6279921" y="1283022"/>
            <a:ext cx="1040326"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N,floor</a:t>
            </a:r>
            <a:endParaRPr lang="en-US" sz="2400" i="1" baseline="-25000" dirty="0">
              <a:solidFill>
                <a:schemeClr val="accent4">
                  <a:lumMod val="40000"/>
                  <a:lumOff val="60000"/>
                </a:schemeClr>
              </a:solidFill>
            </a:endParaRPr>
          </a:p>
        </p:txBody>
      </p:sp>
      <p:sp>
        <p:nvSpPr>
          <p:cNvPr id="66" name="TextBox 65"/>
          <p:cNvSpPr txBox="1"/>
          <p:nvPr/>
        </p:nvSpPr>
        <p:spPr>
          <a:xfrm>
            <a:off x="5836423" y="4786540"/>
            <a:ext cx="2868391" cy="1200329"/>
          </a:xfrm>
          <a:prstGeom prst="rect">
            <a:avLst/>
          </a:prstGeom>
          <a:noFill/>
        </p:spPr>
        <p:txBody>
          <a:bodyPr wrap="square" rtlCol="0">
            <a:spAutoFit/>
          </a:bodyPr>
          <a:lstStyle/>
          <a:p>
            <a:r>
              <a:rPr lang="en-US" dirty="0" smtClean="0"/>
              <a:t>If someone is leanin</a:t>
            </a:r>
            <a:r>
              <a:rPr lang="en-US" dirty="0"/>
              <a:t>g</a:t>
            </a:r>
            <a:r>
              <a:rPr lang="en-US" dirty="0" smtClean="0"/>
              <a:t> on the wall while also standing on the floor, they actually feel </a:t>
            </a:r>
            <a:r>
              <a:rPr lang="en-US" i="1" dirty="0" smtClean="0"/>
              <a:t>two</a:t>
            </a:r>
            <a:r>
              <a:rPr lang="en-US" dirty="0" smtClean="0"/>
              <a:t> normal forces.</a:t>
            </a:r>
            <a:endParaRPr lang="en-US" dirty="0"/>
          </a:p>
        </p:txBody>
      </p:sp>
    </p:spTree>
    <p:extLst>
      <p:ext uri="{BB962C8B-B14F-4D97-AF65-F5344CB8AC3E}">
        <p14:creationId xmlns:p14="http://schemas.microsoft.com/office/powerpoint/2010/main" val="695654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4" grpId="0"/>
      <p:bldP spid="19" grpId="0" animBg="1"/>
      <p:bldP spid="47" grpId="0" animBg="1"/>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97621"/>
          </a:xfrm>
        </p:spPr>
        <p:txBody>
          <a:bodyPr/>
          <a:lstStyle/>
          <a:p>
            <a:r>
              <a:rPr lang="en-US" dirty="0" smtClean="0"/>
              <a:t>Spring Force</a:t>
            </a:r>
            <a:endParaRPr lang="en-US" dirty="0"/>
          </a:p>
        </p:txBody>
      </p:sp>
      <p:sp>
        <p:nvSpPr>
          <p:cNvPr id="3" name="Content Placeholder 2"/>
          <p:cNvSpPr>
            <a:spLocks noGrp="1"/>
          </p:cNvSpPr>
          <p:nvPr>
            <p:ph idx="1"/>
          </p:nvPr>
        </p:nvSpPr>
        <p:spPr>
          <a:xfrm>
            <a:off x="779462" y="1468099"/>
            <a:ext cx="7581901" cy="1946467"/>
          </a:xfrm>
        </p:spPr>
        <p:txBody>
          <a:bodyPr/>
          <a:lstStyle/>
          <a:p>
            <a:r>
              <a:rPr lang="en-US" dirty="0" smtClean="0"/>
              <a:t>Another example of a force is the “spring force”</a:t>
            </a:r>
          </a:p>
          <a:p>
            <a:r>
              <a:rPr lang="en-US" u="sng" dirty="0" smtClean="0"/>
              <a:t>Spring force</a:t>
            </a:r>
            <a:r>
              <a:rPr lang="en-US" dirty="0" smtClean="0"/>
              <a:t> = force due to the stretching or compressing of a spring away from an equilibrium position.</a:t>
            </a:r>
            <a:endParaRPr lang="en-US" u="sng" dirty="0"/>
          </a:p>
        </p:txBody>
      </p:sp>
    </p:spTree>
    <p:extLst>
      <p:ext uri="{BB962C8B-B14F-4D97-AF65-F5344CB8AC3E}">
        <p14:creationId xmlns:p14="http://schemas.microsoft.com/office/powerpoint/2010/main" val="17735968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96343" y="2219136"/>
            <a:ext cx="280402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idx="1"/>
          </p:nvPr>
        </p:nvSpPr>
        <p:spPr>
          <a:xfrm>
            <a:off x="7660" y="11109"/>
            <a:ext cx="9136340" cy="1103579"/>
          </a:xfrm>
        </p:spPr>
        <p:txBody>
          <a:bodyPr/>
          <a:lstStyle/>
          <a:p>
            <a:pPr marL="0" indent="0">
              <a:buNone/>
            </a:pPr>
            <a:r>
              <a:rPr lang="en-US" dirty="0" smtClean="0"/>
              <a:t>Consider a mass, resting on a frictionless surface,  attached to a wall-mounted horizontal spring.</a:t>
            </a:r>
            <a:endParaRPr lang="en-US" dirty="0"/>
          </a:p>
        </p:txBody>
      </p:sp>
      <p:cxnSp>
        <p:nvCxnSpPr>
          <p:cNvPr id="7" name="Straight Connector 6"/>
          <p:cNvCxnSpPr/>
          <p:nvPr/>
        </p:nvCxnSpPr>
        <p:spPr>
          <a:xfrm flipV="1">
            <a:off x="701427" y="1005346"/>
            <a:ext cx="0" cy="121379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kisspng-coil-spring-data-compression-wire-metal-spring-5b4c30b301e8d2.931131731531719859007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69452" y="1272388"/>
            <a:ext cx="2639417" cy="908123"/>
          </a:xfrm>
          <a:prstGeom prst="rect">
            <a:avLst/>
          </a:prstGeom>
        </p:spPr>
      </p:pic>
      <p:sp>
        <p:nvSpPr>
          <p:cNvPr id="10" name="Rectangle 9"/>
          <p:cNvSpPr/>
          <p:nvPr/>
        </p:nvSpPr>
        <p:spPr>
          <a:xfrm>
            <a:off x="2314285" y="1311877"/>
            <a:ext cx="940172" cy="87426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Isosceles Triangle 11"/>
          <p:cNvSpPr/>
          <p:nvPr/>
        </p:nvSpPr>
        <p:spPr>
          <a:xfrm>
            <a:off x="2702005" y="2236069"/>
            <a:ext cx="189931" cy="237067"/>
          </a:xfrm>
          <a:prstGeom prst="triangl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Content Placeholder 5"/>
          <p:cNvSpPr txBox="1">
            <a:spLocks/>
          </p:cNvSpPr>
          <p:nvPr/>
        </p:nvSpPr>
        <p:spPr>
          <a:xfrm>
            <a:off x="4812770" y="1179196"/>
            <a:ext cx="4331230" cy="1103579"/>
          </a:xfrm>
          <a:prstGeom prst="rect">
            <a:avLst/>
          </a:prstGeom>
        </p:spPr>
        <p:txBody>
          <a:bodyPr vert="horz" lIns="91440" tIns="45720" rIns="91440" bIns="45720" rtlCol="0">
            <a:normAutofit lnSpcReduction="10000"/>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FontTx/>
              <a:buNone/>
            </a:pPr>
            <a:r>
              <a:rPr lang="en-US" dirty="0" smtClean="0"/>
              <a:t>When at the equilibrium position, the spring exerts no force.</a:t>
            </a:r>
            <a:endParaRPr lang="en-US" dirty="0"/>
          </a:p>
        </p:txBody>
      </p:sp>
      <p:cxnSp>
        <p:nvCxnSpPr>
          <p:cNvPr id="14" name="Straight Connector 13"/>
          <p:cNvCxnSpPr/>
          <p:nvPr/>
        </p:nvCxnSpPr>
        <p:spPr>
          <a:xfrm>
            <a:off x="696343" y="4064869"/>
            <a:ext cx="28040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701427" y="2851079"/>
            <a:ext cx="0" cy="1213790"/>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15" descr="kisspng-coil-spring-data-compression-wire-metal-spring-5b4c30b301e8d2.931131731531719859007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21849" y="3118120"/>
            <a:ext cx="1745615" cy="908123"/>
          </a:xfrm>
          <a:prstGeom prst="rect">
            <a:avLst/>
          </a:prstGeom>
        </p:spPr>
      </p:pic>
      <p:sp>
        <p:nvSpPr>
          <p:cNvPr id="17" name="Rectangle 16"/>
          <p:cNvSpPr/>
          <p:nvPr/>
        </p:nvSpPr>
        <p:spPr>
          <a:xfrm>
            <a:off x="1755496" y="3157610"/>
            <a:ext cx="940172" cy="87426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Isosceles Triangle 17"/>
          <p:cNvSpPr/>
          <p:nvPr/>
        </p:nvSpPr>
        <p:spPr>
          <a:xfrm>
            <a:off x="2702005" y="4081802"/>
            <a:ext cx="189931" cy="237067"/>
          </a:xfrm>
          <a:prstGeom prst="triangl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2" name="Straight Arrow Connector 21"/>
          <p:cNvCxnSpPr/>
          <p:nvPr/>
        </p:nvCxnSpPr>
        <p:spPr>
          <a:xfrm flipH="1">
            <a:off x="2184397" y="4436542"/>
            <a:ext cx="619207" cy="0"/>
          </a:xfrm>
          <a:prstGeom prst="straightConnector1">
            <a:avLst/>
          </a:prstGeom>
          <a:ln>
            <a:solidFill>
              <a:schemeClr val="accent3">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348151" y="4351877"/>
            <a:ext cx="682168" cy="461665"/>
          </a:xfrm>
          <a:prstGeom prst="rect">
            <a:avLst/>
          </a:prstGeom>
          <a:noFill/>
        </p:spPr>
        <p:txBody>
          <a:bodyPr wrap="square" rtlCol="0">
            <a:spAutoFit/>
          </a:bodyPr>
          <a:lstStyle/>
          <a:p>
            <a:r>
              <a:rPr lang="en-US" sz="2400" i="1" dirty="0" smtClean="0">
                <a:solidFill>
                  <a:schemeClr val="accent3">
                    <a:lumMod val="40000"/>
                    <a:lumOff val="60000"/>
                  </a:schemeClr>
                </a:solidFill>
              </a:rPr>
              <a:t>x</a:t>
            </a:r>
            <a:endParaRPr lang="en-US" sz="2400" i="1" dirty="0">
              <a:solidFill>
                <a:schemeClr val="accent3">
                  <a:lumMod val="40000"/>
                  <a:lumOff val="60000"/>
                </a:schemeClr>
              </a:solidFill>
            </a:endParaRPr>
          </a:p>
        </p:txBody>
      </p:sp>
      <p:cxnSp>
        <p:nvCxnSpPr>
          <p:cNvPr id="27" name="Straight Arrow Connector 26"/>
          <p:cNvCxnSpPr/>
          <p:nvPr/>
        </p:nvCxnSpPr>
        <p:spPr>
          <a:xfrm>
            <a:off x="2235196" y="3589873"/>
            <a:ext cx="1070060" cy="16934"/>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349819" y="3274376"/>
            <a:ext cx="433974" cy="461665"/>
          </a:xfrm>
          <a:prstGeom prst="rect">
            <a:avLst/>
          </a:prstGeom>
          <a:noFill/>
        </p:spPr>
        <p:txBody>
          <a:bodyPr wrap="non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s</a:t>
            </a:r>
            <a:endParaRPr lang="en-US" sz="2400" i="1" baseline="-25000" dirty="0">
              <a:solidFill>
                <a:schemeClr val="accent4">
                  <a:lumMod val="40000"/>
                  <a:lumOff val="60000"/>
                </a:schemeClr>
              </a:solidFill>
            </a:endParaRPr>
          </a:p>
        </p:txBody>
      </p:sp>
      <p:sp>
        <p:nvSpPr>
          <p:cNvPr id="29" name="Content Placeholder 5"/>
          <p:cNvSpPr txBox="1">
            <a:spLocks/>
          </p:cNvSpPr>
          <p:nvPr/>
        </p:nvSpPr>
        <p:spPr>
          <a:xfrm>
            <a:off x="4812770" y="2977686"/>
            <a:ext cx="4331230" cy="1103579"/>
          </a:xfrm>
          <a:prstGeom prst="rect">
            <a:avLst/>
          </a:prstGeom>
        </p:spPr>
        <p:txBody>
          <a:bodyPr vert="horz" lIns="91440" tIns="45720" rIns="91440" bIns="45720" rtlCol="0">
            <a:normAutofit lnSpcReduction="10000"/>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dirty="0" smtClean="0"/>
              <a:t>When compressed a bit to the left, the spring </a:t>
            </a:r>
            <a:r>
              <a:rPr lang="en-US" dirty="0"/>
              <a:t>exerts </a:t>
            </a:r>
            <a:r>
              <a:rPr lang="en-US" dirty="0" smtClean="0"/>
              <a:t>a small </a:t>
            </a:r>
            <a:r>
              <a:rPr lang="en-US" dirty="0"/>
              <a:t>force back toward </a:t>
            </a:r>
            <a:r>
              <a:rPr lang="en-US" dirty="0" smtClean="0"/>
              <a:t>the right.</a:t>
            </a:r>
            <a:endParaRPr lang="en-US" dirty="0"/>
          </a:p>
        </p:txBody>
      </p:sp>
      <p:cxnSp>
        <p:nvCxnSpPr>
          <p:cNvPr id="30" name="Straight Connector 29"/>
          <p:cNvCxnSpPr/>
          <p:nvPr/>
        </p:nvCxnSpPr>
        <p:spPr>
          <a:xfrm>
            <a:off x="696343" y="6063002"/>
            <a:ext cx="3858724" cy="1693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701427" y="4849212"/>
            <a:ext cx="0" cy="1213790"/>
          </a:xfrm>
          <a:prstGeom prst="line">
            <a:avLst/>
          </a:prstGeom>
        </p:spPr>
        <p:style>
          <a:lnRef idx="2">
            <a:schemeClr val="accent1"/>
          </a:lnRef>
          <a:fillRef idx="0">
            <a:schemeClr val="accent1"/>
          </a:fillRef>
          <a:effectRef idx="1">
            <a:schemeClr val="accent1"/>
          </a:effectRef>
          <a:fontRef idx="minor">
            <a:schemeClr val="tx1"/>
          </a:fontRef>
        </p:style>
      </p:cxnSp>
      <p:pic>
        <p:nvPicPr>
          <p:cNvPr id="32" name="Picture 31" descr="kisspng-coil-spring-data-compression-wire-metal-spring-5b4c30b301e8d2.931131731531719859007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35466" y="5116249"/>
            <a:ext cx="5147733" cy="908123"/>
          </a:xfrm>
          <a:prstGeom prst="rect">
            <a:avLst/>
          </a:prstGeom>
        </p:spPr>
      </p:pic>
      <p:sp>
        <p:nvSpPr>
          <p:cNvPr id="33" name="Rectangle 32"/>
          <p:cNvSpPr/>
          <p:nvPr/>
        </p:nvSpPr>
        <p:spPr>
          <a:xfrm>
            <a:off x="3783793" y="5163815"/>
            <a:ext cx="940172" cy="87426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a:off x="2702005" y="6079935"/>
            <a:ext cx="189931" cy="237067"/>
          </a:xfrm>
          <a:prstGeom prst="triangl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5" name="Straight Arrow Connector 34"/>
          <p:cNvCxnSpPr/>
          <p:nvPr/>
        </p:nvCxnSpPr>
        <p:spPr>
          <a:xfrm>
            <a:off x="2803605" y="6434675"/>
            <a:ext cx="1548262" cy="0"/>
          </a:xfrm>
          <a:prstGeom prst="straightConnector1">
            <a:avLst/>
          </a:prstGeom>
          <a:ln>
            <a:solidFill>
              <a:schemeClr val="accent3">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391910" y="6350010"/>
            <a:ext cx="682168" cy="461665"/>
          </a:xfrm>
          <a:prstGeom prst="rect">
            <a:avLst/>
          </a:prstGeom>
          <a:noFill/>
        </p:spPr>
        <p:txBody>
          <a:bodyPr wrap="square" rtlCol="0">
            <a:spAutoFit/>
          </a:bodyPr>
          <a:lstStyle/>
          <a:p>
            <a:r>
              <a:rPr lang="en-US" sz="2400" i="1" dirty="0" smtClean="0">
                <a:solidFill>
                  <a:schemeClr val="accent3">
                    <a:lumMod val="40000"/>
                    <a:lumOff val="60000"/>
                  </a:schemeClr>
                </a:solidFill>
              </a:rPr>
              <a:t>x</a:t>
            </a:r>
            <a:endParaRPr lang="en-US" sz="2400" i="1" dirty="0">
              <a:solidFill>
                <a:schemeClr val="accent3">
                  <a:lumMod val="40000"/>
                  <a:lumOff val="60000"/>
                </a:schemeClr>
              </a:solidFill>
            </a:endParaRPr>
          </a:p>
        </p:txBody>
      </p:sp>
      <p:cxnSp>
        <p:nvCxnSpPr>
          <p:cNvPr id="37" name="Straight Arrow Connector 36"/>
          <p:cNvCxnSpPr/>
          <p:nvPr/>
        </p:nvCxnSpPr>
        <p:spPr>
          <a:xfrm flipH="1">
            <a:off x="1540933" y="5588006"/>
            <a:ext cx="2712587" cy="0"/>
          </a:xfrm>
          <a:prstGeom prst="straightConnector1">
            <a:avLst/>
          </a:prstGeom>
          <a:ln w="5715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358531" y="4718232"/>
            <a:ext cx="433974" cy="461665"/>
          </a:xfrm>
          <a:prstGeom prst="rect">
            <a:avLst/>
          </a:prstGeom>
          <a:noFill/>
        </p:spPr>
        <p:txBody>
          <a:bodyPr wrap="non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s</a:t>
            </a:r>
            <a:endParaRPr lang="en-US" sz="2400" i="1" baseline="-25000" dirty="0">
              <a:solidFill>
                <a:schemeClr val="accent4">
                  <a:lumMod val="40000"/>
                  <a:lumOff val="60000"/>
                </a:schemeClr>
              </a:solidFill>
            </a:endParaRPr>
          </a:p>
        </p:txBody>
      </p:sp>
      <p:sp>
        <p:nvSpPr>
          <p:cNvPr id="44" name="Content Placeholder 5"/>
          <p:cNvSpPr txBox="1">
            <a:spLocks/>
          </p:cNvSpPr>
          <p:nvPr/>
        </p:nvSpPr>
        <p:spPr>
          <a:xfrm>
            <a:off x="4965170" y="4892558"/>
            <a:ext cx="4178830" cy="1542117"/>
          </a:xfrm>
          <a:prstGeom prst="rect">
            <a:avLst/>
          </a:prstGeom>
        </p:spPr>
        <p:txBody>
          <a:bodyPr vert="horz" lIns="91440" tIns="45720" rIns="91440" bIns="45720" rtlCol="0">
            <a:normAutofit lnSpcReduction="10000"/>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dirty="0" smtClean="0"/>
              <a:t>When stretched considerably to the right, the spring </a:t>
            </a:r>
            <a:r>
              <a:rPr lang="en-US" dirty="0"/>
              <a:t>exerts </a:t>
            </a:r>
            <a:r>
              <a:rPr lang="en-US" dirty="0" smtClean="0"/>
              <a:t>a substantial force </a:t>
            </a:r>
            <a:r>
              <a:rPr lang="en-US" dirty="0"/>
              <a:t>back toward </a:t>
            </a:r>
            <a:r>
              <a:rPr lang="en-US" dirty="0" smtClean="0"/>
              <a:t>the left.</a:t>
            </a:r>
            <a:endParaRPr lang="en-US" dirty="0"/>
          </a:p>
        </p:txBody>
      </p:sp>
    </p:spTree>
    <p:extLst>
      <p:ext uri="{BB962C8B-B14F-4D97-AF65-F5344CB8AC3E}">
        <p14:creationId xmlns:p14="http://schemas.microsoft.com/office/powerpoint/2010/main" val="367570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7" grpId="0" animBg="1"/>
      <p:bldP spid="18" grpId="0" animBg="1"/>
      <p:bldP spid="25" grpId="0"/>
      <p:bldP spid="25" grpId="1"/>
      <p:bldP spid="28" grpId="0"/>
      <p:bldP spid="29" grpId="0"/>
      <p:bldP spid="33" grpId="0" animBg="1"/>
      <p:bldP spid="34" grpId="0" animBg="1"/>
      <p:bldP spid="36" grpId="0"/>
      <p:bldP spid="38"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Hooke’s Law</a:t>
            </a:r>
            <a:endParaRPr lang="en-US" dirty="0"/>
          </a:p>
        </p:txBody>
      </p:sp>
      <p:sp>
        <p:nvSpPr>
          <p:cNvPr id="3" name="Content Placeholder 2"/>
          <p:cNvSpPr>
            <a:spLocks noGrp="1"/>
          </p:cNvSpPr>
          <p:nvPr>
            <p:ph idx="1"/>
          </p:nvPr>
        </p:nvSpPr>
        <p:spPr>
          <a:xfrm>
            <a:off x="440267" y="1761565"/>
            <a:ext cx="8077199" cy="4571502"/>
          </a:xfrm>
        </p:spPr>
        <p:txBody>
          <a:bodyPr>
            <a:normAutofit lnSpcReduction="10000"/>
          </a:bodyPr>
          <a:lstStyle/>
          <a:p>
            <a:r>
              <a:rPr lang="en-US" dirty="0" smtClean="0"/>
              <a:t>Note: Spring force is always proportional to displacement, but in the opposite direction.</a:t>
            </a:r>
          </a:p>
          <a:p>
            <a:r>
              <a:rPr lang="en-US" i="1" dirty="0" smtClean="0"/>
              <a:t>So, </a:t>
            </a:r>
            <a:r>
              <a:rPr lang="en-US" i="1" dirty="0" err="1" smtClean="0"/>
              <a:t>F</a:t>
            </a:r>
            <a:r>
              <a:rPr lang="en-US" i="1" baseline="-25000" dirty="0" err="1" smtClean="0"/>
              <a:t>s</a:t>
            </a:r>
            <a:r>
              <a:rPr lang="en-US" dirty="0" smtClean="0"/>
              <a:t> ~ </a:t>
            </a:r>
            <a:r>
              <a:rPr lang="mr-IN" dirty="0" smtClean="0"/>
              <a:t>–</a:t>
            </a:r>
            <a:r>
              <a:rPr lang="en-US" i="1" dirty="0" smtClean="0"/>
              <a:t>x</a:t>
            </a:r>
            <a:endParaRPr lang="en-US" dirty="0" smtClean="0"/>
          </a:p>
          <a:p>
            <a:r>
              <a:rPr lang="en-US" dirty="0" smtClean="0"/>
              <a:t>Insert a constant of proportionality:</a:t>
            </a:r>
          </a:p>
          <a:p>
            <a:pPr marL="0" indent="0">
              <a:buNone/>
            </a:pPr>
            <a:r>
              <a:rPr lang="en-US" i="1" dirty="0" smtClean="0"/>
              <a:t>			</a:t>
            </a:r>
            <a:r>
              <a:rPr lang="en-US" sz="4800" i="1" dirty="0" err="1" smtClean="0"/>
              <a:t>F</a:t>
            </a:r>
            <a:r>
              <a:rPr lang="en-US" sz="4800" i="1" baseline="-25000" dirty="0" err="1" smtClean="0"/>
              <a:t>s</a:t>
            </a:r>
            <a:r>
              <a:rPr lang="en-US" sz="4800" dirty="0" smtClean="0"/>
              <a:t> = </a:t>
            </a:r>
            <a:r>
              <a:rPr lang="mr-IN" sz="4800" dirty="0" smtClean="0"/>
              <a:t>–</a:t>
            </a:r>
            <a:r>
              <a:rPr lang="en-US" sz="4800" i="1" dirty="0" err="1" smtClean="0"/>
              <a:t>kx</a:t>
            </a:r>
            <a:endParaRPr lang="en-US" sz="4800" i="1" dirty="0" smtClean="0"/>
          </a:p>
          <a:p>
            <a:r>
              <a:rPr lang="en-US" dirty="0" smtClean="0"/>
              <a:t>This equation is known as “Hooke’s Law”</a:t>
            </a:r>
          </a:p>
          <a:p>
            <a:r>
              <a:rPr lang="en-US" i="1" dirty="0" smtClean="0"/>
              <a:t>k = “</a:t>
            </a:r>
            <a:r>
              <a:rPr lang="en-US" dirty="0" smtClean="0"/>
              <a:t>spring constant</a:t>
            </a:r>
            <a:r>
              <a:rPr lang="en-US" i="1" dirty="0" smtClean="0"/>
              <a:t>” </a:t>
            </a:r>
            <a:r>
              <a:rPr lang="en-US" dirty="0" smtClean="0"/>
              <a:t>and is a measure of how rigid the spring is.</a:t>
            </a:r>
            <a:endParaRPr lang="en-US" dirty="0"/>
          </a:p>
          <a:p>
            <a:endParaRPr lang="en-US" i="1" dirty="0"/>
          </a:p>
        </p:txBody>
      </p:sp>
    </p:spTree>
    <p:extLst>
      <p:ext uri="{BB962C8B-B14F-4D97-AF65-F5344CB8AC3E}">
        <p14:creationId xmlns:p14="http://schemas.microsoft.com/office/powerpoint/2010/main" val="1668646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 Forces</a:t>
            </a:r>
            <a:endParaRPr lang="en-US" dirty="0"/>
          </a:p>
        </p:txBody>
      </p:sp>
      <p:sp>
        <p:nvSpPr>
          <p:cNvPr id="3" name="Content Placeholder 2"/>
          <p:cNvSpPr>
            <a:spLocks noGrp="1"/>
          </p:cNvSpPr>
          <p:nvPr>
            <p:ph idx="1"/>
          </p:nvPr>
        </p:nvSpPr>
        <p:spPr/>
        <p:txBody>
          <a:bodyPr/>
          <a:lstStyle/>
          <a:p>
            <a:r>
              <a:rPr lang="en-US" u="sng" dirty="0" smtClean="0"/>
              <a:t>Friction Force</a:t>
            </a:r>
            <a:r>
              <a:rPr lang="en-US" dirty="0" smtClean="0"/>
              <a:t> is a force resisting motion due to two irregular surfaces attempting to slide past one another.</a:t>
            </a:r>
          </a:p>
          <a:p>
            <a:r>
              <a:rPr lang="en-US" u="sng" dirty="0" smtClean="0"/>
              <a:t>Dynamic Friction</a:t>
            </a:r>
            <a:r>
              <a:rPr lang="en-US" dirty="0" smtClean="0"/>
              <a:t> (aka “Kinetic Friction”) </a:t>
            </a:r>
            <a:r>
              <a:rPr lang="mr-IN" dirty="0" smtClean="0"/>
              <a:t>–</a:t>
            </a:r>
            <a:r>
              <a:rPr lang="en-US" dirty="0" smtClean="0"/>
              <a:t> denoted </a:t>
            </a:r>
            <a:r>
              <a:rPr lang="en-US" i="1" dirty="0" err="1" smtClean="0"/>
              <a:t>f</a:t>
            </a:r>
            <a:r>
              <a:rPr lang="en-US" i="1" baseline="-25000" dirty="0" err="1" smtClean="0"/>
              <a:t>d</a:t>
            </a:r>
            <a:r>
              <a:rPr lang="en-US" i="1" dirty="0" smtClean="0"/>
              <a:t> </a:t>
            </a:r>
            <a:r>
              <a:rPr lang="mr-IN" i="1" dirty="0" smtClean="0"/>
              <a:t>–</a:t>
            </a:r>
            <a:r>
              <a:rPr lang="en-US" i="1" dirty="0" smtClean="0"/>
              <a:t> </a:t>
            </a:r>
            <a:r>
              <a:rPr lang="en-US" dirty="0" smtClean="0"/>
              <a:t>is a friction force resisting the continuation of motion.</a:t>
            </a:r>
          </a:p>
          <a:p>
            <a:r>
              <a:rPr lang="en-US" u="sng" dirty="0" smtClean="0"/>
              <a:t>Static </a:t>
            </a:r>
            <a:r>
              <a:rPr lang="en-US" u="sng" dirty="0"/>
              <a:t>Friction</a:t>
            </a:r>
            <a:r>
              <a:rPr lang="en-US" dirty="0"/>
              <a:t> </a:t>
            </a:r>
            <a:r>
              <a:rPr lang="mr-IN" dirty="0" smtClean="0"/>
              <a:t>–</a:t>
            </a:r>
            <a:r>
              <a:rPr lang="en-US" dirty="0" smtClean="0"/>
              <a:t> </a:t>
            </a:r>
            <a:r>
              <a:rPr lang="en-US" dirty="0"/>
              <a:t>denoted </a:t>
            </a:r>
            <a:r>
              <a:rPr lang="en-US" i="1" dirty="0" err="1" smtClean="0"/>
              <a:t>f</a:t>
            </a:r>
            <a:r>
              <a:rPr lang="en-US" i="1" baseline="-25000" dirty="0" err="1" smtClean="0"/>
              <a:t>s</a:t>
            </a:r>
            <a:r>
              <a:rPr lang="en-US" i="1" dirty="0" smtClean="0"/>
              <a:t> </a:t>
            </a:r>
            <a:r>
              <a:rPr lang="mr-IN" i="1" dirty="0"/>
              <a:t>–</a:t>
            </a:r>
            <a:r>
              <a:rPr lang="en-US" i="1" dirty="0"/>
              <a:t> </a:t>
            </a:r>
            <a:r>
              <a:rPr lang="en-US" dirty="0"/>
              <a:t>is a friction force resisting the </a:t>
            </a:r>
            <a:r>
              <a:rPr lang="en-US" dirty="0" smtClean="0"/>
              <a:t>commencement </a:t>
            </a:r>
            <a:r>
              <a:rPr lang="en-US" dirty="0"/>
              <a:t>of motion.</a:t>
            </a:r>
          </a:p>
          <a:p>
            <a:pPr marL="0" indent="0">
              <a:buNone/>
            </a:pPr>
            <a:endParaRPr lang="en-US" baseline="-25000" dirty="0" smtClean="0"/>
          </a:p>
          <a:p>
            <a:endParaRPr lang="en-US" baseline="-25000" dirty="0"/>
          </a:p>
        </p:txBody>
      </p:sp>
    </p:spTree>
    <p:extLst>
      <p:ext uri="{BB962C8B-B14F-4D97-AF65-F5344CB8AC3E}">
        <p14:creationId xmlns:p14="http://schemas.microsoft.com/office/powerpoint/2010/main" val="1355066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Defining Force</a:t>
            </a:r>
          </a:p>
          <a:p>
            <a:r>
              <a:rPr lang="en-US" dirty="0" smtClean="0"/>
              <a:t>Units of Force; Mass v. Weight</a:t>
            </a:r>
          </a:p>
          <a:p>
            <a:r>
              <a:rPr lang="en-US" dirty="0" smtClean="0"/>
              <a:t>Long Range Forces and “Force Fields”</a:t>
            </a:r>
          </a:p>
          <a:p>
            <a:r>
              <a:rPr lang="en-US" dirty="0" smtClean="0"/>
              <a:t>Examples of Force</a:t>
            </a:r>
          </a:p>
          <a:p>
            <a:r>
              <a:rPr lang="en-US" dirty="0" smtClean="0"/>
              <a:t>Newton’s Laws of Motion</a:t>
            </a:r>
          </a:p>
          <a:p>
            <a:r>
              <a:rPr lang="en-US" dirty="0" smtClean="0"/>
              <a:t>Force Problem-Solving</a:t>
            </a:r>
          </a:p>
          <a:p>
            <a:pPr marL="0" indent="0">
              <a:buNone/>
            </a:pPr>
            <a:endParaRPr lang="en-US" dirty="0"/>
          </a:p>
        </p:txBody>
      </p:sp>
    </p:spTree>
    <p:extLst>
      <p:ext uri="{BB962C8B-B14F-4D97-AF65-F5344CB8AC3E}">
        <p14:creationId xmlns:p14="http://schemas.microsoft.com/office/powerpoint/2010/main" val="2767701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8" y="107577"/>
            <a:ext cx="8449732" cy="925356"/>
          </a:xfrm>
        </p:spPr>
        <p:txBody>
          <a:bodyPr/>
          <a:lstStyle/>
          <a:p>
            <a:r>
              <a:rPr lang="en-US" dirty="0" smtClean="0"/>
              <a:t>Calculating Friction Force</a:t>
            </a:r>
            <a:endParaRPr lang="en-US" dirty="0"/>
          </a:p>
        </p:txBody>
      </p:sp>
      <p:sp>
        <p:nvSpPr>
          <p:cNvPr id="3" name="Content Placeholder 2"/>
          <p:cNvSpPr>
            <a:spLocks noGrp="1"/>
          </p:cNvSpPr>
          <p:nvPr>
            <p:ph idx="1"/>
          </p:nvPr>
        </p:nvSpPr>
        <p:spPr>
          <a:xfrm>
            <a:off x="169333" y="1236133"/>
            <a:ext cx="8805334" cy="5401734"/>
          </a:xfrm>
        </p:spPr>
        <p:txBody>
          <a:bodyPr>
            <a:normAutofit fontScale="92500" lnSpcReduction="10000"/>
          </a:bodyPr>
          <a:lstStyle/>
          <a:p>
            <a:r>
              <a:rPr lang="en-US" dirty="0" smtClean="0"/>
              <a:t>The more an object is pressed into a surface, the more friction force it experiences:  </a:t>
            </a:r>
            <a:r>
              <a:rPr lang="en-US" i="1" dirty="0" smtClean="0"/>
              <a:t>f</a:t>
            </a:r>
            <a:r>
              <a:rPr lang="en-US" dirty="0" smtClean="0"/>
              <a:t> ~ </a:t>
            </a:r>
            <a:r>
              <a:rPr lang="en-US" i="1" dirty="0" smtClean="0"/>
              <a:t>F</a:t>
            </a:r>
            <a:r>
              <a:rPr lang="en-US" i="1" baseline="-25000" dirty="0" smtClean="0"/>
              <a:t>N</a:t>
            </a:r>
          </a:p>
          <a:p>
            <a:r>
              <a:rPr lang="en-US" dirty="0" smtClean="0"/>
              <a:t>Include a constant of proportionality: </a:t>
            </a:r>
            <a:r>
              <a:rPr lang="en-US" i="1" dirty="0" smtClean="0"/>
              <a:t>f</a:t>
            </a:r>
            <a:r>
              <a:rPr lang="en-US" dirty="0" smtClean="0"/>
              <a:t> = </a:t>
            </a:r>
            <a:r>
              <a:rPr lang="en-US" i="1" dirty="0" err="1" smtClean="0"/>
              <a:t>μF</a:t>
            </a:r>
            <a:r>
              <a:rPr lang="en-US" i="1" baseline="-25000" dirty="0" err="1" smtClean="0"/>
              <a:t>N</a:t>
            </a:r>
            <a:endParaRPr lang="en-US" i="1" baseline="-25000" dirty="0" smtClean="0"/>
          </a:p>
          <a:p>
            <a:pPr marL="0" indent="0">
              <a:buNone/>
            </a:pPr>
            <a:r>
              <a:rPr lang="en-US" i="1" dirty="0" smtClean="0"/>
              <a:t>	     </a:t>
            </a:r>
            <a:r>
              <a:rPr lang="en-US" sz="4000" i="1" dirty="0" err="1" smtClean="0"/>
              <a:t>f</a:t>
            </a:r>
            <a:r>
              <a:rPr lang="en-US" sz="4000" i="1" baseline="-25000" dirty="0" err="1" smtClean="0"/>
              <a:t>d</a:t>
            </a:r>
            <a:r>
              <a:rPr lang="en-US" sz="4000" dirty="0" smtClean="0"/>
              <a:t> </a:t>
            </a:r>
            <a:r>
              <a:rPr lang="en-US" sz="4000" dirty="0"/>
              <a:t>= </a:t>
            </a:r>
            <a:r>
              <a:rPr lang="en-US" sz="4000" i="1" dirty="0" err="1" smtClean="0"/>
              <a:t>μ</a:t>
            </a:r>
            <a:r>
              <a:rPr lang="en-US" sz="4000" i="1" baseline="-25000" dirty="0" err="1" smtClean="0"/>
              <a:t>d</a:t>
            </a:r>
            <a:r>
              <a:rPr lang="en-US" sz="4000" i="1" dirty="0" err="1" smtClean="0"/>
              <a:t>F</a:t>
            </a:r>
            <a:r>
              <a:rPr lang="en-US" sz="4000" i="1" baseline="-25000" dirty="0" err="1" smtClean="0"/>
              <a:t>N</a:t>
            </a:r>
            <a:r>
              <a:rPr lang="en-US" sz="4000" i="1" baseline="-25000" dirty="0" smtClean="0"/>
              <a:t>	</a:t>
            </a:r>
            <a:r>
              <a:rPr lang="en-US" sz="4000" i="1" dirty="0" err="1" smtClean="0"/>
              <a:t>f</a:t>
            </a:r>
            <a:r>
              <a:rPr lang="en-US" sz="4000" i="1" baseline="-25000" dirty="0" err="1" smtClean="0"/>
              <a:t>s</a:t>
            </a:r>
            <a:r>
              <a:rPr lang="en-US" sz="4000" dirty="0" smtClean="0"/>
              <a:t> = </a:t>
            </a:r>
            <a:r>
              <a:rPr lang="en-US" sz="4000" i="1" dirty="0" err="1" smtClean="0"/>
              <a:t>μ</a:t>
            </a:r>
            <a:r>
              <a:rPr lang="en-US" sz="4000" i="1" baseline="-25000" dirty="0" err="1"/>
              <a:t>s</a:t>
            </a:r>
            <a:r>
              <a:rPr lang="en-US" sz="4000" i="1" dirty="0" err="1" smtClean="0"/>
              <a:t>F</a:t>
            </a:r>
            <a:r>
              <a:rPr lang="en-US" sz="4000" i="1" baseline="-25000" dirty="0" err="1" smtClean="0"/>
              <a:t>N</a:t>
            </a:r>
            <a:endParaRPr lang="en-US" sz="4000" i="1" baseline="-25000" dirty="0" smtClean="0"/>
          </a:p>
          <a:p>
            <a:r>
              <a:rPr lang="en-US" i="1" dirty="0" err="1" smtClean="0"/>
              <a:t>μ</a:t>
            </a:r>
            <a:r>
              <a:rPr lang="en-US" i="1" baseline="-25000" dirty="0" err="1" smtClean="0"/>
              <a:t>d</a:t>
            </a:r>
            <a:r>
              <a:rPr lang="en-US" i="1" dirty="0" smtClean="0"/>
              <a:t>= </a:t>
            </a:r>
            <a:r>
              <a:rPr lang="en-US" dirty="0" smtClean="0"/>
              <a:t>“coefficient of dynamic friction”</a:t>
            </a:r>
          </a:p>
          <a:p>
            <a:r>
              <a:rPr lang="en-US" i="1" dirty="0" err="1" smtClean="0"/>
              <a:t>μ</a:t>
            </a:r>
            <a:r>
              <a:rPr lang="en-US" i="1" baseline="-25000" dirty="0" err="1" smtClean="0"/>
              <a:t>s</a:t>
            </a:r>
            <a:r>
              <a:rPr lang="en-US" i="1" dirty="0" smtClean="0"/>
              <a:t>= </a:t>
            </a:r>
            <a:r>
              <a:rPr lang="en-US" dirty="0"/>
              <a:t>“coefficient of </a:t>
            </a:r>
            <a:r>
              <a:rPr lang="en-US" dirty="0" smtClean="0"/>
              <a:t>static </a:t>
            </a:r>
            <a:r>
              <a:rPr lang="en-US" dirty="0"/>
              <a:t>friction”</a:t>
            </a:r>
            <a:endParaRPr lang="en-US" baseline="-25000" dirty="0"/>
          </a:p>
          <a:p>
            <a:r>
              <a:rPr lang="en-US" dirty="0" smtClean="0"/>
              <a:t>In both cases, </a:t>
            </a:r>
            <a:r>
              <a:rPr lang="en-US" i="1" dirty="0" smtClean="0"/>
              <a:t>μ</a:t>
            </a:r>
            <a:r>
              <a:rPr lang="en-US" dirty="0" smtClean="0"/>
              <a:t> (pronounced “</a:t>
            </a:r>
            <a:r>
              <a:rPr lang="en-US" dirty="0" err="1" smtClean="0"/>
              <a:t>myoo</a:t>
            </a:r>
            <a:r>
              <a:rPr lang="en-US" dirty="0" smtClean="0"/>
              <a:t>”) is a measure of how slick the meeting of two surfaces is.  The larger the value of </a:t>
            </a:r>
            <a:r>
              <a:rPr lang="en-US" i="1" dirty="0" smtClean="0"/>
              <a:t>μ</a:t>
            </a:r>
            <a:r>
              <a:rPr lang="en-US" dirty="0" smtClean="0"/>
              <a:t>, the more friction force occurs.</a:t>
            </a:r>
          </a:p>
          <a:p>
            <a:r>
              <a:rPr lang="en-US" dirty="0" smtClean="0"/>
              <a:t>It’s easier to </a:t>
            </a:r>
            <a:r>
              <a:rPr lang="en-US" i="1" dirty="0" smtClean="0"/>
              <a:t>keep</a:t>
            </a:r>
            <a:r>
              <a:rPr lang="en-US" dirty="0" smtClean="0"/>
              <a:t> something moving than it is to </a:t>
            </a:r>
            <a:r>
              <a:rPr lang="en-US" i="1" dirty="0" smtClean="0"/>
              <a:t>get </a:t>
            </a:r>
            <a:r>
              <a:rPr lang="en-US" dirty="0" smtClean="0"/>
              <a:t>something moving.  In general, for the same two surfaces, </a:t>
            </a:r>
            <a:r>
              <a:rPr lang="en-US" i="1" dirty="0" err="1" smtClean="0"/>
              <a:t>μ</a:t>
            </a:r>
            <a:r>
              <a:rPr lang="en-US" i="1" baseline="-25000" dirty="0" err="1" smtClean="0"/>
              <a:t>s</a:t>
            </a:r>
            <a:r>
              <a:rPr lang="en-US" i="1" dirty="0" smtClean="0"/>
              <a:t> </a:t>
            </a:r>
            <a:r>
              <a:rPr lang="en-US" dirty="0" smtClean="0"/>
              <a:t>&gt;</a:t>
            </a:r>
            <a:r>
              <a:rPr lang="en-US" i="1" dirty="0" smtClean="0"/>
              <a:t> </a:t>
            </a:r>
            <a:r>
              <a:rPr lang="en-US" i="1" dirty="0" err="1" smtClean="0"/>
              <a:t>μ</a:t>
            </a:r>
            <a:r>
              <a:rPr lang="en-US" i="1" baseline="-25000" dirty="0" err="1" smtClean="0"/>
              <a:t>d</a:t>
            </a:r>
            <a:endParaRPr lang="en-US" baseline="-25000" dirty="0" smtClean="0"/>
          </a:p>
          <a:p>
            <a:endParaRPr lang="en-US" dirty="0" smtClean="0"/>
          </a:p>
          <a:p>
            <a:endParaRPr lang="en-US" i="1" baseline="-25000" dirty="0"/>
          </a:p>
        </p:txBody>
      </p:sp>
    </p:spTree>
    <p:extLst>
      <p:ext uri="{BB962C8B-B14F-4D97-AF65-F5344CB8AC3E}">
        <p14:creationId xmlns:p14="http://schemas.microsoft.com/office/powerpoint/2010/main" val="3528892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7999"/>
          </a:xfrm>
        </p:spPr>
        <p:txBody>
          <a:bodyPr>
            <a:normAutofit fontScale="92500" lnSpcReduction="10000"/>
          </a:bodyPr>
          <a:lstStyle/>
          <a:p>
            <a:pPr marL="0" indent="0">
              <a:buNone/>
            </a:pPr>
            <a:r>
              <a:rPr lang="en-US" dirty="0" smtClean="0"/>
              <a:t>Here are </a:t>
            </a:r>
            <a:r>
              <a:rPr lang="en-US" i="1" dirty="0" smtClean="0"/>
              <a:t>some</a:t>
            </a:r>
            <a:r>
              <a:rPr lang="en-US" dirty="0" smtClean="0"/>
              <a:t> of the other kinds of forces one may encounter</a:t>
            </a:r>
            <a:r>
              <a:rPr lang="mr-IN" dirty="0" smtClean="0"/>
              <a:t>…</a:t>
            </a:r>
            <a:endParaRPr lang="en-US" dirty="0" smtClean="0"/>
          </a:p>
          <a:p>
            <a:r>
              <a:rPr lang="en-US" u="sng" dirty="0" smtClean="0"/>
              <a:t>Tension</a:t>
            </a:r>
            <a:r>
              <a:rPr lang="en-US" dirty="0" smtClean="0"/>
              <a:t> </a:t>
            </a:r>
            <a:r>
              <a:rPr lang="mr-IN" dirty="0" smtClean="0"/>
              <a:t>–</a:t>
            </a:r>
            <a:r>
              <a:rPr lang="en-US" dirty="0" smtClean="0"/>
              <a:t> denoted </a:t>
            </a:r>
            <a:r>
              <a:rPr lang="en-US" i="1" dirty="0" smtClean="0"/>
              <a:t>F</a:t>
            </a:r>
            <a:r>
              <a:rPr lang="en-US" i="1" baseline="-25000" dirty="0" smtClean="0"/>
              <a:t>T</a:t>
            </a:r>
            <a:r>
              <a:rPr lang="en-US" dirty="0" smtClean="0"/>
              <a:t> </a:t>
            </a:r>
            <a:r>
              <a:rPr lang="mr-IN" dirty="0" smtClean="0"/>
              <a:t>–</a:t>
            </a:r>
            <a:r>
              <a:rPr lang="en-US" dirty="0" smtClean="0"/>
              <a:t> force due to being stretched or pulled in the context of a rope, string, or cable.</a:t>
            </a:r>
          </a:p>
          <a:p>
            <a:r>
              <a:rPr lang="en-US" u="sng" dirty="0" smtClean="0"/>
              <a:t>Thrust</a:t>
            </a:r>
            <a:r>
              <a:rPr lang="en-US" dirty="0" smtClean="0"/>
              <a:t> </a:t>
            </a:r>
            <a:r>
              <a:rPr lang="mr-IN" dirty="0" smtClean="0"/>
              <a:t>–</a:t>
            </a:r>
            <a:r>
              <a:rPr lang="en-US" dirty="0" smtClean="0"/>
              <a:t> denoted </a:t>
            </a:r>
            <a:r>
              <a:rPr lang="en-US" i="1" dirty="0" err="1" smtClean="0"/>
              <a:t>F</a:t>
            </a:r>
            <a:r>
              <a:rPr lang="en-US" i="1" baseline="-25000" dirty="0" err="1" smtClean="0"/>
              <a:t>thrust</a:t>
            </a:r>
            <a:r>
              <a:rPr lang="en-US" dirty="0"/>
              <a:t> </a:t>
            </a:r>
            <a:r>
              <a:rPr lang="mr-IN" dirty="0" smtClean="0"/>
              <a:t>–</a:t>
            </a:r>
            <a:r>
              <a:rPr lang="en-US" dirty="0" smtClean="0"/>
              <a:t> force due to the ejection of </a:t>
            </a:r>
            <a:r>
              <a:rPr lang="en-US" dirty="0" smtClean="0"/>
              <a:t>exhaust</a:t>
            </a:r>
            <a:r>
              <a:rPr lang="en-US" dirty="0" smtClean="0"/>
              <a:t>, such as with rockets.</a:t>
            </a:r>
          </a:p>
          <a:p>
            <a:r>
              <a:rPr lang="en-US" u="sng" dirty="0" smtClean="0"/>
              <a:t>Drag Force</a:t>
            </a:r>
            <a:r>
              <a:rPr lang="en-US" dirty="0" smtClean="0"/>
              <a:t> </a:t>
            </a:r>
            <a:r>
              <a:rPr lang="mr-IN" dirty="0" smtClean="0"/>
              <a:t>–</a:t>
            </a:r>
            <a:r>
              <a:rPr lang="en-US" dirty="0" smtClean="0"/>
              <a:t> denoted </a:t>
            </a:r>
            <a:r>
              <a:rPr lang="en-US" i="1" dirty="0" err="1" smtClean="0"/>
              <a:t>F</a:t>
            </a:r>
            <a:r>
              <a:rPr lang="en-US" i="1" baseline="-25000" dirty="0" err="1" smtClean="0"/>
              <a:t>Drag</a:t>
            </a:r>
            <a:r>
              <a:rPr lang="en-US" dirty="0" smtClean="0"/>
              <a:t> </a:t>
            </a:r>
            <a:r>
              <a:rPr lang="mr-IN" dirty="0" smtClean="0"/>
              <a:t>–</a:t>
            </a:r>
            <a:r>
              <a:rPr lang="en-US" dirty="0" smtClean="0"/>
              <a:t> Force of resistance due to movement through a medium.  The faster the speed, the greater the drag.  Often modeled using the proportionalities </a:t>
            </a:r>
            <a:r>
              <a:rPr lang="en-US" i="1" dirty="0" err="1" smtClean="0"/>
              <a:t>F</a:t>
            </a:r>
            <a:r>
              <a:rPr lang="en-US" i="1" baseline="-25000" dirty="0" err="1" smtClean="0"/>
              <a:t>Drag</a:t>
            </a:r>
            <a:r>
              <a:rPr lang="en-US" dirty="0" smtClean="0"/>
              <a:t> ~ v or </a:t>
            </a:r>
            <a:r>
              <a:rPr lang="en-US" i="1" dirty="0" err="1" smtClean="0"/>
              <a:t>F</a:t>
            </a:r>
            <a:r>
              <a:rPr lang="en-US" i="1" baseline="-25000" dirty="0" err="1" smtClean="0"/>
              <a:t>Drag</a:t>
            </a:r>
            <a:r>
              <a:rPr lang="en-US" dirty="0" smtClean="0"/>
              <a:t> </a:t>
            </a:r>
            <a:r>
              <a:rPr lang="en-US" dirty="0"/>
              <a:t>~ </a:t>
            </a:r>
            <a:r>
              <a:rPr lang="en-US" dirty="0" smtClean="0"/>
              <a:t>v</a:t>
            </a:r>
            <a:r>
              <a:rPr lang="en-US" baseline="30000" dirty="0" smtClean="0"/>
              <a:t>2</a:t>
            </a:r>
            <a:r>
              <a:rPr lang="en-US" dirty="0" smtClean="0"/>
              <a:t>, depending on the object and the medium</a:t>
            </a:r>
            <a:r>
              <a:rPr lang="en-US" dirty="0" smtClean="0"/>
              <a:t>.  (We’ve ignored this force when doing projectile calculations.)</a:t>
            </a:r>
          </a:p>
          <a:p>
            <a:r>
              <a:rPr lang="en-US" u="sng" dirty="0" smtClean="0"/>
              <a:t>Buoyant Force</a:t>
            </a:r>
            <a:r>
              <a:rPr lang="en-US" dirty="0" smtClean="0"/>
              <a:t> </a:t>
            </a:r>
            <a:r>
              <a:rPr lang="mr-IN" dirty="0" smtClean="0"/>
              <a:t>–</a:t>
            </a:r>
            <a:r>
              <a:rPr lang="en-US" dirty="0" smtClean="0"/>
              <a:t> denoted </a:t>
            </a:r>
            <a:r>
              <a:rPr lang="en-US" i="1" dirty="0" err="1" smtClean="0"/>
              <a:t>F</a:t>
            </a:r>
            <a:r>
              <a:rPr lang="en-US" i="1" baseline="-25000" dirty="0" err="1" smtClean="0"/>
              <a:t>Buoy</a:t>
            </a:r>
            <a:r>
              <a:rPr lang="en-US" dirty="0" smtClean="0"/>
              <a:t> </a:t>
            </a:r>
            <a:r>
              <a:rPr lang="mr-IN" dirty="0" smtClean="0"/>
              <a:t>–</a:t>
            </a:r>
            <a:r>
              <a:rPr lang="en-US" dirty="0" smtClean="0"/>
              <a:t> upward force due to submersion in a fluid.  Since pressure is stronger at greater depths, the force of the fluid pushing on a submerged object is greatest at the bottom.  Thus the direction of the force is upward.  (Note: The IB Physics text refers to buoyant force as “</a:t>
            </a:r>
            <a:r>
              <a:rPr lang="en-US" dirty="0" err="1" smtClean="0"/>
              <a:t>upthrust</a:t>
            </a:r>
            <a:r>
              <a:rPr lang="en-US" dirty="0" smtClean="0"/>
              <a:t>” even though it doesn’t have anything to do with thrust as described above.</a:t>
            </a:r>
          </a:p>
          <a:p>
            <a:r>
              <a:rPr lang="en-US" u="sng" dirty="0" smtClean="0"/>
              <a:t>Net Force</a:t>
            </a:r>
            <a:r>
              <a:rPr lang="en-US" dirty="0" smtClean="0"/>
              <a:t> </a:t>
            </a:r>
            <a:r>
              <a:rPr lang="mr-IN" dirty="0" smtClean="0"/>
              <a:t>–</a:t>
            </a:r>
            <a:r>
              <a:rPr lang="en-US" dirty="0" smtClean="0"/>
              <a:t> denoted </a:t>
            </a:r>
            <a:r>
              <a:rPr lang="en-US" i="1" dirty="0" err="1" smtClean="0"/>
              <a:t>F</a:t>
            </a:r>
            <a:r>
              <a:rPr lang="en-US" i="1" baseline="-25000" dirty="0" err="1" smtClean="0"/>
              <a:t>net</a:t>
            </a:r>
            <a:r>
              <a:rPr lang="en-US" dirty="0" smtClean="0"/>
              <a:t> </a:t>
            </a:r>
            <a:r>
              <a:rPr lang="mr-IN" dirty="0" smtClean="0"/>
              <a:t>–</a:t>
            </a:r>
            <a:r>
              <a:rPr lang="en-US" dirty="0" smtClean="0"/>
              <a:t> the vector sum (i.e. </a:t>
            </a:r>
            <a:r>
              <a:rPr lang="en-US" i="1" dirty="0" smtClean="0"/>
              <a:t>resultant</a:t>
            </a:r>
            <a:r>
              <a:rPr lang="en-US" dirty="0" smtClean="0"/>
              <a:t>) of </a:t>
            </a:r>
            <a:r>
              <a:rPr lang="en-US" u="sng" dirty="0" smtClean="0"/>
              <a:t>all</a:t>
            </a:r>
            <a:r>
              <a:rPr lang="en-US" dirty="0" smtClean="0"/>
              <a:t> the forces acting on a body.</a:t>
            </a:r>
            <a:endParaRPr lang="en-US" dirty="0"/>
          </a:p>
        </p:txBody>
      </p:sp>
    </p:spTree>
    <p:extLst>
      <p:ext uri="{BB962C8B-B14F-4D97-AF65-F5344CB8AC3E}">
        <p14:creationId xmlns:p14="http://schemas.microsoft.com/office/powerpoint/2010/main" val="3815184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6"/>
            <a:ext cx="7581901" cy="5736987"/>
          </a:xfrm>
        </p:spPr>
        <p:txBody>
          <a:bodyPr/>
          <a:lstStyle/>
          <a:p>
            <a:r>
              <a:rPr lang="en-US" sz="3200" dirty="0" smtClean="0"/>
              <a:t>Newton’s 3 Laws of Motion connect the ideas of force to the concepts of movement.</a:t>
            </a:r>
            <a:br>
              <a:rPr lang="en-US" sz="3200" dirty="0" smtClean="0"/>
            </a:br>
            <a:r>
              <a:rPr lang="en-US" sz="3200" dirty="0"/>
              <a:t/>
            </a:r>
            <a:br>
              <a:rPr lang="en-US" sz="3200" dirty="0"/>
            </a:br>
            <a:r>
              <a:rPr lang="en-US" sz="3200" dirty="0" smtClean="0"/>
              <a:t>Before we begin our study of these laws, let’s spend a little time on the man himself, Isaac Newton.</a:t>
            </a:r>
            <a:endParaRPr lang="en-US" sz="3200" dirty="0"/>
          </a:p>
        </p:txBody>
      </p:sp>
    </p:spTree>
    <p:extLst>
      <p:ext uri="{BB962C8B-B14F-4D97-AF65-F5344CB8AC3E}">
        <p14:creationId xmlns:p14="http://schemas.microsoft.com/office/powerpoint/2010/main" val="18123761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63645"/>
            <a:ext cx="8915400" cy="843607"/>
          </a:xfrm>
        </p:spPr>
        <p:txBody>
          <a:bodyPr/>
          <a:lstStyle/>
          <a:p>
            <a:pPr eaLnBrk="1" hangingPunct="1">
              <a:defRPr/>
            </a:pPr>
            <a:r>
              <a:rPr lang="en-US" dirty="0" smtClean="0">
                <a:cs typeface="+mj-cs"/>
              </a:rPr>
              <a:t>Sir Isaac Newton (1643-1727)</a:t>
            </a:r>
          </a:p>
        </p:txBody>
      </p:sp>
      <p:sp>
        <p:nvSpPr>
          <p:cNvPr id="165891" name="Rectangle 3"/>
          <p:cNvSpPr>
            <a:spLocks noGrp="1" noChangeArrowheads="1"/>
          </p:cNvSpPr>
          <p:nvPr>
            <p:ph type="body" idx="1"/>
          </p:nvPr>
        </p:nvSpPr>
        <p:spPr>
          <a:xfrm>
            <a:off x="4249738" y="1105198"/>
            <a:ext cx="4894262" cy="5624962"/>
          </a:xfrm>
        </p:spPr>
        <p:txBody>
          <a:bodyPr>
            <a:normAutofit/>
          </a:bodyPr>
          <a:lstStyle/>
          <a:p>
            <a:pPr eaLnBrk="1" hangingPunct="1">
              <a:defRPr/>
            </a:pPr>
            <a:r>
              <a:rPr lang="en-US" sz="2000" dirty="0" smtClean="0">
                <a:cs typeface="+mn-cs"/>
              </a:rPr>
              <a:t>Born December 25, 1642</a:t>
            </a:r>
          </a:p>
          <a:p>
            <a:pPr eaLnBrk="1" hangingPunct="1">
              <a:defRPr/>
            </a:pPr>
            <a:r>
              <a:rPr lang="en-US" sz="2000" dirty="0" smtClean="0">
                <a:cs typeface="+mn-cs"/>
              </a:rPr>
              <a:t>Or January 4, 1643</a:t>
            </a:r>
          </a:p>
          <a:p>
            <a:pPr eaLnBrk="1" hangingPunct="1">
              <a:defRPr/>
            </a:pPr>
            <a:r>
              <a:rPr lang="en-US" sz="2000" dirty="0" smtClean="0">
                <a:cs typeface="+mn-cs"/>
              </a:rPr>
              <a:t>Arrogant, vindictive jerk</a:t>
            </a:r>
          </a:p>
          <a:p>
            <a:pPr eaLnBrk="1" hangingPunct="1">
              <a:defRPr/>
            </a:pPr>
            <a:r>
              <a:rPr lang="en-US" sz="2000" dirty="0" smtClean="0">
                <a:cs typeface="+mn-cs"/>
              </a:rPr>
              <a:t>Loathed interacting with other people</a:t>
            </a:r>
          </a:p>
          <a:p>
            <a:pPr eaLnBrk="1" hangingPunct="1">
              <a:defRPr/>
            </a:pPr>
            <a:r>
              <a:rPr lang="en-US" sz="2000" dirty="0" smtClean="0">
                <a:cs typeface="+mn-cs"/>
              </a:rPr>
              <a:t>Obsessed with alchemy, numerology, the occult, and biblical prophecy</a:t>
            </a:r>
          </a:p>
          <a:p>
            <a:pPr eaLnBrk="1" hangingPunct="1">
              <a:defRPr/>
            </a:pPr>
            <a:r>
              <a:rPr lang="en-US" sz="2000" dirty="0" smtClean="0">
                <a:cs typeface="+mn-cs"/>
              </a:rPr>
              <a:t>Suffered from temporary insanity, possibly due to mercury poisoning</a:t>
            </a:r>
          </a:p>
          <a:p>
            <a:pPr eaLnBrk="1" hangingPunct="1">
              <a:defRPr/>
            </a:pPr>
            <a:r>
              <a:rPr lang="en-US" sz="2000" dirty="0" smtClean="0">
                <a:cs typeface="+mn-cs"/>
              </a:rPr>
              <a:t>Arguably the most brilliant man who ever lived, he ushered mankind into a new era of mathematics and physics.</a:t>
            </a:r>
          </a:p>
          <a:p>
            <a:pPr eaLnBrk="1" hangingPunct="1">
              <a:defRPr/>
            </a:pPr>
            <a:r>
              <a:rPr lang="en-US" sz="2000" dirty="0" smtClean="0">
                <a:cs typeface="+mn-cs"/>
              </a:rPr>
              <a:t>And, as a child, he once built a UFO</a:t>
            </a:r>
          </a:p>
        </p:txBody>
      </p:sp>
      <p:pic>
        <p:nvPicPr>
          <p:cNvPr id="165892" name="Picture 4" descr="C:\Documents and Settings\Tom\My Documents\My Pictures\Astronomy\History of Astronomy\newt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37163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84842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6589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65891">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65891">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65891">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65891">
                                            <p:txEl>
                                              <p:pRg st="3" end="3"/>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65891">
                                            <p:txEl>
                                              <p:pRg st="4" end="4"/>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65891">
                                            <p:txEl>
                                              <p:pRg st="5" end="5"/>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65891">
                                            <p:txEl>
                                              <p:pRg st="6" end="6"/>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65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utoUpdateAnimBg="0"/>
      <p:bldP spid="16589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buFont typeface="Wingdings" charset="0"/>
              <a:buNone/>
              <a:defRPr/>
            </a:pPr>
            <a:r>
              <a:rPr lang="en-US" sz="2700" i="1" dirty="0" smtClean="0"/>
              <a:t>The more I have studied him, the more Newton has receded from me.  It has been my privilege at various times to know a number of brilliant men, men whom I acknowledge without hesitation to be my intellectual superiors.  I have never, however, met one against whom I was unwilling to measure myself, so that it seemed reasonable to say that I was half as able as the person in question, or a third or a fourth, but in every case a finite fraction.  The end result of my study of Newton has served to convince me that with him there is no measure.  He has become for me wholly other, one of the tiny handful of supreme geniuses who have shaped the categories of the human intellect, a man not finally reducible to the criteria by which we comprehend our fellow beings.</a:t>
            </a:r>
          </a:p>
          <a:p>
            <a:pPr marL="0" indent="0">
              <a:buFont typeface="Wingdings" charset="0"/>
              <a:buNone/>
              <a:defRPr/>
            </a:pPr>
            <a:r>
              <a:rPr lang="en-US" sz="2700" i="1" dirty="0"/>
              <a:t>	</a:t>
            </a:r>
            <a:endParaRPr lang="en-US" sz="2700" i="1" dirty="0" smtClean="0"/>
          </a:p>
          <a:p>
            <a:pPr marL="0" indent="0">
              <a:buFont typeface="Wingdings" charset="0"/>
              <a:buNone/>
              <a:defRPr/>
            </a:pPr>
            <a:r>
              <a:rPr lang="en-US" sz="2700" dirty="0" smtClean="0"/>
              <a:t>		- Richard Westfall, biographer of Isaac Newton</a:t>
            </a:r>
            <a:endParaRPr lang="en-US" sz="2700" i="1" dirty="0" smtClean="0"/>
          </a:p>
          <a:p>
            <a:pPr marL="0" indent="0">
              <a:buFont typeface="Wingdings" charset="0"/>
              <a:buNone/>
              <a:defRPr/>
            </a:pPr>
            <a:r>
              <a:rPr lang="en-US" dirty="0"/>
              <a:t>	</a:t>
            </a:r>
          </a:p>
        </p:txBody>
      </p:sp>
    </p:spTree>
    <p:extLst>
      <p:ext uri="{BB962C8B-B14F-4D97-AF65-F5344CB8AC3E}">
        <p14:creationId xmlns:p14="http://schemas.microsoft.com/office/powerpoint/2010/main" val="18203160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81000" y="228600"/>
            <a:ext cx="8229600" cy="1143000"/>
          </a:xfrm>
        </p:spPr>
        <p:txBody>
          <a:bodyPr/>
          <a:lstStyle/>
          <a:p>
            <a:pPr eaLnBrk="1" hangingPunct="1">
              <a:defRPr/>
            </a:pPr>
            <a:r>
              <a:rPr lang="en-US" dirty="0" smtClean="0">
                <a:cs typeface="+mj-cs"/>
              </a:rPr>
              <a:t>Newton’s Contributions to Math &amp; Science</a:t>
            </a:r>
          </a:p>
        </p:txBody>
      </p:sp>
      <p:sp>
        <p:nvSpPr>
          <p:cNvPr id="165891" name="Rectangle 3"/>
          <p:cNvSpPr>
            <a:spLocks noGrp="1" noChangeArrowheads="1"/>
          </p:cNvSpPr>
          <p:nvPr>
            <p:ph type="body" idx="1"/>
          </p:nvPr>
        </p:nvSpPr>
        <p:spPr>
          <a:xfrm>
            <a:off x="381000" y="1905000"/>
            <a:ext cx="8534400" cy="4343400"/>
          </a:xfrm>
        </p:spPr>
        <p:txBody>
          <a:bodyPr>
            <a:normAutofit/>
          </a:bodyPr>
          <a:lstStyle/>
          <a:p>
            <a:pPr eaLnBrk="1" hangingPunct="1">
              <a:defRPr/>
            </a:pPr>
            <a:r>
              <a:rPr lang="en-US" sz="2400" dirty="0" smtClean="0">
                <a:cs typeface="+mn-cs"/>
              </a:rPr>
              <a:t>Developed (Invented? Discovered?) calculus</a:t>
            </a:r>
          </a:p>
          <a:p>
            <a:pPr eaLnBrk="1" hangingPunct="1">
              <a:defRPr/>
            </a:pPr>
            <a:r>
              <a:rPr lang="en-US" sz="2400" dirty="0" smtClean="0">
                <a:cs typeface="+mn-cs"/>
              </a:rPr>
              <a:t>Codified 3 Laws of Motion</a:t>
            </a:r>
          </a:p>
          <a:p>
            <a:pPr eaLnBrk="1" hangingPunct="1">
              <a:defRPr/>
            </a:pPr>
            <a:r>
              <a:rPr lang="en-US" sz="2400" dirty="0" smtClean="0">
                <a:cs typeface="+mn-cs"/>
              </a:rPr>
              <a:t>Discovered Law of Universal Gravitation</a:t>
            </a:r>
          </a:p>
          <a:p>
            <a:pPr eaLnBrk="1" hangingPunct="1">
              <a:defRPr/>
            </a:pPr>
            <a:r>
              <a:rPr lang="en-US" sz="2400" dirty="0" smtClean="0">
                <a:cs typeface="+mn-cs"/>
              </a:rPr>
              <a:t>Revolutionized understanding of light, color, and optics</a:t>
            </a:r>
          </a:p>
          <a:p>
            <a:pPr eaLnBrk="1" hangingPunct="1">
              <a:defRPr/>
            </a:pPr>
            <a:r>
              <a:rPr lang="en-US" sz="2400" dirty="0" smtClean="0">
                <a:cs typeface="+mn-cs"/>
              </a:rPr>
              <a:t>Invented reflecting telescope</a:t>
            </a:r>
          </a:p>
          <a:p>
            <a:pPr eaLnBrk="1" hangingPunct="1">
              <a:defRPr/>
            </a:pPr>
            <a:r>
              <a:rPr lang="en-US" sz="2400" dirty="0" smtClean="0">
                <a:cs typeface="+mn-cs"/>
              </a:rPr>
              <a:t>Developed Law of Cooling</a:t>
            </a:r>
          </a:p>
          <a:p>
            <a:pPr eaLnBrk="1" hangingPunct="1">
              <a:defRPr/>
            </a:pPr>
            <a:r>
              <a:rPr lang="en-US" sz="2400" dirty="0" smtClean="0">
                <a:cs typeface="+mn-cs"/>
              </a:rPr>
              <a:t>Invented world’s tastiest fig cookies</a:t>
            </a:r>
          </a:p>
        </p:txBody>
      </p:sp>
    </p:spTree>
    <p:extLst>
      <p:ext uri="{BB962C8B-B14F-4D97-AF65-F5344CB8AC3E}">
        <p14:creationId xmlns:p14="http://schemas.microsoft.com/office/powerpoint/2010/main" val="229581397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8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89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89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589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589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589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65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utoUpdateAnimBg="0"/>
      <p:bldP spid="16589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81000" y="228600"/>
            <a:ext cx="8229600" cy="1143000"/>
          </a:xfrm>
        </p:spPr>
        <p:txBody>
          <a:bodyPr/>
          <a:lstStyle/>
          <a:p>
            <a:pPr eaLnBrk="1" hangingPunct="1">
              <a:defRPr/>
            </a:pPr>
            <a:r>
              <a:rPr lang="en-US" dirty="0" smtClean="0">
                <a:cs typeface="+mj-cs"/>
              </a:rPr>
              <a:t>Beyond Math &amp; Science</a:t>
            </a:r>
          </a:p>
        </p:txBody>
      </p:sp>
      <p:sp>
        <p:nvSpPr>
          <p:cNvPr id="165891" name="Rectangle 3"/>
          <p:cNvSpPr>
            <a:spLocks noGrp="1" noChangeArrowheads="1"/>
          </p:cNvSpPr>
          <p:nvPr>
            <p:ph type="body" idx="1"/>
          </p:nvPr>
        </p:nvSpPr>
        <p:spPr>
          <a:xfrm>
            <a:off x="758736" y="1905000"/>
            <a:ext cx="8156664" cy="4343400"/>
          </a:xfrm>
        </p:spPr>
        <p:txBody>
          <a:bodyPr/>
          <a:lstStyle/>
          <a:p>
            <a:pPr eaLnBrk="1" hangingPunct="1">
              <a:defRPr/>
            </a:pPr>
            <a:r>
              <a:rPr lang="en-US" sz="2400" dirty="0" smtClean="0">
                <a:cs typeface="+mn-cs"/>
              </a:rPr>
              <a:t>Wrote more about the Bible than any other subject</a:t>
            </a:r>
          </a:p>
          <a:p>
            <a:pPr eaLnBrk="1" hangingPunct="1">
              <a:defRPr/>
            </a:pPr>
            <a:r>
              <a:rPr lang="en-US" sz="2400" dirty="0" smtClean="0">
                <a:cs typeface="+mn-cs"/>
              </a:rPr>
              <a:t>Used scripture to calculate the earliest time the world would end: 2060</a:t>
            </a:r>
          </a:p>
          <a:p>
            <a:pPr eaLnBrk="1" hangingPunct="1">
              <a:defRPr/>
            </a:pPr>
            <a:r>
              <a:rPr lang="en-US" sz="2400" dirty="0" smtClean="0">
                <a:cs typeface="+mn-cs"/>
              </a:rPr>
              <a:t>Member of Parliament</a:t>
            </a:r>
          </a:p>
          <a:p>
            <a:pPr eaLnBrk="1" hangingPunct="1">
              <a:defRPr/>
            </a:pPr>
            <a:r>
              <a:rPr lang="en-US" sz="2400" dirty="0" smtClean="0">
                <a:cs typeface="+mn-cs"/>
              </a:rPr>
              <a:t>First scientist to be knighted</a:t>
            </a:r>
          </a:p>
          <a:p>
            <a:pPr eaLnBrk="1" hangingPunct="1">
              <a:defRPr/>
            </a:pPr>
            <a:r>
              <a:rPr lang="en-US" sz="2400" dirty="0" smtClean="0">
                <a:cs typeface="+mn-cs"/>
              </a:rPr>
              <a:t>Ward of the Mint</a:t>
            </a:r>
          </a:p>
        </p:txBody>
      </p:sp>
    </p:spTree>
    <p:extLst>
      <p:ext uri="{BB962C8B-B14F-4D97-AF65-F5344CB8AC3E}">
        <p14:creationId xmlns:p14="http://schemas.microsoft.com/office/powerpoint/2010/main" val="174264127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8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89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89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589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5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utoUpdateAnimBg="0"/>
      <p:bldP spid="16589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28599" y="228600"/>
            <a:ext cx="8694789" cy="838200"/>
          </a:xfrm>
        </p:spPr>
        <p:txBody>
          <a:bodyPr/>
          <a:lstStyle/>
          <a:p>
            <a:pPr eaLnBrk="1" hangingPunct="1">
              <a:defRPr/>
            </a:pPr>
            <a:r>
              <a:rPr lang="en-US" dirty="0" smtClean="0">
                <a:cs typeface="+mj-cs"/>
              </a:rPr>
              <a:t>Newton</a:t>
            </a:r>
            <a:r>
              <a:rPr lang="en-US" dirty="0" smtClean="0">
                <a:latin typeface="Arial"/>
              </a:rPr>
              <a:t>’</a:t>
            </a:r>
            <a:r>
              <a:rPr lang="en-US" dirty="0" smtClean="0">
                <a:cs typeface="+mj-cs"/>
              </a:rPr>
              <a:t>s </a:t>
            </a:r>
            <a:r>
              <a:rPr lang="en-US" dirty="0" smtClean="0"/>
              <a:t>1</a:t>
            </a:r>
            <a:r>
              <a:rPr lang="en-US" baseline="30000" dirty="0" smtClean="0"/>
              <a:t>st</a:t>
            </a:r>
            <a:r>
              <a:rPr lang="en-US" dirty="0" smtClean="0"/>
              <a:t> </a:t>
            </a:r>
            <a:r>
              <a:rPr lang="en-US" dirty="0" smtClean="0">
                <a:cs typeface="+mj-cs"/>
              </a:rPr>
              <a:t>Law</a:t>
            </a:r>
            <a:endParaRPr lang="en-US" dirty="0" smtClean="0">
              <a:cs typeface="+mj-cs"/>
            </a:endParaRPr>
          </a:p>
        </p:txBody>
      </p:sp>
      <p:sp>
        <p:nvSpPr>
          <p:cNvPr id="176131" name="Rectangle 3"/>
          <p:cNvSpPr>
            <a:spLocks noGrp="1" noChangeArrowheads="1"/>
          </p:cNvSpPr>
          <p:nvPr>
            <p:ph type="body" idx="1"/>
          </p:nvPr>
        </p:nvSpPr>
        <p:spPr>
          <a:xfrm>
            <a:off x="0" y="1501090"/>
            <a:ext cx="9144000" cy="5356910"/>
          </a:xfrm>
        </p:spPr>
        <p:txBody>
          <a:bodyPr/>
          <a:lstStyle/>
          <a:p>
            <a:pPr eaLnBrk="1" hangingPunct="1">
              <a:lnSpc>
                <a:spcPct val="90000"/>
              </a:lnSpc>
              <a:defRPr/>
            </a:pPr>
            <a:r>
              <a:rPr lang="en-US" b="1" i="1" u="sng" dirty="0" smtClean="0">
                <a:cs typeface="+mn-cs"/>
              </a:rPr>
              <a:t>Newton</a:t>
            </a:r>
            <a:r>
              <a:rPr lang="ja-JP" altLang="en-US" b="1" i="1" u="sng" dirty="0" smtClean="0">
                <a:latin typeface="Arial"/>
                <a:cs typeface="+mn-cs"/>
              </a:rPr>
              <a:t>’</a:t>
            </a:r>
            <a:r>
              <a:rPr lang="en-US" b="1" i="1" u="sng" dirty="0" smtClean="0">
                <a:cs typeface="+mn-cs"/>
              </a:rPr>
              <a:t>s 1</a:t>
            </a:r>
            <a:r>
              <a:rPr lang="en-US" b="1" i="1" u="sng" baseline="30000" dirty="0" smtClean="0">
                <a:cs typeface="+mn-cs"/>
              </a:rPr>
              <a:t>st</a:t>
            </a:r>
            <a:r>
              <a:rPr lang="en-US" b="1" i="1" u="sng" dirty="0" smtClean="0">
                <a:cs typeface="+mn-cs"/>
              </a:rPr>
              <a:t> Law (The Law of Inertia)</a:t>
            </a:r>
            <a:r>
              <a:rPr lang="en-US" dirty="0" smtClean="0">
                <a:cs typeface="+mn-cs"/>
              </a:rPr>
              <a:t>:  An object at rest will remain at rest, and an object in motion will remain moving in a </a:t>
            </a:r>
            <a:r>
              <a:rPr lang="en-US" u="sng" dirty="0" smtClean="0">
                <a:cs typeface="+mn-cs"/>
              </a:rPr>
              <a:t>straight line</a:t>
            </a:r>
            <a:r>
              <a:rPr lang="en-US" dirty="0" smtClean="0">
                <a:cs typeface="+mn-cs"/>
              </a:rPr>
              <a:t> at </a:t>
            </a:r>
            <a:r>
              <a:rPr lang="en-US" u="sng" dirty="0" smtClean="0">
                <a:cs typeface="+mn-cs"/>
              </a:rPr>
              <a:t>constant speed</a:t>
            </a:r>
            <a:r>
              <a:rPr lang="en-US" dirty="0" smtClean="0">
                <a:cs typeface="+mn-cs"/>
              </a:rPr>
              <a:t> unless acted upon by an external force.</a:t>
            </a:r>
          </a:p>
          <a:p>
            <a:pPr eaLnBrk="1" hangingPunct="1">
              <a:lnSpc>
                <a:spcPct val="90000"/>
              </a:lnSpc>
              <a:defRPr/>
            </a:pPr>
            <a:r>
              <a:rPr lang="en-US" u="sng" dirty="0" smtClean="0">
                <a:cs typeface="+mn-cs"/>
              </a:rPr>
              <a:t>Inertia</a:t>
            </a:r>
            <a:r>
              <a:rPr lang="en-US" dirty="0" smtClean="0"/>
              <a:t> </a:t>
            </a:r>
            <a:r>
              <a:rPr lang="mr-IN" dirty="0" smtClean="0"/>
              <a:t>–</a:t>
            </a:r>
            <a:r>
              <a:rPr lang="en-US" dirty="0" smtClean="0"/>
              <a:t> The tendency of an object to resist changes in velocity (i.e. tendency to resist acceleration).</a:t>
            </a:r>
          </a:p>
          <a:p>
            <a:pPr eaLnBrk="1" hangingPunct="1">
              <a:lnSpc>
                <a:spcPct val="90000"/>
              </a:lnSpc>
              <a:defRPr/>
            </a:pPr>
            <a:r>
              <a:rPr lang="en-US" dirty="0" smtClean="0"/>
              <a:t>Inertia is measured by mass.</a:t>
            </a:r>
          </a:p>
          <a:p>
            <a:pPr>
              <a:lnSpc>
                <a:spcPct val="90000"/>
              </a:lnSpc>
              <a:defRPr/>
            </a:pPr>
            <a:r>
              <a:rPr lang="en-US" dirty="0" smtClean="0"/>
              <a:t>Here’s a great video of a young Sheldon Cooper demonstrating the Law of Inertia with </a:t>
            </a:r>
            <a:r>
              <a:rPr lang="en-US" dirty="0"/>
              <a:t>his train set</a:t>
            </a:r>
            <a:r>
              <a:rPr lang="en-US" dirty="0" smtClean="0"/>
              <a:t>:</a:t>
            </a:r>
          </a:p>
          <a:p>
            <a:pPr marL="0" indent="0">
              <a:lnSpc>
                <a:spcPct val="90000"/>
              </a:lnSpc>
              <a:buNone/>
              <a:defRPr/>
            </a:pPr>
            <a:r>
              <a:rPr lang="en-US" dirty="0"/>
              <a:t>	</a:t>
            </a:r>
            <a:r>
              <a:rPr lang="en-US" dirty="0" smtClean="0">
                <a:hlinkClick r:id="rId3"/>
              </a:rPr>
              <a:t>https</a:t>
            </a:r>
            <a:r>
              <a:rPr lang="en-US" dirty="0">
                <a:hlinkClick r:id="rId3"/>
              </a:rPr>
              <a:t>://</a:t>
            </a:r>
            <a:r>
              <a:rPr lang="en-US" dirty="0" err="1">
                <a:hlinkClick r:id="rId3"/>
              </a:rPr>
              <a:t>www.youtube.com</a:t>
            </a:r>
            <a:r>
              <a:rPr lang="en-US" dirty="0">
                <a:hlinkClick r:id="rId3"/>
              </a:rPr>
              <a:t>/</a:t>
            </a:r>
            <a:r>
              <a:rPr lang="en-US" dirty="0" err="1">
                <a:hlinkClick r:id="rId3"/>
              </a:rPr>
              <a:t>watch?v</a:t>
            </a:r>
            <a:r>
              <a:rPr lang="en-US" dirty="0">
                <a:hlinkClick r:id="rId3"/>
              </a:rPr>
              <a:t>=AA3l9joZfkw</a:t>
            </a:r>
            <a:endParaRPr lang="en-US" dirty="0" smtClean="0"/>
          </a:p>
          <a:p>
            <a:pPr marL="0" indent="0" eaLnBrk="1" hangingPunct="1">
              <a:lnSpc>
                <a:spcPct val="90000"/>
              </a:lnSpc>
              <a:buNone/>
              <a:defRPr/>
            </a:pPr>
            <a:endParaRPr lang="en-US" dirty="0" smtClean="0">
              <a:cs typeface="+mn-cs"/>
            </a:endParaRPr>
          </a:p>
        </p:txBody>
      </p:sp>
    </p:spTree>
    <p:extLst>
      <p:ext uri="{BB962C8B-B14F-4D97-AF65-F5344CB8AC3E}">
        <p14:creationId xmlns:p14="http://schemas.microsoft.com/office/powerpoint/2010/main" val="427860490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6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6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6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6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Newton’s 2</a:t>
            </a:r>
            <a:r>
              <a:rPr lang="en-US" baseline="30000" dirty="0" smtClean="0"/>
              <a:t>nd</a:t>
            </a:r>
            <a:r>
              <a:rPr lang="en-US" dirty="0" smtClean="0"/>
              <a:t> Law</a:t>
            </a:r>
            <a:endParaRPr lang="en-US" dirty="0"/>
          </a:p>
        </p:txBody>
      </p:sp>
      <p:sp>
        <p:nvSpPr>
          <p:cNvPr id="3" name="Content Placeholder 2"/>
          <p:cNvSpPr>
            <a:spLocks noGrp="1"/>
          </p:cNvSpPr>
          <p:nvPr>
            <p:ph idx="1"/>
          </p:nvPr>
        </p:nvSpPr>
        <p:spPr>
          <a:xfrm>
            <a:off x="779462" y="2282424"/>
            <a:ext cx="7581901" cy="3553599"/>
          </a:xfrm>
        </p:spPr>
        <p:txBody>
          <a:bodyPr/>
          <a:lstStyle/>
          <a:p>
            <a:r>
              <a:rPr lang="en-US" dirty="0" smtClean="0"/>
              <a:t>Lab/Demo Activity: Constant Mass, Changing Force</a:t>
            </a:r>
          </a:p>
          <a:p>
            <a:r>
              <a:rPr lang="en-US" dirty="0" smtClean="0"/>
              <a:t>As mass is transferred from the cart to the end of the string, the force pulling on the end of the string increases, resulting in increasing acceleration of the cart along the table</a:t>
            </a:r>
            <a:r>
              <a:rPr lang="en-US" dirty="0" smtClean="0"/>
              <a:t>.</a:t>
            </a:r>
          </a:p>
          <a:p>
            <a:r>
              <a:rPr lang="en-US" dirty="0" smtClean="0"/>
              <a:t>This experiment demonstrates that acceleration is directly proportional to force: </a:t>
            </a:r>
            <a:r>
              <a:rPr lang="en-US" i="1" dirty="0" smtClean="0"/>
              <a:t>a</a:t>
            </a:r>
            <a:r>
              <a:rPr lang="en-US" dirty="0" smtClean="0"/>
              <a:t> ~ </a:t>
            </a:r>
            <a:r>
              <a:rPr lang="en-US" i="1" dirty="0" smtClean="0"/>
              <a:t>F</a:t>
            </a:r>
            <a:endParaRPr lang="en-US" i="1" dirty="0"/>
          </a:p>
        </p:txBody>
      </p:sp>
    </p:spTree>
    <p:extLst>
      <p:ext uri="{BB962C8B-B14F-4D97-AF65-F5344CB8AC3E}">
        <p14:creationId xmlns:p14="http://schemas.microsoft.com/office/powerpoint/2010/main" val="22373390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Newton’s 2</a:t>
            </a:r>
            <a:r>
              <a:rPr lang="en-US" baseline="30000" dirty="0" smtClean="0"/>
              <a:t>nd</a:t>
            </a:r>
            <a:r>
              <a:rPr lang="en-US" dirty="0" smtClean="0"/>
              <a:t> Law</a:t>
            </a:r>
            <a:endParaRPr lang="en-US" dirty="0"/>
          </a:p>
        </p:txBody>
      </p:sp>
      <p:sp>
        <p:nvSpPr>
          <p:cNvPr id="3" name="Content Placeholder 2"/>
          <p:cNvSpPr>
            <a:spLocks noGrp="1"/>
          </p:cNvSpPr>
          <p:nvPr>
            <p:ph idx="1"/>
          </p:nvPr>
        </p:nvSpPr>
        <p:spPr>
          <a:xfrm>
            <a:off x="779462" y="2282424"/>
            <a:ext cx="7581901" cy="3553599"/>
          </a:xfrm>
        </p:spPr>
        <p:txBody>
          <a:bodyPr/>
          <a:lstStyle/>
          <a:p>
            <a:r>
              <a:rPr lang="en-US" dirty="0" smtClean="0"/>
              <a:t>Lab/Demo Activity: Constant Force, Changing Mass</a:t>
            </a:r>
          </a:p>
          <a:p>
            <a:r>
              <a:rPr lang="en-US" dirty="0" smtClean="0"/>
              <a:t>As mass is added to the cart, </a:t>
            </a:r>
            <a:r>
              <a:rPr lang="en-US" dirty="0" smtClean="0"/>
              <a:t>its </a:t>
            </a:r>
            <a:r>
              <a:rPr lang="en-US" dirty="0" smtClean="0"/>
              <a:t>acceleration decreases</a:t>
            </a:r>
            <a:r>
              <a:rPr lang="en-US" dirty="0" smtClean="0"/>
              <a:t>.</a:t>
            </a:r>
          </a:p>
          <a:p>
            <a:r>
              <a:rPr lang="en-US" dirty="0" smtClean="0"/>
              <a:t>This demonstrates acceleration is inversely proportional to mass: </a:t>
            </a:r>
            <a:r>
              <a:rPr lang="en-US" i="1" dirty="0" smtClean="0"/>
              <a:t>a</a:t>
            </a:r>
            <a:r>
              <a:rPr lang="en-US" dirty="0" smtClean="0"/>
              <a:t> ~ </a:t>
            </a:r>
            <a:r>
              <a:rPr lang="en-US" baseline="30000" dirty="0" smtClean="0"/>
              <a:t>1</a:t>
            </a:r>
            <a:r>
              <a:rPr lang="en-US" dirty="0" smtClean="0"/>
              <a:t>/</a:t>
            </a:r>
            <a:r>
              <a:rPr lang="en-US" i="1" baseline="-25000" dirty="0" smtClean="0"/>
              <a:t>m.</a:t>
            </a:r>
            <a:endParaRPr lang="en-US" baseline="-25000" dirty="0"/>
          </a:p>
        </p:txBody>
      </p:sp>
    </p:spTree>
    <p:extLst>
      <p:ext uri="{BB962C8B-B14F-4D97-AF65-F5344CB8AC3E}">
        <p14:creationId xmlns:p14="http://schemas.microsoft.com/office/powerpoint/2010/main" val="19287995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228558"/>
          </a:xfrm>
        </p:spPr>
        <p:txBody>
          <a:bodyPr/>
          <a:lstStyle/>
          <a:p>
            <a:r>
              <a:rPr lang="en-US" dirty="0" smtClean="0"/>
              <a:t>Force Defined</a:t>
            </a:r>
            <a:endParaRPr lang="en-US" dirty="0"/>
          </a:p>
        </p:txBody>
      </p:sp>
      <p:pic>
        <p:nvPicPr>
          <p:cNvPr id="4" name="Picture 3" descr="Obi-Wan-Kenobi_6d77553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2" y="1336135"/>
            <a:ext cx="6042277" cy="3021139"/>
          </a:xfrm>
          <a:prstGeom prst="rect">
            <a:avLst/>
          </a:prstGeom>
        </p:spPr>
      </p:pic>
      <p:sp>
        <p:nvSpPr>
          <p:cNvPr id="6" name="Content Placeholder 2"/>
          <p:cNvSpPr txBox="1">
            <a:spLocks/>
          </p:cNvSpPr>
          <p:nvPr/>
        </p:nvSpPr>
        <p:spPr>
          <a:xfrm>
            <a:off x="3454396" y="1463168"/>
            <a:ext cx="3302001" cy="2465365"/>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r">
              <a:buFontTx/>
              <a:buNone/>
            </a:pPr>
            <a:r>
              <a:rPr lang="en-US" dirty="0" smtClean="0"/>
              <a:t>It is an energy field created by all living things.  It surrounds us</a:t>
            </a:r>
            <a:r>
              <a:rPr lang="mr-IN" dirty="0" smtClean="0"/>
              <a:t>…</a:t>
            </a:r>
            <a:r>
              <a:rPr lang="en-US" dirty="0" smtClean="0"/>
              <a:t> penetrates us</a:t>
            </a:r>
            <a:r>
              <a:rPr lang="mr-IN" dirty="0" smtClean="0"/>
              <a:t>…</a:t>
            </a:r>
            <a:r>
              <a:rPr lang="en-US" dirty="0" smtClean="0"/>
              <a:t> binds the galaxy together.</a:t>
            </a:r>
            <a:endParaRPr lang="en-US" dirty="0"/>
          </a:p>
        </p:txBody>
      </p:sp>
      <p:pic>
        <p:nvPicPr>
          <p:cNvPr id="7" name="Picture 6" descr="isaac-newton-list-of-si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62" y="1336135"/>
            <a:ext cx="7833003" cy="4960902"/>
          </a:xfrm>
          <a:prstGeom prst="rect">
            <a:avLst/>
          </a:prstGeom>
        </p:spPr>
      </p:pic>
      <p:sp>
        <p:nvSpPr>
          <p:cNvPr id="9" name="Content Placeholder 2"/>
          <p:cNvSpPr txBox="1">
            <a:spLocks/>
          </p:cNvSpPr>
          <p:nvPr/>
        </p:nvSpPr>
        <p:spPr>
          <a:xfrm>
            <a:off x="931331" y="1470069"/>
            <a:ext cx="1995742" cy="4422731"/>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FontTx/>
              <a:buNone/>
            </a:pPr>
            <a:r>
              <a:rPr lang="en-US" dirty="0" smtClean="0"/>
              <a:t>Nope!  It is a push or pull that either causes or prevents acceleration!</a:t>
            </a:r>
            <a:endParaRPr lang="en-US" dirty="0"/>
          </a:p>
        </p:txBody>
      </p:sp>
    </p:spTree>
    <p:extLst>
      <p:ext uri="{BB962C8B-B14F-4D97-AF65-F5344CB8AC3E}">
        <p14:creationId xmlns:p14="http://schemas.microsoft.com/office/powerpoint/2010/main" val="1655833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Newton’s 2</a:t>
            </a:r>
            <a:r>
              <a:rPr lang="en-US" baseline="30000" dirty="0" smtClean="0"/>
              <a:t>nd</a:t>
            </a:r>
            <a:r>
              <a:rPr lang="en-US" dirty="0" smtClean="0"/>
              <a:t> Law</a:t>
            </a:r>
            <a:endParaRPr lang="en-US" dirty="0"/>
          </a:p>
        </p:txBody>
      </p:sp>
      <p:sp>
        <p:nvSpPr>
          <p:cNvPr id="3" name="Content Placeholder 2"/>
          <p:cNvSpPr>
            <a:spLocks noGrp="1"/>
          </p:cNvSpPr>
          <p:nvPr>
            <p:ph idx="1"/>
          </p:nvPr>
        </p:nvSpPr>
        <p:spPr>
          <a:xfrm>
            <a:off x="779462" y="2282424"/>
            <a:ext cx="7581901" cy="3553599"/>
          </a:xfrm>
        </p:spPr>
        <p:txBody>
          <a:bodyPr/>
          <a:lstStyle/>
          <a:p>
            <a:r>
              <a:rPr lang="en-US" dirty="0" smtClean="0"/>
              <a:t>Acceleration is </a:t>
            </a:r>
            <a:r>
              <a:rPr lang="en-US" u="sng" dirty="0" smtClean="0"/>
              <a:t>directly</a:t>
            </a:r>
            <a:r>
              <a:rPr lang="en-US" dirty="0" smtClean="0"/>
              <a:t> proportional to Force:  </a:t>
            </a:r>
            <a:r>
              <a:rPr lang="en-US" i="1" dirty="0" smtClean="0"/>
              <a:t>a</a:t>
            </a:r>
            <a:r>
              <a:rPr lang="en-US" dirty="0" smtClean="0"/>
              <a:t> ~ </a:t>
            </a:r>
            <a:r>
              <a:rPr lang="en-US" i="1" dirty="0" smtClean="0"/>
              <a:t>F</a:t>
            </a:r>
          </a:p>
          <a:p>
            <a:r>
              <a:rPr lang="en-US" dirty="0" smtClean="0"/>
              <a:t>Acceleration is </a:t>
            </a:r>
            <a:r>
              <a:rPr lang="en-US" u="sng" dirty="0" smtClean="0"/>
              <a:t>inversely</a:t>
            </a:r>
            <a:r>
              <a:rPr lang="en-US" dirty="0" smtClean="0"/>
              <a:t> proportional to mass: </a:t>
            </a:r>
            <a:r>
              <a:rPr lang="en-US" i="1" dirty="0" smtClean="0"/>
              <a:t>a</a:t>
            </a:r>
            <a:r>
              <a:rPr lang="en-US" dirty="0" smtClean="0"/>
              <a:t> ~ </a:t>
            </a:r>
            <a:r>
              <a:rPr lang="en-US" baseline="30000" dirty="0" smtClean="0"/>
              <a:t>1</a:t>
            </a:r>
            <a:r>
              <a:rPr lang="en-US" dirty="0" smtClean="0"/>
              <a:t>/</a:t>
            </a:r>
            <a:r>
              <a:rPr lang="en-US" i="1" baseline="-25000" dirty="0" smtClean="0"/>
              <a:t>m</a:t>
            </a:r>
          </a:p>
          <a:p>
            <a:r>
              <a:rPr lang="en-US" dirty="0" smtClean="0"/>
              <a:t>Therefore: </a:t>
            </a:r>
            <a:r>
              <a:rPr lang="en-US" i="1" dirty="0" smtClean="0"/>
              <a:t>a</a:t>
            </a:r>
            <a:r>
              <a:rPr lang="en-US" dirty="0" smtClean="0"/>
              <a:t> ~ </a:t>
            </a:r>
            <a:r>
              <a:rPr lang="en-US" i="1" baseline="30000" dirty="0" smtClean="0"/>
              <a:t>F</a:t>
            </a:r>
            <a:r>
              <a:rPr lang="en-US" dirty="0" smtClean="0"/>
              <a:t>/</a:t>
            </a:r>
            <a:r>
              <a:rPr lang="en-US" baseline="-25000" dirty="0" smtClean="0"/>
              <a:t>m</a:t>
            </a:r>
          </a:p>
          <a:p>
            <a:r>
              <a:rPr lang="en-US" dirty="0" smtClean="0"/>
              <a:t>If </a:t>
            </a:r>
            <a:r>
              <a:rPr lang="en-US" i="1" dirty="0" smtClean="0"/>
              <a:t>a</a:t>
            </a:r>
            <a:r>
              <a:rPr lang="en-US" dirty="0" smtClean="0"/>
              <a:t> is measured in m/s</a:t>
            </a:r>
            <a:r>
              <a:rPr lang="en-US" baseline="30000" dirty="0" smtClean="0"/>
              <a:t>2</a:t>
            </a:r>
            <a:r>
              <a:rPr lang="en-US" dirty="0" smtClean="0"/>
              <a:t>, </a:t>
            </a:r>
            <a:r>
              <a:rPr lang="en-US" i="1" dirty="0" smtClean="0"/>
              <a:t>m</a:t>
            </a:r>
            <a:r>
              <a:rPr lang="en-US" dirty="0" smtClean="0"/>
              <a:t> in kg, and </a:t>
            </a:r>
            <a:r>
              <a:rPr lang="en-US" i="1" dirty="0" smtClean="0"/>
              <a:t>F</a:t>
            </a:r>
            <a:r>
              <a:rPr lang="en-US" dirty="0" smtClean="0"/>
              <a:t> in </a:t>
            </a:r>
            <a:r>
              <a:rPr lang="en-US" dirty="0" err="1" smtClean="0"/>
              <a:t>newtons</a:t>
            </a:r>
            <a:r>
              <a:rPr lang="en-US" dirty="0" smtClean="0"/>
              <a:t>, the constant of proportionality = 1.</a:t>
            </a:r>
          </a:p>
          <a:p>
            <a:r>
              <a:rPr lang="en-US" i="1" dirty="0" smtClean="0"/>
              <a:t>a = </a:t>
            </a:r>
            <a:r>
              <a:rPr lang="en-US" i="1" baseline="30000" dirty="0" smtClean="0"/>
              <a:t>F</a:t>
            </a:r>
            <a:r>
              <a:rPr lang="en-US" i="1" dirty="0" smtClean="0"/>
              <a:t>/</a:t>
            </a:r>
            <a:r>
              <a:rPr lang="en-US" i="1" baseline="-25000" dirty="0" smtClean="0"/>
              <a:t>m</a:t>
            </a:r>
            <a:r>
              <a:rPr lang="en-US" i="1" dirty="0"/>
              <a:t> </a:t>
            </a:r>
            <a:r>
              <a:rPr lang="en-US" i="1" dirty="0" smtClean="0"/>
              <a:t>, or F</a:t>
            </a:r>
            <a:r>
              <a:rPr lang="en-US" dirty="0" smtClean="0"/>
              <a:t> = </a:t>
            </a:r>
            <a:r>
              <a:rPr lang="en-US" i="1" dirty="0" smtClean="0"/>
              <a:t>ma</a:t>
            </a:r>
            <a:endParaRPr lang="en-US" i="1" baseline="-25000" dirty="0"/>
          </a:p>
        </p:txBody>
      </p:sp>
    </p:spTree>
    <p:extLst>
      <p:ext uri="{BB962C8B-B14F-4D97-AF65-F5344CB8AC3E}">
        <p14:creationId xmlns:p14="http://schemas.microsoft.com/office/powerpoint/2010/main" val="22304327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2</a:t>
            </a:r>
            <a:r>
              <a:rPr lang="en-US" baseline="30000" dirty="0" smtClean="0"/>
              <a:t>nd</a:t>
            </a:r>
            <a:r>
              <a:rPr lang="en-US" dirty="0" smtClean="0"/>
              <a:t> Law</a:t>
            </a:r>
            <a:endParaRPr lang="en-US" dirty="0"/>
          </a:p>
        </p:txBody>
      </p:sp>
      <p:sp>
        <p:nvSpPr>
          <p:cNvPr id="3" name="Content Placeholder 2"/>
          <p:cNvSpPr>
            <a:spLocks noGrp="1"/>
          </p:cNvSpPr>
          <p:nvPr>
            <p:ph idx="1"/>
          </p:nvPr>
        </p:nvSpPr>
        <p:spPr/>
        <p:txBody>
          <a:bodyPr/>
          <a:lstStyle/>
          <a:p>
            <a:pPr marL="0" indent="0" algn="ctr">
              <a:buNone/>
            </a:pPr>
            <a:r>
              <a:rPr lang="en-US" sz="6000" i="1" dirty="0" err="1" smtClean="0"/>
              <a:t>F</a:t>
            </a:r>
            <a:r>
              <a:rPr lang="en-US" sz="6000" i="1" baseline="-25000" dirty="0" err="1" smtClean="0"/>
              <a:t>net</a:t>
            </a:r>
            <a:r>
              <a:rPr lang="en-US" sz="6000" dirty="0" smtClean="0"/>
              <a:t> = </a:t>
            </a:r>
            <a:r>
              <a:rPr lang="en-US" sz="6000" b="0" i="1" dirty="0" smtClean="0"/>
              <a:t>m</a:t>
            </a:r>
            <a:r>
              <a:rPr lang="en-US" sz="6000" i="1" dirty="0" smtClean="0"/>
              <a:t>a</a:t>
            </a:r>
            <a:endParaRPr lang="en-US" dirty="0" smtClean="0"/>
          </a:p>
          <a:p>
            <a:endParaRPr lang="en-US" dirty="0" smtClean="0"/>
          </a:p>
          <a:p>
            <a:r>
              <a:rPr lang="en-US" dirty="0" smtClean="0"/>
              <a:t>Note: </a:t>
            </a:r>
            <a:r>
              <a:rPr lang="en-US" i="1" dirty="0" err="1" smtClean="0"/>
              <a:t>F</a:t>
            </a:r>
            <a:r>
              <a:rPr lang="en-US" i="1" baseline="-25000" dirty="0" err="1" smtClean="0"/>
              <a:t>net</a:t>
            </a:r>
            <a:r>
              <a:rPr lang="en-US" dirty="0" smtClean="0"/>
              <a:t> and </a:t>
            </a:r>
            <a:r>
              <a:rPr lang="en-US" i="1" dirty="0" smtClean="0"/>
              <a:t>a</a:t>
            </a:r>
            <a:r>
              <a:rPr lang="en-US" dirty="0" smtClean="0"/>
              <a:t> are vectors pointing the same direction; </a:t>
            </a:r>
            <a:r>
              <a:rPr lang="en-US" i="1" dirty="0" smtClean="0"/>
              <a:t>m</a:t>
            </a:r>
            <a:r>
              <a:rPr lang="en-US" dirty="0" smtClean="0"/>
              <a:t> is a scalar multiplier</a:t>
            </a:r>
          </a:p>
          <a:p>
            <a:r>
              <a:rPr lang="en-US" dirty="0" smtClean="0"/>
              <a:t>Note: The </a:t>
            </a:r>
            <a:r>
              <a:rPr lang="en-US" i="1" dirty="0" smtClean="0"/>
              <a:t>net force</a:t>
            </a:r>
            <a:r>
              <a:rPr lang="en-US" dirty="0" smtClean="0"/>
              <a:t> </a:t>
            </a:r>
            <a:r>
              <a:rPr lang="en-US" i="1" dirty="0" err="1" smtClean="0"/>
              <a:t>F</a:t>
            </a:r>
            <a:r>
              <a:rPr lang="en-US" i="1" baseline="-25000" dirty="0" err="1" smtClean="0"/>
              <a:t>net</a:t>
            </a:r>
            <a:r>
              <a:rPr lang="en-US" i="1" baseline="-25000" dirty="0" smtClean="0"/>
              <a:t> </a:t>
            </a:r>
            <a:r>
              <a:rPr lang="en-US" dirty="0"/>
              <a:t> </a:t>
            </a:r>
            <a:r>
              <a:rPr lang="en-US" dirty="0" smtClean="0"/>
              <a:t>represents the vector sum of all forces acting on a body.</a:t>
            </a:r>
            <a:endParaRPr lang="en-US" i="1" baseline="-25000" dirty="0" smtClean="0"/>
          </a:p>
          <a:p>
            <a:pPr marL="0" indent="0">
              <a:buNone/>
            </a:pPr>
            <a:endParaRPr lang="en-US" i="1" dirty="0"/>
          </a:p>
        </p:txBody>
      </p:sp>
    </p:spTree>
    <p:extLst>
      <p:ext uri="{BB962C8B-B14F-4D97-AF65-F5344CB8AC3E}">
        <p14:creationId xmlns:p14="http://schemas.microsoft.com/office/powerpoint/2010/main" val="9680508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  Gravity</a:t>
            </a:r>
            <a:endParaRPr lang="en-US" dirty="0"/>
          </a:p>
        </p:txBody>
      </p:sp>
      <p:sp>
        <p:nvSpPr>
          <p:cNvPr id="4" name="Content Placeholder 2"/>
          <p:cNvSpPr>
            <a:spLocks noGrp="1"/>
          </p:cNvSpPr>
          <p:nvPr>
            <p:ph idx="1"/>
          </p:nvPr>
        </p:nvSpPr>
        <p:spPr>
          <a:xfrm>
            <a:off x="549241" y="1882588"/>
            <a:ext cx="8015481" cy="3953436"/>
          </a:xfrm>
        </p:spPr>
        <p:txBody>
          <a:bodyPr/>
          <a:lstStyle/>
          <a:p>
            <a:pPr marL="0" indent="0" algn="ctr">
              <a:buNone/>
            </a:pPr>
            <a:r>
              <a:rPr lang="en-US" sz="6000" i="1" dirty="0" err="1" smtClean="0"/>
              <a:t>F</a:t>
            </a:r>
            <a:r>
              <a:rPr lang="en-US" sz="6000" i="1" baseline="-25000" dirty="0" err="1" smtClean="0"/>
              <a:t>grav</a:t>
            </a:r>
            <a:r>
              <a:rPr lang="en-US" sz="6000" dirty="0" smtClean="0"/>
              <a:t> = </a:t>
            </a:r>
            <a:r>
              <a:rPr lang="en-US" sz="6000" b="0" i="1" dirty="0" err="1" smtClean="0"/>
              <a:t>m</a:t>
            </a:r>
            <a:r>
              <a:rPr lang="en-US" sz="6000" i="1" dirty="0" err="1" smtClean="0"/>
              <a:t>a</a:t>
            </a:r>
            <a:r>
              <a:rPr lang="en-US" sz="6000" i="1" baseline="-25000" dirty="0" err="1" smtClean="0"/>
              <a:t>grav</a:t>
            </a:r>
            <a:endParaRPr lang="en-US" baseline="-25000" dirty="0" smtClean="0"/>
          </a:p>
          <a:p>
            <a:endParaRPr lang="en-US" dirty="0" smtClean="0"/>
          </a:p>
          <a:p>
            <a:r>
              <a:rPr lang="en-US" dirty="0" smtClean="0"/>
              <a:t>An object’s weight in </a:t>
            </a:r>
            <a:r>
              <a:rPr lang="en-US" dirty="0" err="1" smtClean="0"/>
              <a:t>newtons</a:t>
            </a:r>
            <a:r>
              <a:rPr lang="en-US" dirty="0" smtClean="0"/>
              <a:t> is equal to its mass in kg multiplied by by acceleration due to gravity 9.8 m/s</a:t>
            </a:r>
            <a:r>
              <a:rPr lang="en-US" baseline="30000" dirty="0" smtClean="0"/>
              <a:t>2 </a:t>
            </a:r>
            <a:r>
              <a:rPr lang="en-US" dirty="0" smtClean="0"/>
              <a:t>(assuming you’re on Earth).</a:t>
            </a:r>
          </a:p>
        </p:txBody>
      </p:sp>
    </p:spTree>
    <p:extLst>
      <p:ext uri="{BB962C8B-B14F-4D97-AF65-F5344CB8AC3E}">
        <p14:creationId xmlns:p14="http://schemas.microsoft.com/office/powerpoint/2010/main" val="38864830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 Acceleration</a:t>
            </a:r>
            <a:endParaRPr lang="en-US" dirty="0"/>
          </a:p>
        </p:txBody>
      </p:sp>
      <p:sp>
        <p:nvSpPr>
          <p:cNvPr id="3" name="Content Placeholder 2"/>
          <p:cNvSpPr>
            <a:spLocks noGrp="1"/>
          </p:cNvSpPr>
          <p:nvPr>
            <p:ph idx="1"/>
          </p:nvPr>
        </p:nvSpPr>
        <p:spPr>
          <a:xfrm>
            <a:off x="779462" y="1882588"/>
            <a:ext cx="7768097" cy="4827398"/>
          </a:xfrm>
        </p:spPr>
        <p:txBody>
          <a:bodyPr>
            <a:normAutofit/>
          </a:bodyPr>
          <a:lstStyle/>
          <a:p>
            <a:r>
              <a:rPr lang="en-US" dirty="0" smtClean="0"/>
              <a:t>Solving for a yields:</a:t>
            </a:r>
          </a:p>
          <a:p>
            <a:pPr marL="0" indent="0">
              <a:buNone/>
            </a:pPr>
            <a:r>
              <a:rPr lang="en-US" dirty="0"/>
              <a:t>	</a:t>
            </a:r>
            <a:r>
              <a:rPr lang="en-US" sz="6000" i="1" dirty="0" err="1" smtClean="0"/>
              <a:t>a</a:t>
            </a:r>
            <a:r>
              <a:rPr lang="en-US" sz="6000" i="1" baseline="-25000" dirty="0" err="1" smtClean="0"/>
              <a:t>grav</a:t>
            </a:r>
            <a:r>
              <a:rPr lang="en-US" sz="6000" i="1" dirty="0" smtClean="0"/>
              <a:t> </a:t>
            </a:r>
            <a:r>
              <a:rPr lang="en-US" sz="6000" dirty="0" smtClean="0"/>
              <a:t>= </a:t>
            </a:r>
            <a:r>
              <a:rPr lang="en-US" sz="6000" i="1" dirty="0" err="1" smtClean="0"/>
              <a:t>F</a:t>
            </a:r>
            <a:r>
              <a:rPr lang="en-US" sz="6000" i="1" baseline="-25000" dirty="0" err="1" smtClean="0"/>
              <a:t>grav</a:t>
            </a:r>
            <a:r>
              <a:rPr lang="en-US" sz="6000" dirty="0" smtClean="0"/>
              <a:t> / </a:t>
            </a:r>
            <a:r>
              <a:rPr lang="en-US" sz="6000" i="1" dirty="0" smtClean="0"/>
              <a:t>m</a:t>
            </a:r>
            <a:endParaRPr lang="en-US" sz="6000" dirty="0"/>
          </a:p>
          <a:p>
            <a:r>
              <a:rPr lang="en-US" dirty="0" smtClean="0"/>
              <a:t>Note: you can’t increase the mass </a:t>
            </a:r>
            <a:r>
              <a:rPr lang="en-US" i="1" dirty="0" smtClean="0"/>
              <a:t>m </a:t>
            </a:r>
            <a:r>
              <a:rPr lang="en-US" dirty="0" smtClean="0"/>
              <a:t>of an object without also increasing the weight </a:t>
            </a:r>
            <a:r>
              <a:rPr lang="en-US" i="1" dirty="0" err="1" smtClean="0"/>
              <a:t>F</a:t>
            </a:r>
            <a:r>
              <a:rPr lang="en-US" i="1" baseline="-25000" dirty="0" err="1" smtClean="0"/>
              <a:t>grav</a:t>
            </a:r>
            <a:r>
              <a:rPr lang="en-US" dirty="0" smtClean="0"/>
              <a:t> by the same factor.  (For example, a rock that has 5 times the mass of another rock also weighs 5 times as much)</a:t>
            </a:r>
          </a:p>
          <a:p>
            <a:r>
              <a:rPr lang="en-US" dirty="0" smtClean="0"/>
              <a:t>Thus the </a:t>
            </a:r>
            <a:r>
              <a:rPr lang="en-US" i="1" dirty="0" smtClean="0"/>
              <a:t>ratio</a:t>
            </a:r>
            <a:r>
              <a:rPr lang="en-US" dirty="0" smtClean="0"/>
              <a:t> of weight-to-mass will always equal the same value, and (absent air resistance) all objects will fall at the same rate</a:t>
            </a:r>
          </a:p>
          <a:p>
            <a:endParaRPr lang="en-US" dirty="0"/>
          </a:p>
        </p:txBody>
      </p:sp>
    </p:spTree>
    <p:extLst>
      <p:ext uri="{BB962C8B-B14F-4D97-AF65-F5344CB8AC3E}">
        <p14:creationId xmlns:p14="http://schemas.microsoft.com/office/powerpoint/2010/main" val="6015161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eather &amp; Hammer Drop on Mo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7895" y="463421"/>
            <a:ext cx="7688071" cy="5766053"/>
          </a:xfrm>
          <a:prstGeom prst="rect">
            <a:avLst/>
          </a:prstGeom>
        </p:spPr>
      </p:pic>
    </p:spTree>
    <p:extLst>
      <p:ext uri="{BB962C8B-B14F-4D97-AF65-F5344CB8AC3E}">
        <p14:creationId xmlns:p14="http://schemas.microsoft.com/office/powerpoint/2010/main" val="44521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a:t>
            </a:r>
            <a:endParaRPr lang="en-US" dirty="0"/>
          </a:p>
        </p:txBody>
      </p:sp>
      <p:sp>
        <p:nvSpPr>
          <p:cNvPr id="3" name="Content Placeholder 2"/>
          <p:cNvSpPr>
            <a:spLocks noGrp="1"/>
          </p:cNvSpPr>
          <p:nvPr>
            <p:ph idx="1"/>
          </p:nvPr>
        </p:nvSpPr>
        <p:spPr>
          <a:xfrm>
            <a:off x="439596" y="1882588"/>
            <a:ext cx="8205788" cy="4645740"/>
          </a:xfrm>
        </p:spPr>
        <p:txBody>
          <a:bodyPr>
            <a:normAutofit lnSpcReduction="10000"/>
          </a:bodyPr>
          <a:lstStyle/>
          <a:p>
            <a:r>
              <a:rPr lang="en-US" u="sng" dirty="0" smtClean="0"/>
              <a:t>Equilibrium</a:t>
            </a:r>
            <a:r>
              <a:rPr lang="en-US" dirty="0" smtClean="0"/>
              <a:t> is defined as the condition of having </a:t>
            </a:r>
            <a:r>
              <a:rPr lang="en-US" i="1" dirty="0" err="1" smtClean="0"/>
              <a:t>F</a:t>
            </a:r>
            <a:r>
              <a:rPr lang="en-US" i="1" baseline="-25000" dirty="0" err="1" smtClean="0"/>
              <a:t>net</a:t>
            </a:r>
            <a:r>
              <a:rPr lang="en-US" dirty="0" smtClean="0"/>
              <a:t> = 0.</a:t>
            </a:r>
          </a:p>
          <a:p>
            <a:r>
              <a:rPr lang="en-US" dirty="0" smtClean="0"/>
              <a:t>Does equilibrium mean acceleration is zero?</a:t>
            </a:r>
          </a:p>
          <a:p>
            <a:r>
              <a:rPr lang="en-US" dirty="0" smtClean="0"/>
              <a:t>Yes!  If </a:t>
            </a:r>
            <a:r>
              <a:rPr lang="en-US" i="1" dirty="0" err="1" smtClean="0"/>
              <a:t>F</a:t>
            </a:r>
            <a:r>
              <a:rPr lang="en-US" i="1" baseline="-25000" dirty="0" err="1" smtClean="0"/>
              <a:t>net</a:t>
            </a:r>
            <a:r>
              <a:rPr lang="en-US" dirty="0" smtClean="0"/>
              <a:t> = </a:t>
            </a:r>
            <a:r>
              <a:rPr lang="en-US" b="0" i="1" dirty="0" smtClean="0"/>
              <a:t>m</a:t>
            </a:r>
            <a:r>
              <a:rPr lang="en-US" i="1" dirty="0" smtClean="0"/>
              <a:t>a</a:t>
            </a:r>
            <a:r>
              <a:rPr lang="en-US" dirty="0" smtClean="0"/>
              <a:t>, and </a:t>
            </a:r>
            <a:r>
              <a:rPr lang="en-US" i="1" dirty="0" err="1" smtClean="0"/>
              <a:t>F</a:t>
            </a:r>
            <a:r>
              <a:rPr lang="en-US" i="1" baseline="-25000" dirty="0" err="1" smtClean="0"/>
              <a:t>net</a:t>
            </a:r>
            <a:r>
              <a:rPr lang="en-US" dirty="0" smtClean="0"/>
              <a:t> = 0 (and you have any mass at all), then </a:t>
            </a:r>
            <a:r>
              <a:rPr lang="en-US" i="1" dirty="0" smtClean="0"/>
              <a:t>a</a:t>
            </a:r>
            <a:r>
              <a:rPr lang="en-US" dirty="0" smtClean="0"/>
              <a:t> must = 0.</a:t>
            </a:r>
          </a:p>
          <a:p>
            <a:r>
              <a:rPr lang="en-US" dirty="0" smtClean="0"/>
              <a:t>Does equilibrium mean velocity is zero?</a:t>
            </a:r>
          </a:p>
          <a:p>
            <a:r>
              <a:rPr lang="en-US" dirty="0" smtClean="0"/>
              <a:t>No!  Force goes hand-in-hand with acceleration, but not velocity.</a:t>
            </a:r>
          </a:p>
          <a:p>
            <a:r>
              <a:rPr lang="en-US" dirty="0" smtClean="0"/>
              <a:t>If net force = 0, velocity must be </a:t>
            </a:r>
            <a:r>
              <a:rPr lang="en-US" u="sng" dirty="0" smtClean="0"/>
              <a:t>constant</a:t>
            </a:r>
            <a:r>
              <a:rPr lang="en-US" dirty="0" smtClean="0"/>
              <a:t>, but it doesn’t have to be </a:t>
            </a:r>
            <a:r>
              <a:rPr lang="en-US" u="sng" dirty="0" smtClean="0"/>
              <a:t>zero</a:t>
            </a:r>
            <a:r>
              <a:rPr lang="en-US" dirty="0" smtClean="0"/>
              <a:t>.</a:t>
            </a:r>
            <a:endParaRPr lang="en-US" dirty="0"/>
          </a:p>
        </p:txBody>
      </p:sp>
    </p:spTree>
    <p:extLst>
      <p:ext uri="{BB962C8B-B14F-4D97-AF65-F5344CB8AC3E}">
        <p14:creationId xmlns:p14="http://schemas.microsoft.com/office/powerpoint/2010/main" val="1212632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8"/>
            <a:ext cx="7581901" cy="869230"/>
          </a:xfrm>
        </p:spPr>
        <p:txBody>
          <a:bodyPr/>
          <a:lstStyle/>
          <a:p>
            <a:r>
              <a:rPr lang="en-US" dirty="0" smtClean="0"/>
              <a:t>Terminal Velocity </a:t>
            </a:r>
            <a:endParaRPr lang="en-US" dirty="0"/>
          </a:p>
        </p:txBody>
      </p:sp>
      <p:sp>
        <p:nvSpPr>
          <p:cNvPr id="3" name="Content Placeholder 2"/>
          <p:cNvSpPr>
            <a:spLocks noGrp="1"/>
          </p:cNvSpPr>
          <p:nvPr>
            <p:ph idx="1"/>
          </p:nvPr>
        </p:nvSpPr>
        <p:spPr>
          <a:xfrm>
            <a:off x="113969" y="1155888"/>
            <a:ext cx="8726791" cy="5437560"/>
          </a:xfrm>
        </p:spPr>
        <p:txBody>
          <a:bodyPr>
            <a:normAutofit fontScale="92500" lnSpcReduction="20000"/>
          </a:bodyPr>
          <a:lstStyle/>
          <a:p>
            <a:r>
              <a:rPr lang="en-US" dirty="0" smtClean="0"/>
              <a:t>An excellent example of a case where </a:t>
            </a:r>
            <a:r>
              <a:rPr lang="en-US" i="1" dirty="0" err="1" smtClean="0"/>
              <a:t>F</a:t>
            </a:r>
            <a:r>
              <a:rPr lang="en-US" i="1" baseline="-25000" dirty="0" err="1" smtClean="0"/>
              <a:t>net</a:t>
            </a:r>
            <a:r>
              <a:rPr lang="en-US" dirty="0" smtClean="0"/>
              <a:t> = 0 but velocity doesn’t is terminal velocity.</a:t>
            </a:r>
            <a:endParaRPr lang="en-US" dirty="0"/>
          </a:p>
          <a:p>
            <a:r>
              <a:rPr lang="en-US" dirty="0" smtClean="0"/>
              <a:t>When a skydiver jumps, they initially experience what is called “free fall”</a:t>
            </a:r>
          </a:p>
          <a:p>
            <a:r>
              <a:rPr lang="en-US" u="sng" dirty="0" smtClean="0"/>
              <a:t>Free fall</a:t>
            </a:r>
            <a:r>
              <a:rPr lang="en-US" dirty="0" smtClean="0"/>
              <a:t> = condition where the only (non-negligible) force present is gravity</a:t>
            </a:r>
          </a:p>
          <a:p>
            <a:r>
              <a:rPr lang="en-US" dirty="0" smtClean="0"/>
              <a:t>In free fall, </a:t>
            </a:r>
            <a:r>
              <a:rPr lang="en-US" i="1" dirty="0" smtClean="0"/>
              <a:t>a</a:t>
            </a:r>
            <a:r>
              <a:rPr lang="en-US" dirty="0" smtClean="0"/>
              <a:t> = 9.8 m/s</a:t>
            </a:r>
            <a:r>
              <a:rPr lang="en-US" baseline="30000" dirty="0" smtClean="0"/>
              <a:t>2</a:t>
            </a:r>
            <a:r>
              <a:rPr lang="en-US" dirty="0" smtClean="0"/>
              <a:t>.</a:t>
            </a:r>
          </a:p>
          <a:p>
            <a:r>
              <a:rPr lang="en-US" dirty="0" smtClean="0"/>
              <a:t>As the skydiver falls faster and faster, air drag becomes stronger and can no longer be ignored.  As this happens, acceleration decreases</a:t>
            </a:r>
          </a:p>
          <a:p>
            <a:r>
              <a:rPr lang="en-US" dirty="0" smtClean="0"/>
              <a:t>Eventually air drag is so strong that it balances the downward force of gravity.</a:t>
            </a:r>
          </a:p>
          <a:p>
            <a:r>
              <a:rPr lang="en-US" dirty="0" smtClean="0"/>
              <a:t>At this point, acceleration is now 0, but the skydiver most definitely still has velocity!</a:t>
            </a:r>
            <a:endParaRPr lang="en-US" dirty="0"/>
          </a:p>
        </p:txBody>
      </p:sp>
    </p:spTree>
    <p:extLst>
      <p:ext uri="{BB962C8B-B14F-4D97-AF65-F5344CB8AC3E}">
        <p14:creationId xmlns:p14="http://schemas.microsoft.com/office/powerpoint/2010/main" val="1286952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715795"/>
          </a:xfrm>
        </p:spPr>
        <p:txBody>
          <a:bodyPr/>
          <a:lstStyle/>
          <a:p>
            <a:r>
              <a:rPr lang="en-US" dirty="0" smtClean="0"/>
              <a:t>Skydiver at Terminal Velocity </a:t>
            </a:r>
            <a:endParaRPr lang="en-US" dirty="0"/>
          </a:p>
        </p:txBody>
      </p:sp>
      <p:sp>
        <p:nvSpPr>
          <p:cNvPr id="3" name="Content Placeholder 2"/>
          <p:cNvSpPr>
            <a:spLocks noGrp="1"/>
          </p:cNvSpPr>
          <p:nvPr>
            <p:ph idx="1"/>
          </p:nvPr>
        </p:nvSpPr>
        <p:spPr>
          <a:xfrm>
            <a:off x="4249427" y="2111422"/>
            <a:ext cx="4591334" cy="4482026"/>
          </a:xfrm>
        </p:spPr>
        <p:txBody>
          <a:bodyPr>
            <a:normAutofit/>
          </a:bodyPr>
          <a:lstStyle/>
          <a:p>
            <a:r>
              <a:rPr lang="en-US" dirty="0" smtClean="0"/>
              <a:t>At terminal velocity, </a:t>
            </a:r>
            <a:r>
              <a:rPr lang="en-US" i="1" dirty="0" err="1" smtClean="0"/>
              <a:t>F</a:t>
            </a:r>
            <a:r>
              <a:rPr lang="en-US" i="1" baseline="-25000" dirty="0" err="1" smtClean="0"/>
              <a:t>drag</a:t>
            </a:r>
            <a:r>
              <a:rPr lang="en-US" dirty="0" smtClean="0"/>
              <a:t> = </a:t>
            </a:r>
            <a:r>
              <a:rPr lang="en-US" i="1" dirty="0" err="1" smtClean="0"/>
              <a:t>F</a:t>
            </a:r>
            <a:r>
              <a:rPr lang="en-US" i="1" baseline="-25000" dirty="0" err="1" smtClean="0"/>
              <a:t>g</a:t>
            </a:r>
            <a:endParaRPr lang="en-US" i="1" baseline="-25000" dirty="0" smtClean="0"/>
          </a:p>
          <a:p>
            <a:r>
              <a:rPr lang="en-US" dirty="0" smtClean="0"/>
              <a:t>Thus </a:t>
            </a:r>
            <a:r>
              <a:rPr lang="en-US" i="1" dirty="0" err="1" smtClean="0"/>
              <a:t>F</a:t>
            </a:r>
            <a:r>
              <a:rPr lang="en-US" i="1" baseline="-25000" dirty="0" err="1" smtClean="0"/>
              <a:t>net</a:t>
            </a:r>
            <a:r>
              <a:rPr lang="en-US" dirty="0" smtClean="0"/>
              <a:t> = 0</a:t>
            </a:r>
          </a:p>
          <a:p>
            <a:r>
              <a:rPr lang="en-US" dirty="0" smtClean="0"/>
              <a:t>Thus </a:t>
            </a:r>
            <a:r>
              <a:rPr lang="en-US" i="1" dirty="0" smtClean="0"/>
              <a:t>a</a:t>
            </a:r>
            <a:r>
              <a:rPr lang="en-US" dirty="0" smtClean="0"/>
              <a:t> = 0</a:t>
            </a:r>
          </a:p>
          <a:p>
            <a:r>
              <a:rPr lang="en-US" dirty="0" smtClean="0"/>
              <a:t>But v ≠ 0 (If it were, every skydiver would start hovering and never land!)</a:t>
            </a:r>
          </a:p>
          <a:p>
            <a:r>
              <a:rPr lang="en-US" dirty="0" smtClean="0"/>
              <a:t>Typical </a:t>
            </a:r>
            <a:r>
              <a:rPr lang="en-US" i="1" dirty="0" err="1" smtClean="0"/>
              <a:t>v</a:t>
            </a:r>
            <a:r>
              <a:rPr lang="en-US" i="1" baseline="-25000" dirty="0" err="1" smtClean="0"/>
              <a:t>Terminal</a:t>
            </a:r>
            <a:r>
              <a:rPr lang="en-US" baseline="-25000" dirty="0" smtClean="0"/>
              <a:t> </a:t>
            </a:r>
            <a:r>
              <a:rPr lang="en-US" dirty="0" smtClean="0"/>
              <a:t>≈ 120 mph (depending on the size, shape, and mass of the skydiver)</a:t>
            </a:r>
            <a:endParaRPr lang="en-US" dirty="0"/>
          </a:p>
        </p:txBody>
      </p:sp>
      <p:cxnSp>
        <p:nvCxnSpPr>
          <p:cNvPr id="4" name="Straight Connector 3"/>
          <p:cNvCxnSpPr/>
          <p:nvPr/>
        </p:nvCxnSpPr>
        <p:spPr>
          <a:xfrm flipH="1">
            <a:off x="2877104" y="3862038"/>
            <a:ext cx="830348" cy="12663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1641771" y="3729665"/>
            <a:ext cx="506653" cy="633501"/>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flipV="1">
            <a:off x="1835100" y="2914189"/>
            <a:ext cx="309008" cy="815476"/>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105299" y="3740118"/>
            <a:ext cx="771805" cy="24855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77104" y="3988676"/>
            <a:ext cx="700097" cy="50686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443008" y="3124145"/>
            <a:ext cx="791725" cy="737893"/>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rot="1218752">
            <a:off x="2258413" y="3495915"/>
            <a:ext cx="488440" cy="341883"/>
          </a:xfrm>
          <a:prstGeom prst="round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2479780" y="3729665"/>
            <a:ext cx="0" cy="2289499"/>
          </a:xfrm>
          <a:prstGeom prst="straightConnector1">
            <a:avLst/>
          </a:prstGeom>
          <a:ln w="38100" cmpd="sng">
            <a:solidFill>
              <a:schemeClr val="accent2"/>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479780" y="1498831"/>
            <a:ext cx="0" cy="2230834"/>
          </a:xfrm>
          <a:prstGeom prst="straightConnector1">
            <a:avLst/>
          </a:prstGeom>
          <a:ln w="38100" cmpd="sng">
            <a:solidFill>
              <a:schemeClr val="accent2"/>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516460" y="2111422"/>
            <a:ext cx="1088614" cy="461665"/>
          </a:xfrm>
          <a:prstGeom prst="rect">
            <a:avLst/>
          </a:prstGeom>
          <a:noFill/>
        </p:spPr>
        <p:txBody>
          <a:bodyPr wrap="square" rtlCol="0">
            <a:spAutoFit/>
          </a:bodyPr>
          <a:lstStyle/>
          <a:p>
            <a:r>
              <a:rPr lang="en-US" sz="2400" i="1" dirty="0" err="1" smtClean="0">
                <a:solidFill>
                  <a:schemeClr val="accent2"/>
                </a:solidFill>
              </a:rPr>
              <a:t>F</a:t>
            </a:r>
            <a:r>
              <a:rPr lang="en-US" sz="2400" i="1" baseline="-25000" dirty="0" err="1" smtClean="0">
                <a:solidFill>
                  <a:schemeClr val="accent2"/>
                </a:solidFill>
              </a:rPr>
              <a:t>Drag</a:t>
            </a:r>
            <a:r>
              <a:rPr lang="en-US" sz="2400" i="1" dirty="0" smtClean="0">
                <a:solidFill>
                  <a:schemeClr val="accent2"/>
                </a:solidFill>
              </a:rPr>
              <a:t> </a:t>
            </a:r>
            <a:endParaRPr lang="en-US" sz="2400" i="1" baseline="-25000" dirty="0">
              <a:solidFill>
                <a:schemeClr val="accent2"/>
              </a:solidFill>
            </a:endParaRPr>
          </a:p>
        </p:txBody>
      </p:sp>
      <p:sp>
        <p:nvSpPr>
          <p:cNvPr id="22" name="TextBox 21"/>
          <p:cNvSpPr txBox="1"/>
          <p:nvPr/>
        </p:nvSpPr>
        <p:spPr>
          <a:xfrm>
            <a:off x="2479780" y="4542315"/>
            <a:ext cx="544311" cy="461665"/>
          </a:xfrm>
          <a:prstGeom prst="rect">
            <a:avLst/>
          </a:prstGeom>
          <a:noFill/>
        </p:spPr>
        <p:txBody>
          <a:bodyPr wrap="square" rtlCol="0">
            <a:spAutoFit/>
          </a:bodyPr>
          <a:lstStyle/>
          <a:p>
            <a:r>
              <a:rPr lang="en-US" sz="2400" i="1" dirty="0" err="1" smtClean="0">
                <a:solidFill>
                  <a:schemeClr val="accent2"/>
                </a:solidFill>
              </a:rPr>
              <a:t>F</a:t>
            </a:r>
            <a:r>
              <a:rPr lang="en-US" sz="2400" i="1" baseline="-25000" dirty="0" err="1">
                <a:solidFill>
                  <a:schemeClr val="accent2"/>
                </a:solidFill>
              </a:rPr>
              <a:t>g</a:t>
            </a:r>
            <a:endParaRPr lang="en-US" sz="2400" i="1" baseline="-25000" dirty="0">
              <a:solidFill>
                <a:schemeClr val="accent2"/>
              </a:solidFill>
            </a:endParaRPr>
          </a:p>
        </p:txBody>
      </p:sp>
    </p:spTree>
    <p:extLst>
      <p:ext uri="{BB962C8B-B14F-4D97-AF65-F5344CB8AC3E}">
        <p14:creationId xmlns:p14="http://schemas.microsoft.com/office/powerpoint/2010/main" val="3863531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227393"/>
          </a:xfrm>
        </p:spPr>
        <p:txBody>
          <a:bodyPr/>
          <a:lstStyle/>
          <a:p>
            <a:r>
              <a:rPr lang="en-US" dirty="0" smtClean="0"/>
              <a:t>Newton’s 3</a:t>
            </a:r>
            <a:r>
              <a:rPr lang="en-US" baseline="30000" dirty="0" smtClean="0"/>
              <a:t>rd</a:t>
            </a:r>
            <a:r>
              <a:rPr lang="en-US" dirty="0" smtClean="0"/>
              <a:t> Law</a:t>
            </a:r>
            <a:endParaRPr lang="en-US" dirty="0"/>
          </a:p>
        </p:txBody>
      </p:sp>
      <p:sp>
        <p:nvSpPr>
          <p:cNvPr id="3" name="Content Placeholder 2"/>
          <p:cNvSpPr>
            <a:spLocks noGrp="1"/>
          </p:cNvSpPr>
          <p:nvPr>
            <p:ph idx="1"/>
          </p:nvPr>
        </p:nvSpPr>
        <p:spPr>
          <a:xfrm>
            <a:off x="65133" y="1497771"/>
            <a:ext cx="7954329" cy="4721234"/>
          </a:xfrm>
        </p:spPr>
        <p:txBody>
          <a:bodyPr>
            <a:normAutofit fontScale="92500"/>
          </a:bodyPr>
          <a:lstStyle/>
          <a:p>
            <a:r>
              <a:rPr lang="en-US" dirty="0" smtClean="0"/>
              <a:t>Most common wording: </a:t>
            </a:r>
          </a:p>
          <a:p>
            <a:pPr marL="0" indent="0">
              <a:buNone/>
            </a:pPr>
            <a:r>
              <a:rPr lang="en-US" dirty="0" smtClean="0"/>
              <a:t>“For every force there is an equal and opposite reaction force.”</a:t>
            </a:r>
          </a:p>
          <a:p>
            <a:r>
              <a:rPr lang="en-US" dirty="0" smtClean="0"/>
              <a:t>A better, more precise, and less misleading wording: </a:t>
            </a:r>
          </a:p>
          <a:p>
            <a:pPr marL="0" indent="0">
              <a:buNone/>
            </a:pPr>
            <a:r>
              <a:rPr lang="en-US" dirty="0" smtClean="0"/>
              <a:t>“Whenever object A exerts a force on object B, object B simultaneously exerts a force back on object A, equal in magnitude, but opposite in direction” </a:t>
            </a:r>
            <a:endParaRPr lang="en-US" dirty="0"/>
          </a:p>
          <a:p>
            <a:r>
              <a:rPr lang="en-US" dirty="0" smtClean="0"/>
              <a:t>Forces, therefore, always come in pairs.</a:t>
            </a:r>
          </a:p>
          <a:p>
            <a:r>
              <a:rPr lang="en-US" dirty="0" smtClean="0"/>
              <a:t>Like the </a:t>
            </a:r>
            <a:r>
              <a:rPr lang="en-US" dirty="0" err="1" smtClean="0"/>
              <a:t>Sith</a:t>
            </a:r>
            <a:r>
              <a:rPr lang="en-US" dirty="0" smtClean="0"/>
              <a:t>, they are.</a:t>
            </a:r>
          </a:p>
          <a:p>
            <a:r>
              <a:rPr lang="en-US" dirty="0" smtClean="0"/>
              <a:t>These forces are called “action/reaction pairs”</a:t>
            </a:r>
          </a:p>
          <a:p>
            <a:pPr marL="0" indent="0">
              <a:buNone/>
            </a:pPr>
            <a:endParaRPr lang="en-US" dirty="0"/>
          </a:p>
        </p:txBody>
      </p:sp>
      <p:pic>
        <p:nvPicPr>
          <p:cNvPr id="4" name="Picture 3" descr="sidious-and-mau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235" y="4574713"/>
            <a:ext cx="2862678" cy="2132695"/>
          </a:xfrm>
          <a:prstGeom prst="rect">
            <a:avLst/>
          </a:prstGeom>
        </p:spPr>
      </p:pic>
    </p:spTree>
    <p:extLst>
      <p:ext uri="{BB962C8B-B14F-4D97-AF65-F5344CB8AC3E}">
        <p14:creationId xmlns:p14="http://schemas.microsoft.com/office/powerpoint/2010/main" val="3855473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6" y="107577"/>
            <a:ext cx="8824479" cy="1194832"/>
          </a:xfrm>
        </p:spPr>
        <p:txBody>
          <a:bodyPr/>
          <a:lstStyle/>
          <a:p>
            <a:r>
              <a:rPr lang="en-US" sz="4800" dirty="0" smtClean="0"/>
              <a:t>Implications of Newton’s 3</a:t>
            </a:r>
            <a:r>
              <a:rPr lang="en-US" sz="4800" baseline="30000" dirty="0" smtClean="0"/>
              <a:t>rd</a:t>
            </a:r>
            <a:r>
              <a:rPr lang="en-US" sz="4800" dirty="0" smtClean="0"/>
              <a:t> Law</a:t>
            </a:r>
            <a:endParaRPr lang="en-US" sz="4800" dirty="0"/>
          </a:p>
        </p:txBody>
      </p:sp>
      <p:sp>
        <p:nvSpPr>
          <p:cNvPr id="3" name="Content Placeholder 2"/>
          <p:cNvSpPr>
            <a:spLocks noGrp="1"/>
          </p:cNvSpPr>
          <p:nvPr>
            <p:ph idx="1"/>
          </p:nvPr>
        </p:nvSpPr>
        <p:spPr>
          <a:xfrm>
            <a:off x="504721" y="1448931"/>
            <a:ext cx="8270913" cy="5160797"/>
          </a:xfrm>
        </p:spPr>
        <p:txBody>
          <a:bodyPr/>
          <a:lstStyle/>
          <a:p>
            <a:r>
              <a:rPr lang="en-US" dirty="0" smtClean="0"/>
              <a:t>Why would using your fist to hit a brick wall with a force of 200 N hurt?</a:t>
            </a:r>
          </a:p>
          <a:p>
            <a:r>
              <a:rPr lang="en-US" dirty="0" smtClean="0"/>
              <a:t>Because the wall would exert 200 N of force back on your hand!</a:t>
            </a:r>
          </a:p>
          <a:p>
            <a:r>
              <a:rPr lang="en-US" dirty="0" smtClean="0"/>
              <a:t>Why would using your fist to hit a tissue with a force of 200 N not hurt?</a:t>
            </a:r>
          </a:p>
          <a:p>
            <a:r>
              <a:rPr lang="en-US" dirty="0" smtClean="0"/>
              <a:t>Trick question!  You </a:t>
            </a:r>
            <a:r>
              <a:rPr lang="en-US" i="1" dirty="0" smtClean="0"/>
              <a:t>can’t</a:t>
            </a:r>
            <a:r>
              <a:rPr lang="en-US" dirty="0" smtClean="0"/>
              <a:t> hit a tissue with that much force because the tissue isn’t physically capable of exerting 200 N of force back on you!</a:t>
            </a:r>
            <a:endParaRPr lang="en-US" dirty="0"/>
          </a:p>
        </p:txBody>
      </p:sp>
    </p:spTree>
    <p:extLst>
      <p:ext uri="{BB962C8B-B14F-4D97-AF65-F5344CB8AC3E}">
        <p14:creationId xmlns:p14="http://schemas.microsoft.com/office/powerpoint/2010/main" val="4276187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gon-jinn-e148885307318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2054149"/>
            <a:ext cx="6993464" cy="3059641"/>
          </a:xfrm>
          <a:prstGeom prst="rect">
            <a:avLst/>
          </a:prstGeom>
        </p:spPr>
      </p:pic>
      <p:sp>
        <p:nvSpPr>
          <p:cNvPr id="8" name="Content Placeholder 2"/>
          <p:cNvSpPr txBox="1">
            <a:spLocks/>
          </p:cNvSpPr>
          <p:nvPr/>
        </p:nvSpPr>
        <p:spPr>
          <a:xfrm>
            <a:off x="1289320" y="2257349"/>
            <a:ext cx="2571480" cy="2211366"/>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FontTx/>
              <a:buNone/>
            </a:pPr>
            <a:r>
              <a:rPr lang="en-US" dirty="0" smtClean="0"/>
              <a:t>Are you sure it doesn’t have something to do with </a:t>
            </a:r>
            <a:r>
              <a:rPr lang="en-US" dirty="0" err="1" smtClean="0"/>
              <a:t>midichlorians</a:t>
            </a:r>
            <a:r>
              <a:rPr lang="en-US" dirty="0" smtClean="0"/>
              <a:t>?</a:t>
            </a:r>
            <a:endParaRPr lang="en-US" dirty="0"/>
          </a:p>
        </p:txBody>
      </p:sp>
      <p:pic>
        <p:nvPicPr>
          <p:cNvPr id="11" name="Picture 10" descr="isaac-newton-list-of-si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60" y="1119697"/>
            <a:ext cx="7833003" cy="4960902"/>
          </a:xfrm>
          <a:prstGeom prst="rect">
            <a:avLst/>
          </a:prstGeom>
        </p:spPr>
      </p:pic>
      <p:sp>
        <p:nvSpPr>
          <p:cNvPr id="12" name="Content Placeholder 2"/>
          <p:cNvSpPr txBox="1">
            <a:spLocks/>
          </p:cNvSpPr>
          <p:nvPr/>
        </p:nvSpPr>
        <p:spPr>
          <a:xfrm>
            <a:off x="645579" y="1328559"/>
            <a:ext cx="1995742" cy="4422731"/>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FontTx/>
              <a:buNone/>
            </a:pPr>
            <a:r>
              <a:rPr lang="en-US" sz="6000" i="1" dirty="0" smtClean="0"/>
              <a:t>YES I’M SURE!!!</a:t>
            </a:r>
            <a:endParaRPr lang="en-US" sz="6000" i="1" dirty="0"/>
          </a:p>
        </p:txBody>
      </p:sp>
    </p:spTree>
    <p:extLst>
      <p:ext uri="{BB962C8B-B14F-4D97-AF65-F5344CB8AC3E}">
        <p14:creationId xmlns:p14="http://schemas.microsoft.com/office/powerpoint/2010/main" val="991811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6" y="107577"/>
            <a:ext cx="8824479" cy="934351"/>
          </a:xfrm>
        </p:spPr>
        <p:txBody>
          <a:bodyPr/>
          <a:lstStyle/>
          <a:p>
            <a:r>
              <a:rPr lang="en-US" sz="4800" dirty="0" smtClean="0"/>
              <a:t>Implications of Newton’s 3</a:t>
            </a:r>
            <a:r>
              <a:rPr lang="en-US" sz="4800" baseline="30000" dirty="0" smtClean="0"/>
              <a:t>rd</a:t>
            </a:r>
            <a:r>
              <a:rPr lang="en-US" sz="4800" dirty="0" smtClean="0"/>
              <a:t> Law</a:t>
            </a:r>
            <a:endParaRPr lang="en-US" sz="4800" dirty="0"/>
          </a:p>
        </p:txBody>
      </p:sp>
      <p:sp>
        <p:nvSpPr>
          <p:cNvPr id="3" name="Content Placeholder 2"/>
          <p:cNvSpPr>
            <a:spLocks noGrp="1"/>
          </p:cNvSpPr>
          <p:nvPr>
            <p:ph idx="1"/>
          </p:nvPr>
        </p:nvSpPr>
        <p:spPr>
          <a:xfrm>
            <a:off x="97689" y="1172169"/>
            <a:ext cx="8922166" cy="5437559"/>
          </a:xfrm>
        </p:spPr>
        <p:txBody>
          <a:bodyPr>
            <a:normAutofit lnSpcReduction="10000"/>
          </a:bodyPr>
          <a:lstStyle/>
          <a:p>
            <a:r>
              <a:rPr lang="en-US" dirty="0" smtClean="0"/>
              <a:t>When you jump up into the air, which experiences the greatest force: you or the Earth?</a:t>
            </a:r>
          </a:p>
          <a:p>
            <a:r>
              <a:rPr lang="en-US" dirty="0" smtClean="0"/>
              <a:t>By Newton’s 3</a:t>
            </a:r>
            <a:r>
              <a:rPr lang="en-US" baseline="30000" dirty="0" smtClean="0"/>
              <a:t>rd</a:t>
            </a:r>
            <a:r>
              <a:rPr lang="en-US" dirty="0" smtClean="0"/>
              <a:t> Law, they experience the same force!</a:t>
            </a:r>
          </a:p>
          <a:p>
            <a:r>
              <a:rPr lang="en-US" dirty="0" smtClean="0"/>
              <a:t>They why doesn’t the Earth rebound downward as much as you jump upward?</a:t>
            </a:r>
          </a:p>
          <a:p>
            <a:r>
              <a:rPr lang="en-US" dirty="0" smtClean="0"/>
              <a:t>The answer: Newton’s </a:t>
            </a:r>
            <a:r>
              <a:rPr lang="en-US" i="1" u="sng" dirty="0" smtClean="0"/>
              <a:t>2</a:t>
            </a:r>
            <a:r>
              <a:rPr lang="en-US" i="1" u="sng" baseline="30000" dirty="0" smtClean="0"/>
              <a:t>nd</a:t>
            </a:r>
            <a:r>
              <a:rPr lang="en-US" dirty="0" smtClean="0"/>
              <a:t> Law!</a:t>
            </a:r>
          </a:p>
          <a:p>
            <a:r>
              <a:rPr lang="en-US" dirty="0" smtClean="0"/>
              <a:t>Earth has much more mass, and therefore experiences much less acceleration than you do when you experience the same force.</a:t>
            </a:r>
          </a:p>
          <a:p>
            <a:r>
              <a:rPr lang="en-US" i="1" dirty="0" err="1" smtClean="0"/>
              <a:t>F</a:t>
            </a:r>
            <a:r>
              <a:rPr lang="en-US" i="1" baseline="-25000" dirty="0" err="1" smtClean="0"/>
              <a:t>you</a:t>
            </a:r>
            <a:r>
              <a:rPr lang="en-US" i="1" baseline="-25000" dirty="0" smtClean="0"/>
              <a:t> on Earth</a:t>
            </a:r>
            <a:r>
              <a:rPr lang="en-US" dirty="0" smtClean="0"/>
              <a:t> = </a:t>
            </a:r>
            <a:r>
              <a:rPr lang="en-US" i="1" dirty="0" err="1" smtClean="0"/>
              <a:t>F</a:t>
            </a:r>
            <a:r>
              <a:rPr lang="en-US" i="1" baseline="-25000" dirty="0" err="1" smtClean="0"/>
              <a:t>Earth</a:t>
            </a:r>
            <a:r>
              <a:rPr lang="en-US" i="1" baseline="-25000" dirty="0" smtClean="0"/>
              <a:t> on You</a:t>
            </a:r>
          </a:p>
          <a:p>
            <a:r>
              <a:rPr lang="en-US" dirty="0" smtClean="0"/>
              <a:t>But F = ma, so </a:t>
            </a:r>
            <a:r>
              <a:rPr lang="en-US" i="1" dirty="0" err="1" smtClean="0"/>
              <a:t>a</a:t>
            </a:r>
            <a:r>
              <a:rPr lang="en-US" i="1" baseline="-25000" dirty="0" err="1" smtClean="0"/>
              <a:t>Earth</a:t>
            </a:r>
            <a:r>
              <a:rPr lang="en-US" i="1" dirty="0" err="1" smtClean="0"/>
              <a:t>m</a:t>
            </a:r>
            <a:r>
              <a:rPr lang="en-US" i="1" baseline="-25000" dirty="0" err="1" smtClean="0"/>
              <a:t>Earth</a:t>
            </a:r>
            <a:r>
              <a:rPr lang="en-US" dirty="0" smtClean="0"/>
              <a:t> = </a:t>
            </a:r>
            <a:r>
              <a:rPr lang="en-US" i="1" dirty="0" err="1" smtClean="0"/>
              <a:t>a</a:t>
            </a:r>
            <a:r>
              <a:rPr lang="en-US" i="1" baseline="-25000" dirty="0" err="1" smtClean="0"/>
              <a:t>You</a:t>
            </a:r>
            <a:r>
              <a:rPr lang="en-US" i="1" dirty="0" err="1" smtClean="0"/>
              <a:t>m</a:t>
            </a:r>
            <a:r>
              <a:rPr lang="en-US" i="1" baseline="-25000" dirty="0" err="1" smtClean="0"/>
              <a:t>You</a:t>
            </a:r>
            <a:endParaRPr lang="en-US" i="1" baseline="-25000" dirty="0" smtClean="0"/>
          </a:p>
          <a:p>
            <a:endParaRPr lang="en-US" dirty="0" smtClean="0"/>
          </a:p>
          <a:p>
            <a:endParaRPr lang="en-US" i="1" baseline="-25000" dirty="0" smtClean="0"/>
          </a:p>
          <a:p>
            <a:endParaRPr lang="en-US" dirty="0"/>
          </a:p>
        </p:txBody>
      </p:sp>
    </p:spTree>
    <p:extLst>
      <p:ext uri="{BB962C8B-B14F-4D97-AF65-F5344CB8AC3E}">
        <p14:creationId xmlns:p14="http://schemas.microsoft.com/office/powerpoint/2010/main" val="71707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1800" dirty="0"/>
              <a:t>(</a:t>
            </a:r>
            <a:r>
              <a:rPr lang="en-US" sz="1800" i="1" dirty="0" err="1" smtClean="0"/>
              <a:t>a</a:t>
            </a:r>
            <a:r>
              <a:rPr lang="en-US" sz="1800" i="1" baseline="-25000" dirty="0" err="1" smtClean="0"/>
              <a:t>Earth</a:t>
            </a:r>
            <a:r>
              <a:rPr lang="en-US" sz="1800" dirty="0" smtClean="0"/>
              <a:t>)</a:t>
            </a:r>
            <a:r>
              <a:rPr lang="en-US" sz="9600" i="1" dirty="0" err="1" smtClean="0"/>
              <a:t>m</a:t>
            </a:r>
            <a:r>
              <a:rPr lang="en-US" sz="9600" i="1" baseline="-25000" dirty="0" err="1" smtClean="0"/>
              <a:t>Earth</a:t>
            </a:r>
            <a:r>
              <a:rPr lang="en-US" sz="9600" dirty="0" smtClean="0"/>
              <a:t> </a:t>
            </a:r>
            <a:r>
              <a:rPr lang="en-US" dirty="0"/>
              <a:t>= </a:t>
            </a:r>
            <a:r>
              <a:rPr lang="en-US" sz="9600" i="1" dirty="0" err="1" smtClean="0"/>
              <a:t>a</a:t>
            </a:r>
            <a:r>
              <a:rPr lang="en-US" sz="9600" i="1" baseline="-25000" dirty="0" err="1" smtClean="0"/>
              <a:t>You</a:t>
            </a:r>
            <a:r>
              <a:rPr lang="en-US" sz="1800" dirty="0" smtClean="0"/>
              <a:t>(</a:t>
            </a:r>
            <a:r>
              <a:rPr lang="en-US" sz="1800" i="1" dirty="0" err="1" smtClean="0"/>
              <a:t>m</a:t>
            </a:r>
            <a:r>
              <a:rPr lang="en-US" sz="1800" i="1" baseline="-25000" dirty="0" err="1" smtClean="0"/>
              <a:t>You</a:t>
            </a:r>
            <a:r>
              <a:rPr lang="en-US" sz="1800" dirty="0" smtClean="0"/>
              <a:t>)</a:t>
            </a:r>
            <a:endParaRPr lang="en-US" sz="1800" dirty="0"/>
          </a:p>
        </p:txBody>
      </p:sp>
    </p:spTree>
    <p:extLst>
      <p:ext uri="{BB962C8B-B14F-4D97-AF65-F5344CB8AC3E}">
        <p14:creationId xmlns:p14="http://schemas.microsoft.com/office/powerpoint/2010/main" val="16269408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57" y="0"/>
            <a:ext cx="8808197" cy="1032031"/>
          </a:xfrm>
        </p:spPr>
        <p:txBody>
          <a:bodyPr/>
          <a:lstStyle/>
          <a:p>
            <a:r>
              <a:rPr lang="en-US" dirty="0" smtClean="0"/>
              <a:t>The Horse and Cart Problem</a:t>
            </a:r>
            <a:endParaRPr lang="en-US" dirty="0"/>
          </a:p>
        </p:txBody>
      </p:sp>
      <p:sp>
        <p:nvSpPr>
          <p:cNvPr id="3" name="Content Placeholder 2"/>
          <p:cNvSpPr>
            <a:spLocks noGrp="1"/>
          </p:cNvSpPr>
          <p:nvPr>
            <p:ph idx="1"/>
          </p:nvPr>
        </p:nvSpPr>
        <p:spPr>
          <a:xfrm>
            <a:off x="211657" y="1139609"/>
            <a:ext cx="8726791" cy="5551520"/>
          </a:xfrm>
        </p:spPr>
        <p:txBody>
          <a:bodyPr>
            <a:normAutofit fontScale="92500" lnSpcReduction="20000"/>
          </a:bodyPr>
          <a:lstStyle/>
          <a:p>
            <a:r>
              <a:rPr lang="en-US" dirty="0" smtClean="0"/>
              <a:t>Here’s how the argument goes:  </a:t>
            </a:r>
          </a:p>
          <a:p>
            <a:r>
              <a:rPr lang="en-US" dirty="0" smtClean="0"/>
              <a:t>A horse pulls on a cart.</a:t>
            </a:r>
          </a:p>
          <a:p>
            <a:r>
              <a:rPr lang="en-US" dirty="0" smtClean="0"/>
              <a:t>By Newton’s 3</a:t>
            </a:r>
            <a:r>
              <a:rPr lang="en-US" baseline="30000" dirty="0" smtClean="0"/>
              <a:t>rd</a:t>
            </a:r>
            <a:r>
              <a:rPr lang="en-US" dirty="0" smtClean="0"/>
              <a:t> Law, the cart pulls back on the horse.</a:t>
            </a:r>
          </a:p>
          <a:p>
            <a:r>
              <a:rPr lang="en-US" dirty="0" smtClean="0"/>
              <a:t>If these forces are equal and opposite, why don’t they cancel each other out?</a:t>
            </a:r>
          </a:p>
          <a:p>
            <a:r>
              <a:rPr lang="en-US" dirty="0" smtClean="0"/>
              <a:t>And if they cancel out, how does the horse and cart move?</a:t>
            </a:r>
          </a:p>
          <a:p>
            <a:r>
              <a:rPr lang="en-US" dirty="0" smtClean="0"/>
              <a:t>Here’s the answer to this paradox:</a:t>
            </a:r>
          </a:p>
          <a:p>
            <a:r>
              <a:rPr lang="en-US" dirty="0" smtClean="0"/>
              <a:t>THEY DON’T CANCEL EACH OTHER OUT BECAUSE THE TWO FORCES ARE ON TWO DIFFERENT BODIES!  </a:t>
            </a:r>
            <a:endParaRPr lang="en-US" dirty="0"/>
          </a:p>
          <a:p>
            <a:r>
              <a:rPr lang="en-US" dirty="0" smtClean="0"/>
              <a:t>One force is on the cart; the other force is on the horse.</a:t>
            </a:r>
          </a:p>
          <a:p>
            <a:r>
              <a:rPr lang="en-US" dirty="0" smtClean="0"/>
              <a:t>The only force that can cancel a force on a cart is another force on the cart.</a:t>
            </a:r>
            <a:endParaRPr lang="en-US" dirty="0"/>
          </a:p>
        </p:txBody>
      </p:sp>
    </p:spTree>
    <p:extLst>
      <p:ext uri="{BB962C8B-B14F-4D97-AF65-F5344CB8AC3E}">
        <p14:creationId xmlns:p14="http://schemas.microsoft.com/office/powerpoint/2010/main" val="424527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ladris-gandalfc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987" y="895406"/>
            <a:ext cx="7003708" cy="3890949"/>
          </a:xfrm>
          <a:prstGeom prst="rect">
            <a:avLst/>
          </a:prstGeom>
        </p:spPr>
      </p:pic>
      <p:sp>
        <p:nvSpPr>
          <p:cNvPr id="5" name="TextBox 4"/>
          <p:cNvSpPr txBox="1"/>
          <p:nvPr/>
        </p:nvSpPr>
        <p:spPr>
          <a:xfrm>
            <a:off x="325626" y="189777"/>
            <a:ext cx="8392742" cy="461665"/>
          </a:xfrm>
          <a:prstGeom prst="rect">
            <a:avLst/>
          </a:prstGeom>
          <a:noFill/>
        </p:spPr>
        <p:txBody>
          <a:bodyPr wrap="none" rtlCol="0">
            <a:spAutoFit/>
          </a:bodyPr>
          <a:lstStyle/>
          <a:p>
            <a:r>
              <a:rPr lang="en-US" sz="2400" dirty="0" smtClean="0"/>
              <a:t>Let’s color code:   </a:t>
            </a:r>
            <a:r>
              <a:rPr lang="en-US" sz="2400" dirty="0" smtClean="0">
                <a:solidFill>
                  <a:schemeClr val="accent3">
                    <a:lumMod val="60000"/>
                    <a:lumOff val="40000"/>
                  </a:schemeClr>
                </a:solidFill>
              </a:rPr>
              <a:t>Forces on cart = BLUE; </a:t>
            </a:r>
            <a:r>
              <a:rPr lang="en-US" sz="2400" dirty="0">
                <a:solidFill>
                  <a:schemeClr val="accent4">
                    <a:lumMod val="40000"/>
                    <a:lumOff val="60000"/>
                  </a:schemeClr>
                </a:solidFill>
              </a:rPr>
              <a:t>Forces on horse = RED</a:t>
            </a:r>
            <a:endParaRPr lang="en-US" sz="2400" dirty="0">
              <a:solidFill>
                <a:schemeClr val="accent3">
                  <a:lumMod val="60000"/>
                  <a:lumOff val="40000"/>
                </a:schemeClr>
              </a:solidFill>
            </a:endParaRPr>
          </a:p>
        </p:txBody>
      </p:sp>
      <p:cxnSp>
        <p:nvCxnSpPr>
          <p:cNvPr id="7" name="Straight Arrow Connector 6"/>
          <p:cNvCxnSpPr/>
          <p:nvPr/>
        </p:nvCxnSpPr>
        <p:spPr>
          <a:xfrm flipH="1">
            <a:off x="325626" y="4395632"/>
            <a:ext cx="2181699" cy="1628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849232" y="3264873"/>
            <a:ext cx="1269944"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949523" y="3264873"/>
            <a:ext cx="1308375" cy="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356152" y="4493312"/>
            <a:ext cx="922166" cy="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54495" y="4571802"/>
            <a:ext cx="978393" cy="461665"/>
          </a:xfrm>
          <a:prstGeom prst="rect">
            <a:avLst/>
          </a:prstGeom>
          <a:noFill/>
        </p:spPr>
        <p:txBody>
          <a:bodyPr wrap="non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Ground</a:t>
            </a:r>
            <a:endParaRPr lang="en-US" sz="2400" i="1" baseline="-25000" dirty="0">
              <a:solidFill>
                <a:schemeClr val="accent4">
                  <a:lumMod val="40000"/>
                  <a:lumOff val="60000"/>
                </a:schemeClr>
              </a:solidFill>
            </a:endParaRPr>
          </a:p>
        </p:txBody>
      </p:sp>
      <p:sp>
        <p:nvSpPr>
          <p:cNvPr id="17" name="TextBox 16"/>
          <p:cNvSpPr txBox="1"/>
          <p:nvPr/>
        </p:nvSpPr>
        <p:spPr>
          <a:xfrm>
            <a:off x="2672311" y="2643316"/>
            <a:ext cx="1492256" cy="461665"/>
          </a:xfrm>
          <a:prstGeom prst="rect">
            <a:avLst/>
          </a:prstGeom>
          <a:noFill/>
        </p:spPr>
        <p:txBody>
          <a:bodyPr wrap="non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Cart</a:t>
            </a:r>
            <a:r>
              <a:rPr lang="en-US" sz="2400" i="1" baseline="-25000" dirty="0" smtClean="0">
                <a:solidFill>
                  <a:schemeClr val="accent4">
                    <a:lumMod val="40000"/>
                    <a:lumOff val="60000"/>
                  </a:schemeClr>
                </a:solidFill>
              </a:rPr>
              <a:t>-on-horse</a:t>
            </a:r>
            <a:endParaRPr lang="en-US" sz="2400" i="1" baseline="-25000" dirty="0">
              <a:solidFill>
                <a:schemeClr val="accent4">
                  <a:lumMod val="40000"/>
                  <a:lumOff val="60000"/>
                </a:schemeClr>
              </a:solidFill>
            </a:endParaRPr>
          </a:p>
        </p:txBody>
      </p:sp>
      <p:sp>
        <p:nvSpPr>
          <p:cNvPr id="18" name="TextBox 17"/>
          <p:cNvSpPr txBox="1"/>
          <p:nvPr/>
        </p:nvSpPr>
        <p:spPr>
          <a:xfrm>
            <a:off x="5264097" y="2695184"/>
            <a:ext cx="1477629" cy="461665"/>
          </a:xfrm>
          <a:prstGeom prst="rect">
            <a:avLst/>
          </a:prstGeom>
          <a:noFill/>
        </p:spPr>
        <p:txBody>
          <a:bodyPr wrap="none" rtlCol="0">
            <a:spAutoFit/>
          </a:bodyPr>
          <a:lstStyle/>
          <a:p>
            <a:r>
              <a:rPr lang="en-US" sz="2400" i="1" dirty="0" err="1" smtClean="0">
                <a:solidFill>
                  <a:schemeClr val="accent3">
                    <a:lumMod val="60000"/>
                    <a:lumOff val="40000"/>
                  </a:schemeClr>
                </a:solidFill>
              </a:rPr>
              <a:t>F</a:t>
            </a:r>
            <a:r>
              <a:rPr lang="en-US" sz="2400" i="1" baseline="-25000" dirty="0" err="1" smtClean="0">
                <a:solidFill>
                  <a:schemeClr val="accent3">
                    <a:lumMod val="60000"/>
                    <a:lumOff val="40000"/>
                  </a:schemeClr>
                </a:solidFill>
              </a:rPr>
              <a:t>horse</a:t>
            </a:r>
            <a:r>
              <a:rPr lang="en-US" sz="2400" i="1" baseline="-25000" dirty="0" smtClean="0">
                <a:solidFill>
                  <a:schemeClr val="accent3">
                    <a:lumMod val="60000"/>
                    <a:lumOff val="40000"/>
                  </a:schemeClr>
                </a:solidFill>
              </a:rPr>
              <a:t>-on-cart</a:t>
            </a:r>
            <a:endParaRPr lang="en-US" sz="2400" i="1" baseline="-25000" dirty="0">
              <a:solidFill>
                <a:schemeClr val="accent3">
                  <a:lumMod val="60000"/>
                  <a:lumOff val="40000"/>
                </a:schemeClr>
              </a:solidFill>
            </a:endParaRPr>
          </a:p>
        </p:txBody>
      </p:sp>
      <p:sp>
        <p:nvSpPr>
          <p:cNvPr id="19" name="TextBox 18"/>
          <p:cNvSpPr txBox="1"/>
          <p:nvPr/>
        </p:nvSpPr>
        <p:spPr>
          <a:xfrm>
            <a:off x="6517066" y="4759617"/>
            <a:ext cx="993422" cy="461665"/>
          </a:xfrm>
          <a:prstGeom prst="rect">
            <a:avLst/>
          </a:prstGeom>
          <a:noFill/>
        </p:spPr>
        <p:txBody>
          <a:bodyPr wrap="none" rtlCol="0">
            <a:spAutoFit/>
          </a:bodyPr>
          <a:lstStyle/>
          <a:p>
            <a:r>
              <a:rPr lang="en-US" sz="2400" i="1" dirty="0" err="1" smtClean="0">
                <a:solidFill>
                  <a:schemeClr val="accent3">
                    <a:lumMod val="60000"/>
                    <a:lumOff val="40000"/>
                  </a:schemeClr>
                </a:solidFill>
              </a:rPr>
              <a:t>F</a:t>
            </a:r>
            <a:r>
              <a:rPr lang="en-US" sz="2400" i="1" baseline="-25000" dirty="0" err="1" smtClean="0">
                <a:solidFill>
                  <a:schemeClr val="accent3">
                    <a:lumMod val="60000"/>
                    <a:lumOff val="40000"/>
                  </a:schemeClr>
                </a:solidFill>
              </a:rPr>
              <a:t>Friction</a:t>
            </a:r>
            <a:endParaRPr lang="en-US" sz="2400" i="1" baseline="-25000" dirty="0">
              <a:solidFill>
                <a:schemeClr val="accent3">
                  <a:lumMod val="60000"/>
                  <a:lumOff val="40000"/>
                </a:schemeClr>
              </a:solidFill>
            </a:endParaRPr>
          </a:p>
        </p:txBody>
      </p:sp>
      <p:sp>
        <p:nvSpPr>
          <p:cNvPr id="20" name="Oval 19"/>
          <p:cNvSpPr/>
          <p:nvPr/>
        </p:nvSpPr>
        <p:spPr>
          <a:xfrm>
            <a:off x="2360793" y="2329358"/>
            <a:ext cx="4509927" cy="1421006"/>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009141" y="1628012"/>
            <a:ext cx="2826415" cy="461665"/>
          </a:xfrm>
          <a:prstGeom prst="rect">
            <a:avLst/>
          </a:prstGeom>
          <a:noFill/>
        </p:spPr>
        <p:txBody>
          <a:bodyPr wrap="none" rtlCol="0">
            <a:spAutoFit/>
          </a:bodyPr>
          <a:lstStyle/>
          <a:p>
            <a:r>
              <a:rPr lang="en-US" sz="2400" dirty="0" smtClean="0">
                <a:solidFill>
                  <a:schemeClr val="accent1"/>
                </a:solidFill>
              </a:rPr>
              <a:t>Action-Reaction Pair</a:t>
            </a:r>
            <a:endParaRPr lang="en-US" sz="2400" dirty="0">
              <a:solidFill>
                <a:schemeClr val="accent1"/>
              </a:solidFill>
            </a:endParaRPr>
          </a:p>
        </p:txBody>
      </p:sp>
      <p:sp>
        <p:nvSpPr>
          <p:cNvPr id="23" name="TextBox 22"/>
          <p:cNvSpPr txBox="1"/>
          <p:nvPr/>
        </p:nvSpPr>
        <p:spPr>
          <a:xfrm>
            <a:off x="603253" y="5417829"/>
            <a:ext cx="3808143" cy="461665"/>
          </a:xfrm>
          <a:prstGeom prst="rect">
            <a:avLst/>
          </a:prstGeom>
          <a:noFill/>
        </p:spPr>
        <p:txBody>
          <a:bodyPr wrap="non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r>
              <a:rPr lang="en-US" sz="2400" i="1" baseline="-25000" dirty="0" smtClean="0">
                <a:solidFill>
                  <a:schemeClr val="accent4">
                    <a:lumMod val="40000"/>
                    <a:lumOff val="60000"/>
                  </a:schemeClr>
                </a:solidFill>
              </a:rPr>
              <a:t>, Horse</a:t>
            </a:r>
            <a:r>
              <a:rPr lang="en-US" sz="2400" i="1" dirty="0" smtClean="0">
                <a:solidFill>
                  <a:schemeClr val="accent4">
                    <a:lumMod val="40000"/>
                    <a:lumOff val="60000"/>
                  </a:schemeClr>
                </a:solidFill>
              </a:rPr>
              <a:t> =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ground</a:t>
            </a:r>
            <a:r>
              <a:rPr lang="en-US" sz="2400" i="1" dirty="0" smtClean="0">
                <a:solidFill>
                  <a:schemeClr val="accent4">
                    <a:lumMod val="40000"/>
                    <a:lumOff val="60000"/>
                  </a:schemeClr>
                </a:solidFill>
              </a:rPr>
              <a:t> </a:t>
            </a:r>
            <a:r>
              <a:rPr lang="mr-IN" sz="2400" i="1" dirty="0" smtClean="0">
                <a:solidFill>
                  <a:schemeClr val="accent4">
                    <a:lumMod val="40000"/>
                    <a:lumOff val="60000"/>
                  </a:schemeClr>
                </a:solidFill>
              </a:rPr>
              <a:t>–</a:t>
            </a:r>
            <a:r>
              <a:rPr lang="en-US" sz="2400" i="1" dirty="0" smtClean="0">
                <a:solidFill>
                  <a:schemeClr val="accent4">
                    <a:lumMod val="40000"/>
                    <a:lumOff val="60000"/>
                  </a:schemeClr>
                </a:solidFill>
              </a:rPr>
              <a:t>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Cart</a:t>
            </a:r>
            <a:r>
              <a:rPr lang="en-US" sz="2400" i="1" baseline="-25000" dirty="0" smtClean="0">
                <a:solidFill>
                  <a:schemeClr val="accent4">
                    <a:lumMod val="40000"/>
                    <a:lumOff val="60000"/>
                  </a:schemeClr>
                </a:solidFill>
              </a:rPr>
              <a:t>-on-horse</a:t>
            </a:r>
            <a:endParaRPr lang="en-US" sz="2400" i="1" baseline="-25000" dirty="0">
              <a:solidFill>
                <a:schemeClr val="accent4">
                  <a:lumMod val="40000"/>
                  <a:lumOff val="60000"/>
                </a:schemeClr>
              </a:solidFill>
            </a:endParaRPr>
          </a:p>
        </p:txBody>
      </p:sp>
      <p:sp>
        <p:nvSpPr>
          <p:cNvPr id="24" name="TextBox 23"/>
          <p:cNvSpPr txBox="1"/>
          <p:nvPr/>
        </p:nvSpPr>
        <p:spPr>
          <a:xfrm>
            <a:off x="4821373" y="5423650"/>
            <a:ext cx="3623799" cy="461665"/>
          </a:xfrm>
          <a:prstGeom prst="rect">
            <a:avLst/>
          </a:prstGeom>
          <a:noFill/>
        </p:spPr>
        <p:txBody>
          <a:bodyPr wrap="none" rtlCol="0">
            <a:spAutoFit/>
          </a:bodyPr>
          <a:lstStyle/>
          <a:p>
            <a:r>
              <a:rPr lang="en-US" sz="2400" i="1" dirty="0" err="1" smtClean="0">
                <a:solidFill>
                  <a:schemeClr val="accent3">
                    <a:lumMod val="60000"/>
                    <a:lumOff val="40000"/>
                  </a:schemeClr>
                </a:solidFill>
              </a:rPr>
              <a:t>F</a:t>
            </a:r>
            <a:r>
              <a:rPr lang="en-US" sz="2400" i="1" baseline="-25000" dirty="0" err="1" smtClean="0">
                <a:solidFill>
                  <a:schemeClr val="accent3">
                    <a:lumMod val="60000"/>
                    <a:lumOff val="40000"/>
                  </a:schemeClr>
                </a:solidFill>
              </a:rPr>
              <a:t>net</a:t>
            </a:r>
            <a:r>
              <a:rPr lang="en-US" sz="2400" i="1" baseline="-25000" dirty="0" smtClean="0">
                <a:solidFill>
                  <a:schemeClr val="accent3">
                    <a:lumMod val="60000"/>
                    <a:lumOff val="40000"/>
                  </a:schemeClr>
                </a:solidFill>
              </a:rPr>
              <a:t>, Cart</a:t>
            </a:r>
            <a:r>
              <a:rPr lang="en-US" sz="2400" i="1" dirty="0" smtClean="0">
                <a:solidFill>
                  <a:schemeClr val="accent3">
                    <a:lumMod val="60000"/>
                    <a:lumOff val="40000"/>
                  </a:schemeClr>
                </a:solidFill>
              </a:rPr>
              <a:t> = </a:t>
            </a:r>
            <a:r>
              <a:rPr lang="en-US" sz="2400" i="1" dirty="0" err="1" smtClean="0">
                <a:solidFill>
                  <a:schemeClr val="accent3">
                    <a:lumMod val="60000"/>
                    <a:lumOff val="40000"/>
                  </a:schemeClr>
                </a:solidFill>
              </a:rPr>
              <a:t>F</a:t>
            </a:r>
            <a:r>
              <a:rPr lang="en-US" sz="2400" i="1" baseline="-25000" dirty="0" err="1" smtClean="0">
                <a:solidFill>
                  <a:schemeClr val="accent3">
                    <a:lumMod val="60000"/>
                    <a:lumOff val="40000"/>
                  </a:schemeClr>
                </a:solidFill>
              </a:rPr>
              <a:t>Cart</a:t>
            </a:r>
            <a:r>
              <a:rPr lang="en-US" sz="2400" i="1" baseline="-25000" dirty="0" smtClean="0">
                <a:solidFill>
                  <a:schemeClr val="accent3">
                    <a:lumMod val="60000"/>
                    <a:lumOff val="40000"/>
                  </a:schemeClr>
                </a:solidFill>
              </a:rPr>
              <a:t>-on-horse</a:t>
            </a:r>
            <a:r>
              <a:rPr lang="en-US" sz="2400" i="1" dirty="0" smtClean="0">
                <a:solidFill>
                  <a:schemeClr val="accent3">
                    <a:lumMod val="60000"/>
                    <a:lumOff val="40000"/>
                  </a:schemeClr>
                </a:solidFill>
              </a:rPr>
              <a:t> - </a:t>
            </a:r>
            <a:r>
              <a:rPr lang="en-US" sz="2400" i="1" dirty="0" err="1" smtClean="0">
                <a:solidFill>
                  <a:schemeClr val="accent3">
                    <a:lumMod val="60000"/>
                    <a:lumOff val="40000"/>
                  </a:schemeClr>
                </a:solidFill>
              </a:rPr>
              <a:t>F</a:t>
            </a:r>
            <a:r>
              <a:rPr lang="en-US" sz="2400" i="1" baseline="-25000" dirty="0" err="1" smtClean="0">
                <a:solidFill>
                  <a:schemeClr val="accent3">
                    <a:lumMod val="60000"/>
                    <a:lumOff val="40000"/>
                  </a:schemeClr>
                </a:solidFill>
              </a:rPr>
              <a:t>Friction</a:t>
            </a:r>
            <a:endParaRPr lang="en-US" sz="2400" i="1" baseline="-25000" dirty="0">
              <a:solidFill>
                <a:schemeClr val="accent3">
                  <a:lumMod val="60000"/>
                  <a:lumOff val="40000"/>
                </a:schemeClr>
              </a:solidFill>
            </a:endParaRPr>
          </a:p>
        </p:txBody>
      </p:sp>
    </p:spTree>
    <p:extLst>
      <p:ext uri="{BB962C8B-B14F-4D97-AF65-F5344CB8AC3E}">
        <p14:creationId xmlns:p14="http://schemas.microsoft.com/office/powerpoint/2010/main" val="768104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2" grpId="0"/>
      <p:bldP spid="23" grpId="0"/>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ladris-gandalfc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987" y="895406"/>
            <a:ext cx="7003708" cy="3890949"/>
          </a:xfrm>
          <a:prstGeom prst="rect">
            <a:avLst/>
          </a:prstGeom>
        </p:spPr>
      </p:pic>
      <p:sp>
        <p:nvSpPr>
          <p:cNvPr id="5" name="TextBox 4"/>
          <p:cNvSpPr txBox="1"/>
          <p:nvPr/>
        </p:nvSpPr>
        <p:spPr>
          <a:xfrm>
            <a:off x="195376" y="64409"/>
            <a:ext cx="8433727" cy="830997"/>
          </a:xfrm>
          <a:prstGeom prst="rect">
            <a:avLst/>
          </a:prstGeom>
          <a:noFill/>
        </p:spPr>
        <p:txBody>
          <a:bodyPr wrap="square" rtlCol="0">
            <a:spAutoFit/>
          </a:bodyPr>
          <a:lstStyle/>
          <a:p>
            <a:r>
              <a:rPr lang="en-US" sz="2400" dirty="0" smtClean="0"/>
              <a:t>Now, if you consider the Horse/Cart system to be one body, you </a:t>
            </a:r>
            <a:r>
              <a:rPr lang="en-US" sz="2400" i="1" dirty="0" smtClean="0"/>
              <a:t>can </a:t>
            </a:r>
            <a:r>
              <a:rPr lang="en-US" sz="2400" dirty="0" smtClean="0"/>
              <a:t>ignore the action-reaction pair as </a:t>
            </a:r>
            <a:r>
              <a:rPr lang="en-US" sz="2400" i="1" dirty="0" smtClean="0"/>
              <a:t>internal forces</a:t>
            </a:r>
            <a:r>
              <a:rPr lang="en-US" sz="2400" dirty="0" smtClean="0"/>
              <a:t>.</a:t>
            </a:r>
            <a:endParaRPr lang="en-US" sz="2400" dirty="0">
              <a:solidFill>
                <a:schemeClr val="accent3">
                  <a:lumMod val="60000"/>
                  <a:lumOff val="40000"/>
                </a:schemeClr>
              </a:solidFill>
            </a:endParaRPr>
          </a:p>
        </p:txBody>
      </p:sp>
      <p:cxnSp>
        <p:nvCxnSpPr>
          <p:cNvPr id="7" name="Straight Arrow Connector 6"/>
          <p:cNvCxnSpPr/>
          <p:nvPr/>
        </p:nvCxnSpPr>
        <p:spPr>
          <a:xfrm flipH="1">
            <a:off x="325626" y="4395632"/>
            <a:ext cx="2181699" cy="16280"/>
          </a:xfrm>
          <a:prstGeom prst="straightConnector1">
            <a:avLst/>
          </a:prstGeom>
          <a:ln w="762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849232" y="3264873"/>
            <a:ext cx="1269944" cy="0"/>
          </a:xfrm>
          <a:prstGeom prst="straightConnector1">
            <a:avLst/>
          </a:prstGeom>
          <a:ln w="762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949523" y="3264873"/>
            <a:ext cx="1308375" cy="0"/>
          </a:xfrm>
          <a:prstGeom prst="straightConnector1">
            <a:avLst/>
          </a:prstGeom>
          <a:ln w="762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356152" y="4493312"/>
            <a:ext cx="922166" cy="0"/>
          </a:xfrm>
          <a:prstGeom prst="straightConnector1">
            <a:avLst/>
          </a:prstGeom>
          <a:ln w="762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54495" y="4571802"/>
            <a:ext cx="978393" cy="461665"/>
          </a:xfrm>
          <a:prstGeom prst="rect">
            <a:avLst/>
          </a:prstGeom>
          <a:noFill/>
        </p:spPr>
        <p:txBody>
          <a:bodyPr wrap="none" rtlCol="0">
            <a:spAutoFit/>
          </a:bodyPr>
          <a:lstStyle/>
          <a:p>
            <a:r>
              <a:rPr lang="en-US" sz="2400" i="1" dirty="0" err="1" smtClean="0">
                <a:solidFill>
                  <a:srgbClr val="F2D908"/>
                </a:solidFill>
              </a:rPr>
              <a:t>F</a:t>
            </a:r>
            <a:r>
              <a:rPr lang="en-US" sz="2400" i="1" baseline="-25000" dirty="0" err="1" smtClean="0">
                <a:solidFill>
                  <a:srgbClr val="F2D908"/>
                </a:solidFill>
              </a:rPr>
              <a:t>Ground</a:t>
            </a:r>
            <a:endParaRPr lang="en-US" sz="2400" i="1" baseline="-25000" dirty="0">
              <a:solidFill>
                <a:srgbClr val="F2D908"/>
              </a:solidFill>
            </a:endParaRPr>
          </a:p>
        </p:txBody>
      </p:sp>
      <p:sp>
        <p:nvSpPr>
          <p:cNvPr id="17" name="TextBox 16"/>
          <p:cNvSpPr txBox="1"/>
          <p:nvPr/>
        </p:nvSpPr>
        <p:spPr>
          <a:xfrm>
            <a:off x="2672311" y="2643316"/>
            <a:ext cx="1492256" cy="461665"/>
          </a:xfrm>
          <a:prstGeom prst="rect">
            <a:avLst/>
          </a:prstGeom>
          <a:noFill/>
        </p:spPr>
        <p:txBody>
          <a:bodyPr wrap="none" rtlCol="0">
            <a:spAutoFit/>
          </a:bodyPr>
          <a:lstStyle/>
          <a:p>
            <a:r>
              <a:rPr lang="en-US" sz="2400" i="1" dirty="0" err="1" smtClean="0">
                <a:solidFill>
                  <a:schemeClr val="accent1"/>
                </a:solidFill>
              </a:rPr>
              <a:t>F</a:t>
            </a:r>
            <a:r>
              <a:rPr lang="en-US" sz="2400" i="1" baseline="-25000" dirty="0" err="1" smtClean="0">
                <a:solidFill>
                  <a:schemeClr val="accent1"/>
                </a:solidFill>
              </a:rPr>
              <a:t>Cart</a:t>
            </a:r>
            <a:r>
              <a:rPr lang="en-US" sz="2400" i="1" baseline="-25000" dirty="0" smtClean="0">
                <a:solidFill>
                  <a:schemeClr val="accent1"/>
                </a:solidFill>
              </a:rPr>
              <a:t>-on-horse</a:t>
            </a:r>
            <a:endParaRPr lang="en-US" sz="2400" i="1" baseline="-25000" dirty="0">
              <a:solidFill>
                <a:schemeClr val="accent1"/>
              </a:solidFill>
            </a:endParaRPr>
          </a:p>
        </p:txBody>
      </p:sp>
      <p:sp>
        <p:nvSpPr>
          <p:cNvPr id="18" name="TextBox 17"/>
          <p:cNvSpPr txBox="1"/>
          <p:nvPr/>
        </p:nvSpPr>
        <p:spPr>
          <a:xfrm>
            <a:off x="5264097" y="2695184"/>
            <a:ext cx="1477629" cy="461665"/>
          </a:xfrm>
          <a:prstGeom prst="rect">
            <a:avLst/>
          </a:prstGeom>
          <a:noFill/>
        </p:spPr>
        <p:txBody>
          <a:bodyPr wrap="none" rtlCol="0">
            <a:spAutoFit/>
          </a:bodyPr>
          <a:lstStyle/>
          <a:p>
            <a:r>
              <a:rPr lang="en-US" sz="2400" i="1" dirty="0" err="1" smtClean="0">
                <a:solidFill>
                  <a:srgbClr val="F2D908"/>
                </a:solidFill>
              </a:rPr>
              <a:t>F</a:t>
            </a:r>
            <a:r>
              <a:rPr lang="en-US" sz="2400" i="1" baseline="-25000" dirty="0" err="1" smtClean="0">
                <a:solidFill>
                  <a:srgbClr val="F2D908"/>
                </a:solidFill>
              </a:rPr>
              <a:t>horse</a:t>
            </a:r>
            <a:r>
              <a:rPr lang="en-US" sz="2400" i="1" baseline="-25000" dirty="0" smtClean="0">
                <a:solidFill>
                  <a:srgbClr val="F2D908"/>
                </a:solidFill>
              </a:rPr>
              <a:t>-on-cart</a:t>
            </a:r>
            <a:endParaRPr lang="en-US" sz="2400" i="1" baseline="-25000" dirty="0">
              <a:solidFill>
                <a:srgbClr val="F2D908"/>
              </a:solidFill>
            </a:endParaRPr>
          </a:p>
        </p:txBody>
      </p:sp>
      <p:sp>
        <p:nvSpPr>
          <p:cNvPr id="19" name="TextBox 18"/>
          <p:cNvSpPr txBox="1"/>
          <p:nvPr/>
        </p:nvSpPr>
        <p:spPr>
          <a:xfrm>
            <a:off x="6517066" y="4759617"/>
            <a:ext cx="993422" cy="461665"/>
          </a:xfrm>
          <a:prstGeom prst="rect">
            <a:avLst/>
          </a:prstGeom>
          <a:noFill/>
        </p:spPr>
        <p:txBody>
          <a:bodyPr wrap="none" rtlCol="0">
            <a:spAutoFit/>
          </a:bodyPr>
          <a:lstStyle/>
          <a:p>
            <a:r>
              <a:rPr lang="en-US" sz="2400" i="1" dirty="0" err="1" smtClean="0">
                <a:solidFill>
                  <a:srgbClr val="F2D908"/>
                </a:solidFill>
              </a:rPr>
              <a:t>F</a:t>
            </a:r>
            <a:r>
              <a:rPr lang="en-US" sz="2400" i="1" baseline="-25000" dirty="0" err="1" smtClean="0">
                <a:solidFill>
                  <a:srgbClr val="F2D908"/>
                </a:solidFill>
              </a:rPr>
              <a:t>Friction</a:t>
            </a:r>
            <a:endParaRPr lang="en-US" sz="2400" i="1" baseline="-25000" dirty="0">
              <a:solidFill>
                <a:srgbClr val="F2D908"/>
              </a:solidFill>
            </a:endParaRPr>
          </a:p>
        </p:txBody>
      </p:sp>
      <p:sp>
        <p:nvSpPr>
          <p:cNvPr id="20" name="Oval 19"/>
          <p:cNvSpPr/>
          <p:nvPr/>
        </p:nvSpPr>
        <p:spPr>
          <a:xfrm>
            <a:off x="2360793" y="2329358"/>
            <a:ext cx="4509927" cy="1421006"/>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009141" y="1628012"/>
            <a:ext cx="2826415" cy="461665"/>
          </a:xfrm>
          <a:prstGeom prst="rect">
            <a:avLst/>
          </a:prstGeom>
          <a:noFill/>
        </p:spPr>
        <p:txBody>
          <a:bodyPr wrap="none" rtlCol="0">
            <a:spAutoFit/>
          </a:bodyPr>
          <a:lstStyle/>
          <a:p>
            <a:r>
              <a:rPr lang="en-US" sz="2400" dirty="0" smtClean="0">
                <a:solidFill>
                  <a:schemeClr val="accent1"/>
                </a:solidFill>
              </a:rPr>
              <a:t>Action-Reaction Pair</a:t>
            </a:r>
            <a:endParaRPr lang="en-US" sz="2400" dirty="0">
              <a:solidFill>
                <a:schemeClr val="accent1"/>
              </a:solidFill>
            </a:endParaRPr>
          </a:p>
        </p:txBody>
      </p:sp>
      <p:sp>
        <p:nvSpPr>
          <p:cNvPr id="23" name="TextBox 22"/>
          <p:cNvSpPr txBox="1"/>
          <p:nvPr/>
        </p:nvSpPr>
        <p:spPr>
          <a:xfrm>
            <a:off x="1515087" y="5474861"/>
            <a:ext cx="5763231" cy="584776"/>
          </a:xfrm>
          <a:prstGeom prst="rect">
            <a:avLst/>
          </a:prstGeom>
          <a:noFill/>
        </p:spPr>
        <p:txBody>
          <a:bodyPr wrap="none" rtlCol="0">
            <a:spAutoFit/>
          </a:bodyPr>
          <a:lstStyle/>
          <a:p>
            <a:r>
              <a:rPr lang="en-US" sz="3200" i="1" dirty="0" err="1" smtClean="0">
                <a:solidFill>
                  <a:srgbClr val="F2D908"/>
                </a:solidFill>
              </a:rPr>
              <a:t>F</a:t>
            </a:r>
            <a:r>
              <a:rPr lang="en-US" sz="3200" i="1" baseline="-25000" dirty="0" err="1" smtClean="0">
                <a:solidFill>
                  <a:srgbClr val="F2D908"/>
                </a:solidFill>
              </a:rPr>
              <a:t>net</a:t>
            </a:r>
            <a:r>
              <a:rPr lang="en-US" sz="3200" i="1" baseline="-25000" dirty="0" smtClean="0">
                <a:solidFill>
                  <a:srgbClr val="F2D908"/>
                </a:solidFill>
              </a:rPr>
              <a:t>, Horse/Cart System</a:t>
            </a:r>
            <a:r>
              <a:rPr lang="en-US" sz="3200" i="1" dirty="0" smtClean="0">
                <a:solidFill>
                  <a:srgbClr val="F2D908"/>
                </a:solidFill>
              </a:rPr>
              <a:t> = </a:t>
            </a:r>
            <a:r>
              <a:rPr lang="en-US" sz="3200" i="1" dirty="0" err="1" smtClean="0">
                <a:solidFill>
                  <a:srgbClr val="F2D908"/>
                </a:solidFill>
              </a:rPr>
              <a:t>F</a:t>
            </a:r>
            <a:r>
              <a:rPr lang="en-US" sz="3200" i="1" baseline="-25000" dirty="0" err="1">
                <a:solidFill>
                  <a:srgbClr val="F2D908"/>
                </a:solidFill>
              </a:rPr>
              <a:t>G</a:t>
            </a:r>
            <a:r>
              <a:rPr lang="en-US" sz="3200" i="1" baseline="-25000" dirty="0" err="1" smtClean="0">
                <a:solidFill>
                  <a:srgbClr val="F2D908"/>
                </a:solidFill>
              </a:rPr>
              <a:t>round</a:t>
            </a:r>
            <a:r>
              <a:rPr lang="en-US" sz="3200" i="1" dirty="0" smtClean="0">
                <a:solidFill>
                  <a:srgbClr val="F2D908"/>
                </a:solidFill>
              </a:rPr>
              <a:t> </a:t>
            </a:r>
            <a:r>
              <a:rPr lang="mr-IN" sz="3200" i="1" dirty="0" smtClean="0">
                <a:solidFill>
                  <a:srgbClr val="F2D908"/>
                </a:solidFill>
              </a:rPr>
              <a:t>–</a:t>
            </a:r>
            <a:r>
              <a:rPr lang="en-US" sz="3200" i="1" dirty="0" smtClean="0">
                <a:solidFill>
                  <a:srgbClr val="F2D908"/>
                </a:solidFill>
              </a:rPr>
              <a:t> </a:t>
            </a:r>
            <a:r>
              <a:rPr lang="en-US" sz="3200" i="1" dirty="0" err="1" smtClean="0">
                <a:solidFill>
                  <a:srgbClr val="F2D908"/>
                </a:solidFill>
              </a:rPr>
              <a:t>F</a:t>
            </a:r>
            <a:r>
              <a:rPr lang="en-US" sz="3200" i="1" baseline="-25000" dirty="0" err="1" smtClean="0">
                <a:solidFill>
                  <a:srgbClr val="F2D908"/>
                </a:solidFill>
              </a:rPr>
              <a:t>Friction</a:t>
            </a:r>
            <a:endParaRPr lang="en-US" sz="3200" i="1" baseline="-25000" dirty="0">
              <a:solidFill>
                <a:srgbClr val="F2D908"/>
              </a:solidFill>
            </a:endParaRPr>
          </a:p>
        </p:txBody>
      </p:sp>
    </p:spTree>
    <p:extLst>
      <p:ext uri="{BB962C8B-B14F-4D97-AF65-F5344CB8AC3E}">
        <p14:creationId xmlns:p14="http://schemas.microsoft.com/office/powerpoint/2010/main" val="20368874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Free-Body Diagrams</a:t>
            </a:r>
            <a:endParaRPr lang="en-US" dirty="0"/>
          </a:p>
        </p:txBody>
      </p:sp>
      <p:sp>
        <p:nvSpPr>
          <p:cNvPr id="3" name="Content Placeholder 2"/>
          <p:cNvSpPr>
            <a:spLocks noGrp="1"/>
          </p:cNvSpPr>
          <p:nvPr>
            <p:ph idx="1"/>
          </p:nvPr>
        </p:nvSpPr>
        <p:spPr>
          <a:xfrm>
            <a:off x="244220" y="2072546"/>
            <a:ext cx="8710510" cy="4520902"/>
          </a:xfrm>
        </p:spPr>
        <p:txBody>
          <a:bodyPr>
            <a:normAutofit fontScale="92500" lnSpcReduction="10000"/>
          </a:bodyPr>
          <a:lstStyle/>
          <a:p>
            <a:r>
              <a:rPr lang="en-US" i="1" u="sng" dirty="0" smtClean="0"/>
              <a:t>The</a:t>
            </a:r>
            <a:r>
              <a:rPr lang="en-US" i="1" dirty="0" smtClean="0"/>
              <a:t> key</a:t>
            </a:r>
            <a:r>
              <a:rPr lang="en-US" dirty="0" smtClean="0"/>
              <a:t> to problems connecting force and motion is </a:t>
            </a:r>
            <a:r>
              <a:rPr lang="en-US" dirty="0" smtClean="0"/>
              <a:t> </a:t>
            </a:r>
            <a:r>
              <a:rPr lang="en-US" dirty="0" smtClean="0"/>
              <a:t>the drawing of an accurate </a:t>
            </a:r>
            <a:r>
              <a:rPr lang="en-US" dirty="0" smtClean="0"/>
              <a:t>“free</a:t>
            </a:r>
            <a:r>
              <a:rPr lang="en-US" dirty="0" smtClean="0"/>
              <a:t>-body </a:t>
            </a:r>
            <a:r>
              <a:rPr lang="en-US" dirty="0" smtClean="0"/>
              <a:t>diagram”:</a:t>
            </a:r>
            <a:endParaRPr lang="en-US" dirty="0" smtClean="0"/>
          </a:p>
          <a:p>
            <a:r>
              <a:rPr lang="en-US" dirty="0" smtClean="0"/>
              <a:t>All forces on a body are drawn (roughly) to scale and labeled.</a:t>
            </a:r>
          </a:p>
          <a:p>
            <a:r>
              <a:rPr lang="en-US" dirty="0" smtClean="0"/>
              <a:t>To the side, </a:t>
            </a:r>
            <a:r>
              <a:rPr lang="en-US" i="1" dirty="0" err="1" smtClean="0"/>
              <a:t>F</a:t>
            </a:r>
            <a:r>
              <a:rPr lang="en-US" i="1" baseline="-25000" dirty="0" err="1" smtClean="0"/>
              <a:t>net</a:t>
            </a:r>
            <a:r>
              <a:rPr lang="en-US" dirty="0" smtClean="0"/>
              <a:t> is expressed in terms of the forces labeled in the diagram.</a:t>
            </a:r>
          </a:p>
          <a:p>
            <a:r>
              <a:rPr lang="en-US" dirty="0" smtClean="0"/>
              <a:t>This formula for </a:t>
            </a:r>
            <a:r>
              <a:rPr lang="en-US" i="1" dirty="0" err="1" smtClean="0"/>
              <a:t>F</a:t>
            </a:r>
            <a:r>
              <a:rPr lang="en-US" i="1" baseline="-25000" dirty="0" err="1" smtClean="0"/>
              <a:t>net</a:t>
            </a:r>
            <a:r>
              <a:rPr lang="en-US" dirty="0" smtClean="0"/>
              <a:t>, which is needed in order to correctly set up the problem is NOT a law of physics </a:t>
            </a:r>
            <a:r>
              <a:rPr lang="mr-IN" dirty="0" smtClean="0"/>
              <a:t>–</a:t>
            </a:r>
            <a:r>
              <a:rPr lang="en-US" dirty="0" smtClean="0"/>
              <a:t> it’s something that is situation-specific.  You NEED to have drawn the diagram to get the right formula!</a:t>
            </a:r>
          </a:p>
          <a:p>
            <a:r>
              <a:rPr lang="en-US" dirty="0" smtClean="0"/>
              <a:t>Once </a:t>
            </a:r>
            <a:r>
              <a:rPr lang="en-US" dirty="0" smtClean="0"/>
              <a:t>you know </a:t>
            </a:r>
            <a:r>
              <a:rPr lang="en-US" i="1" dirty="0" err="1" smtClean="0"/>
              <a:t>F</a:t>
            </a:r>
            <a:r>
              <a:rPr lang="en-US" i="1" baseline="-25000" dirty="0" err="1" smtClean="0"/>
              <a:t>net</a:t>
            </a:r>
            <a:r>
              <a:rPr lang="en-US" dirty="0" smtClean="0"/>
              <a:t>, you can divide by mass to get acceleration, and it becomes a kinematics problem.</a:t>
            </a:r>
          </a:p>
        </p:txBody>
      </p:sp>
    </p:spTree>
    <p:extLst>
      <p:ext uri="{BB962C8B-B14F-4D97-AF65-F5344CB8AC3E}">
        <p14:creationId xmlns:p14="http://schemas.microsoft.com/office/powerpoint/2010/main" val="1993173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28021"/>
          </a:xfrm>
        </p:spPr>
        <p:txBody>
          <a:bodyPr/>
          <a:lstStyle/>
          <a:p>
            <a:r>
              <a:rPr lang="en-US" dirty="0" smtClean="0"/>
              <a:t>Examples</a:t>
            </a:r>
            <a:endParaRPr lang="en-US" dirty="0"/>
          </a:p>
        </p:txBody>
      </p:sp>
      <p:sp>
        <p:nvSpPr>
          <p:cNvPr id="3" name="Content Placeholder 2"/>
          <p:cNvSpPr>
            <a:spLocks noGrp="1"/>
          </p:cNvSpPr>
          <p:nvPr>
            <p:ph idx="1"/>
          </p:nvPr>
        </p:nvSpPr>
        <p:spPr>
          <a:xfrm>
            <a:off x="779462" y="1235598"/>
            <a:ext cx="7581901" cy="3953436"/>
          </a:xfrm>
        </p:spPr>
        <p:txBody>
          <a:bodyPr/>
          <a:lstStyle/>
          <a:p>
            <a:r>
              <a:rPr lang="en-US" dirty="0" smtClean="0"/>
              <a:t>A)	A child exerts a 36 N horizontal force as she pulls a 52-N sled across a sidewalk at a constant speed.  What is friction force acting on the sled?</a:t>
            </a:r>
            <a:endParaRPr lang="en-US" dirty="0"/>
          </a:p>
        </p:txBody>
      </p:sp>
      <p:cxnSp>
        <p:nvCxnSpPr>
          <p:cNvPr id="5" name="Straight Connector 4"/>
          <p:cNvCxnSpPr/>
          <p:nvPr/>
        </p:nvCxnSpPr>
        <p:spPr>
          <a:xfrm flipV="1">
            <a:off x="660806" y="5268454"/>
            <a:ext cx="3570064" cy="1716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853687" y="4303335"/>
            <a:ext cx="926844" cy="92669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flipV="1">
            <a:off x="2255384" y="4691655"/>
            <a:ext cx="223129" cy="1887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 name="Straight Arrow Connector 8"/>
          <p:cNvCxnSpPr/>
          <p:nvPr/>
        </p:nvCxnSpPr>
        <p:spPr>
          <a:xfrm>
            <a:off x="2384108" y="4880427"/>
            <a:ext cx="0" cy="181239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H="1">
            <a:off x="916774" y="4790523"/>
            <a:ext cx="133505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a:off x="2478513" y="4792426"/>
            <a:ext cx="1452405" cy="380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flipV="1">
            <a:off x="2366949" y="2831582"/>
            <a:ext cx="0" cy="185339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TextBox 18"/>
          <p:cNvSpPr txBox="1"/>
          <p:nvPr/>
        </p:nvSpPr>
        <p:spPr>
          <a:xfrm>
            <a:off x="2591725" y="2730296"/>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normal</a:t>
            </a:r>
            <a:endParaRPr lang="en-US" sz="2400" i="1" baseline="-25000" dirty="0">
              <a:solidFill>
                <a:schemeClr val="accent4">
                  <a:lumMod val="40000"/>
                  <a:lumOff val="60000"/>
                </a:schemeClr>
              </a:solidFill>
            </a:endParaRPr>
          </a:p>
        </p:txBody>
      </p:sp>
      <p:sp>
        <p:nvSpPr>
          <p:cNvPr id="20" name="TextBox 19"/>
          <p:cNvSpPr txBox="1"/>
          <p:nvPr/>
        </p:nvSpPr>
        <p:spPr>
          <a:xfrm>
            <a:off x="660806" y="4188991"/>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friction</a:t>
            </a:r>
            <a:endParaRPr lang="en-US" sz="2400" i="1" baseline="-25000" dirty="0">
              <a:solidFill>
                <a:schemeClr val="accent4">
                  <a:lumMod val="40000"/>
                  <a:lumOff val="60000"/>
                </a:schemeClr>
              </a:solidFill>
            </a:endParaRPr>
          </a:p>
        </p:txBody>
      </p:sp>
      <p:sp>
        <p:nvSpPr>
          <p:cNvPr id="21" name="TextBox 20"/>
          <p:cNvSpPr txBox="1"/>
          <p:nvPr/>
        </p:nvSpPr>
        <p:spPr>
          <a:xfrm>
            <a:off x="3784606" y="4264021"/>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pull</a:t>
            </a:r>
            <a:endParaRPr lang="en-US" sz="2400" i="1" baseline="-25000" dirty="0">
              <a:solidFill>
                <a:schemeClr val="accent4">
                  <a:lumMod val="40000"/>
                  <a:lumOff val="60000"/>
                </a:schemeClr>
              </a:solidFill>
            </a:endParaRPr>
          </a:p>
        </p:txBody>
      </p:sp>
      <p:sp>
        <p:nvSpPr>
          <p:cNvPr id="22" name="TextBox 21"/>
          <p:cNvSpPr txBox="1"/>
          <p:nvPr/>
        </p:nvSpPr>
        <p:spPr>
          <a:xfrm>
            <a:off x="2591725" y="6242169"/>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grav</a:t>
            </a:r>
            <a:endParaRPr lang="en-US" sz="2400" i="1" baseline="-25000" dirty="0">
              <a:solidFill>
                <a:schemeClr val="accent4">
                  <a:lumMod val="40000"/>
                  <a:lumOff val="60000"/>
                </a:schemeClr>
              </a:solidFill>
            </a:endParaRPr>
          </a:p>
        </p:txBody>
      </p:sp>
      <p:sp>
        <p:nvSpPr>
          <p:cNvPr id="23" name="TextBox 22"/>
          <p:cNvSpPr txBox="1"/>
          <p:nvPr/>
        </p:nvSpPr>
        <p:spPr>
          <a:xfrm>
            <a:off x="4943167" y="2730295"/>
            <a:ext cx="4200833" cy="3416320"/>
          </a:xfrm>
          <a:prstGeom prst="rect">
            <a:avLst/>
          </a:prstGeom>
          <a:noFill/>
        </p:spPr>
        <p:txBody>
          <a:bodyPr wrap="square" rtlCol="0">
            <a:spAutoFit/>
          </a:bodyPr>
          <a:lstStyle/>
          <a:p>
            <a:r>
              <a:rPr lang="en-US" sz="2400" dirty="0" smtClean="0">
                <a:solidFill>
                  <a:schemeClr val="accent4">
                    <a:lumMod val="40000"/>
                    <a:lumOff val="60000"/>
                  </a:schemeClr>
                </a:solidFill>
              </a:rPr>
              <a:t>Velocity = constant </a:t>
            </a:r>
          </a:p>
          <a:p>
            <a:r>
              <a:rPr lang="en-US" sz="2400" dirty="0" smtClean="0">
                <a:solidFill>
                  <a:schemeClr val="accent4">
                    <a:lumMod val="40000"/>
                    <a:lumOff val="60000"/>
                  </a:schemeClr>
                </a:solidFill>
              </a:rPr>
              <a:t>     implies</a:t>
            </a:r>
          </a:p>
          <a:p>
            <a:r>
              <a:rPr lang="en-US" sz="2400" i="1" dirty="0">
                <a:solidFill>
                  <a:schemeClr val="accent4">
                    <a:lumMod val="40000"/>
                    <a:lumOff val="60000"/>
                  </a:schemeClr>
                </a:solidFill>
              </a:rPr>
              <a:t>a</a:t>
            </a:r>
            <a:r>
              <a:rPr lang="en-US" sz="2400" i="1" dirty="0" smtClean="0">
                <a:solidFill>
                  <a:schemeClr val="accent4">
                    <a:lumMod val="40000"/>
                    <a:lumOff val="60000"/>
                  </a:schemeClr>
                </a:solidFill>
              </a:rPr>
              <a:t> = 0</a:t>
            </a:r>
          </a:p>
          <a:p>
            <a:r>
              <a:rPr lang="en-US" sz="2400" i="1" dirty="0">
                <a:solidFill>
                  <a:schemeClr val="accent4">
                    <a:lumMod val="40000"/>
                    <a:lumOff val="60000"/>
                  </a:schemeClr>
                </a:solidFill>
              </a:rPr>
              <a:t> </a:t>
            </a:r>
            <a:r>
              <a:rPr lang="en-US" sz="2400" i="1" dirty="0" smtClean="0">
                <a:solidFill>
                  <a:schemeClr val="accent4">
                    <a:lumMod val="40000"/>
                    <a:lumOff val="60000"/>
                  </a:schemeClr>
                </a:solidFill>
              </a:rPr>
              <a:t>   </a:t>
            </a:r>
            <a:r>
              <a:rPr lang="en-US" sz="2400" i="1" dirty="0">
                <a:solidFill>
                  <a:schemeClr val="accent4">
                    <a:lumMod val="40000"/>
                    <a:lumOff val="60000"/>
                  </a:schemeClr>
                </a:solidFill>
              </a:rPr>
              <a:t> </a:t>
            </a:r>
            <a:r>
              <a:rPr lang="en-US" sz="2400" dirty="0" smtClean="0">
                <a:solidFill>
                  <a:schemeClr val="accent4">
                    <a:lumMod val="40000"/>
                    <a:lumOff val="60000"/>
                  </a:schemeClr>
                </a:solidFill>
              </a:rPr>
              <a:t>implies</a:t>
            </a:r>
          </a:p>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r>
              <a:rPr lang="en-US" sz="2400" i="1" dirty="0" smtClean="0">
                <a:solidFill>
                  <a:schemeClr val="accent4">
                    <a:lumMod val="40000"/>
                    <a:lumOff val="60000"/>
                  </a:schemeClr>
                </a:solidFill>
              </a:rPr>
              <a:t> = 0</a:t>
            </a:r>
          </a:p>
          <a:p>
            <a:r>
              <a:rPr lang="en-US" sz="2400" i="1" dirty="0" smtClean="0">
                <a:solidFill>
                  <a:schemeClr val="accent4">
                    <a:lumMod val="40000"/>
                    <a:lumOff val="60000"/>
                  </a:schemeClr>
                </a:solidFill>
              </a:rPr>
              <a:t>     </a:t>
            </a:r>
            <a:r>
              <a:rPr lang="en-US" sz="2400" dirty="0" smtClean="0">
                <a:solidFill>
                  <a:schemeClr val="accent4">
                    <a:lumMod val="40000"/>
                    <a:lumOff val="60000"/>
                  </a:schemeClr>
                </a:solidFill>
              </a:rPr>
              <a:t>implies</a:t>
            </a:r>
          </a:p>
          <a:p>
            <a:r>
              <a:rPr lang="en-US" sz="2400" dirty="0" err="1" smtClean="0">
                <a:solidFill>
                  <a:schemeClr val="accent4">
                    <a:lumMod val="40000"/>
                    <a:lumOff val="60000"/>
                  </a:schemeClr>
                </a:solidFill>
              </a:rPr>
              <a:t>Σ</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up</a:t>
            </a:r>
            <a:r>
              <a:rPr lang="en-US" sz="2400" dirty="0" smtClean="0">
                <a:solidFill>
                  <a:schemeClr val="accent4">
                    <a:lumMod val="40000"/>
                    <a:lumOff val="60000"/>
                  </a:schemeClr>
                </a:solidFill>
              </a:rPr>
              <a:t> = </a:t>
            </a:r>
            <a:r>
              <a:rPr lang="en-US" sz="2400" dirty="0" err="1" smtClean="0">
                <a:solidFill>
                  <a:schemeClr val="accent4">
                    <a:lumMod val="40000"/>
                    <a:lumOff val="60000"/>
                  </a:schemeClr>
                </a:solidFill>
              </a:rPr>
              <a:t>Σ</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down</a:t>
            </a:r>
            <a:r>
              <a:rPr lang="en-US" sz="2400" dirty="0" smtClean="0">
                <a:solidFill>
                  <a:schemeClr val="accent4">
                    <a:lumMod val="40000"/>
                    <a:lumOff val="60000"/>
                  </a:schemeClr>
                </a:solidFill>
              </a:rPr>
              <a:t> and </a:t>
            </a:r>
            <a:r>
              <a:rPr lang="en-US" sz="2400" dirty="0" err="1" smtClean="0">
                <a:solidFill>
                  <a:schemeClr val="accent4">
                    <a:lumMod val="40000"/>
                    <a:lumOff val="60000"/>
                  </a:schemeClr>
                </a:solidFill>
              </a:rPr>
              <a:t>Σ</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left</a:t>
            </a:r>
            <a:r>
              <a:rPr lang="en-US" sz="2400" dirty="0" smtClean="0">
                <a:solidFill>
                  <a:schemeClr val="accent4">
                    <a:lumMod val="40000"/>
                    <a:lumOff val="60000"/>
                  </a:schemeClr>
                </a:solidFill>
              </a:rPr>
              <a:t> </a:t>
            </a:r>
            <a:r>
              <a:rPr lang="en-US" sz="2400" dirty="0">
                <a:solidFill>
                  <a:schemeClr val="accent4">
                    <a:lumMod val="40000"/>
                    <a:lumOff val="60000"/>
                  </a:schemeClr>
                </a:solidFill>
              </a:rPr>
              <a:t>= </a:t>
            </a:r>
            <a:r>
              <a:rPr lang="en-US" sz="2400" dirty="0" err="1" smtClean="0">
                <a:solidFill>
                  <a:schemeClr val="accent4">
                    <a:lumMod val="40000"/>
                    <a:lumOff val="60000"/>
                  </a:schemeClr>
                </a:solidFill>
              </a:rPr>
              <a:t>Σ</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right</a:t>
            </a:r>
            <a:endParaRPr lang="en-US" sz="2400" dirty="0">
              <a:solidFill>
                <a:schemeClr val="accent4">
                  <a:lumMod val="40000"/>
                  <a:lumOff val="60000"/>
                </a:schemeClr>
              </a:solidFill>
            </a:endParaRPr>
          </a:p>
          <a:p>
            <a:r>
              <a:rPr lang="en-US" sz="2400" dirty="0">
                <a:solidFill>
                  <a:schemeClr val="accent4">
                    <a:lumMod val="40000"/>
                    <a:lumOff val="60000"/>
                  </a:schemeClr>
                </a:solidFill>
              </a:rPr>
              <a:t> </a:t>
            </a:r>
            <a:r>
              <a:rPr lang="en-US" sz="2400" dirty="0" smtClean="0">
                <a:solidFill>
                  <a:schemeClr val="accent4">
                    <a:lumMod val="40000"/>
                    <a:lumOff val="60000"/>
                  </a:schemeClr>
                </a:solidFill>
              </a:rPr>
              <a:t>    so</a:t>
            </a:r>
          </a:p>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normal</a:t>
            </a:r>
            <a:r>
              <a:rPr lang="en-US" sz="2400" i="1" baseline="-25000" dirty="0" smtClean="0">
                <a:solidFill>
                  <a:schemeClr val="accent4">
                    <a:lumMod val="40000"/>
                    <a:lumOff val="60000"/>
                  </a:schemeClr>
                </a:solidFill>
              </a:rPr>
              <a:t> </a:t>
            </a:r>
            <a:r>
              <a:rPr lang="en-US" sz="2400" i="1" dirty="0" smtClean="0">
                <a:solidFill>
                  <a:schemeClr val="accent4">
                    <a:lumMod val="40000"/>
                    <a:lumOff val="60000"/>
                  </a:schemeClr>
                </a:solidFill>
              </a:rPr>
              <a:t>=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grav</a:t>
            </a:r>
            <a:r>
              <a:rPr lang="en-US" sz="2400" dirty="0" smtClean="0">
                <a:solidFill>
                  <a:schemeClr val="accent4">
                    <a:lumMod val="40000"/>
                    <a:lumOff val="60000"/>
                  </a:schemeClr>
                </a:solidFill>
              </a:rPr>
              <a:t> and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friction</a:t>
            </a:r>
            <a:r>
              <a:rPr lang="en-US" sz="2400" i="1" baseline="-25000" dirty="0" smtClean="0">
                <a:solidFill>
                  <a:schemeClr val="accent4">
                    <a:lumMod val="40000"/>
                    <a:lumOff val="60000"/>
                  </a:schemeClr>
                </a:solidFill>
              </a:rPr>
              <a:t> </a:t>
            </a:r>
            <a:r>
              <a:rPr lang="en-US" sz="2400" i="1" dirty="0">
                <a:solidFill>
                  <a:schemeClr val="accent4">
                    <a:lumMod val="40000"/>
                    <a:lumOff val="60000"/>
                  </a:schemeClr>
                </a:solidFill>
              </a:rPr>
              <a:t>=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pull</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val="38966658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806" y="540831"/>
            <a:ext cx="7581901" cy="3953436"/>
          </a:xfrm>
        </p:spPr>
        <p:txBody>
          <a:bodyPr/>
          <a:lstStyle/>
          <a:p>
            <a:r>
              <a:rPr lang="en-US" dirty="0"/>
              <a:t>B</a:t>
            </a:r>
            <a:r>
              <a:rPr lang="en-US" dirty="0" smtClean="0"/>
              <a:t>)	A mover exerts a 72 N horizontal force to accelerate a 26.1-kg oak cabinet across a pinewood floor.  How long will it take to cross a 35-m long hallway?</a:t>
            </a:r>
            <a:endParaRPr lang="en-US" dirty="0"/>
          </a:p>
        </p:txBody>
      </p:sp>
      <p:cxnSp>
        <p:nvCxnSpPr>
          <p:cNvPr id="5" name="Straight Connector 4"/>
          <p:cNvCxnSpPr/>
          <p:nvPr/>
        </p:nvCxnSpPr>
        <p:spPr>
          <a:xfrm flipV="1">
            <a:off x="660806" y="5268454"/>
            <a:ext cx="3570064" cy="1716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853687" y="4303335"/>
            <a:ext cx="926844" cy="92669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flipV="1">
            <a:off x="2255384" y="4691655"/>
            <a:ext cx="223129" cy="1887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 name="Straight Arrow Connector 8"/>
          <p:cNvCxnSpPr/>
          <p:nvPr/>
        </p:nvCxnSpPr>
        <p:spPr>
          <a:xfrm>
            <a:off x="2384108" y="4880427"/>
            <a:ext cx="0" cy="181239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H="1">
            <a:off x="916774" y="4790523"/>
            <a:ext cx="133505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a:off x="2478513" y="4792426"/>
            <a:ext cx="2318755"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flipV="1">
            <a:off x="2366949" y="2831582"/>
            <a:ext cx="0" cy="185339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TextBox 18"/>
          <p:cNvSpPr txBox="1"/>
          <p:nvPr/>
        </p:nvSpPr>
        <p:spPr>
          <a:xfrm>
            <a:off x="2591725" y="2730296"/>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normal</a:t>
            </a:r>
            <a:endParaRPr lang="en-US" sz="2400" i="1" baseline="-25000" dirty="0">
              <a:solidFill>
                <a:schemeClr val="accent4">
                  <a:lumMod val="40000"/>
                  <a:lumOff val="60000"/>
                </a:schemeClr>
              </a:solidFill>
            </a:endParaRPr>
          </a:p>
        </p:txBody>
      </p:sp>
      <p:sp>
        <p:nvSpPr>
          <p:cNvPr id="20" name="TextBox 19"/>
          <p:cNvSpPr txBox="1"/>
          <p:nvPr/>
        </p:nvSpPr>
        <p:spPr>
          <a:xfrm>
            <a:off x="660806" y="4188991"/>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friction</a:t>
            </a:r>
            <a:endParaRPr lang="en-US" sz="2400" i="1" baseline="-25000" dirty="0">
              <a:solidFill>
                <a:schemeClr val="accent4">
                  <a:lumMod val="40000"/>
                  <a:lumOff val="60000"/>
                </a:schemeClr>
              </a:solidFill>
            </a:endParaRPr>
          </a:p>
        </p:txBody>
      </p:sp>
      <p:sp>
        <p:nvSpPr>
          <p:cNvPr id="21" name="TextBox 20"/>
          <p:cNvSpPr txBox="1"/>
          <p:nvPr/>
        </p:nvSpPr>
        <p:spPr>
          <a:xfrm>
            <a:off x="3784606" y="4264021"/>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push</a:t>
            </a:r>
            <a:endParaRPr lang="en-US" sz="2400" i="1" baseline="-25000" dirty="0">
              <a:solidFill>
                <a:schemeClr val="accent4">
                  <a:lumMod val="40000"/>
                  <a:lumOff val="60000"/>
                </a:schemeClr>
              </a:solidFill>
            </a:endParaRPr>
          </a:p>
        </p:txBody>
      </p:sp>
      <p:sp>
        <p:nvSpPr>
          <p:cNvPr id="22" name="TextBox 21"/>
          <p:cNvSpPr txBox="1"/>
          <p:nvPr/>
        </p:nvSpPr>
        <p:spPr>
          <a:xfrm>
            <a:off x="2591725" y="6242169"/>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grav</a:t>
            </a:r>
            <a:endParaRPr lang="en-US" sz="2400" i="1" baseline="-25000" dirty="0">
              <a:solidFill>
                <a:schemeClr val="accent4">
                  <a:lumMod val="40000"/>
                  <a:lumOff val="60000"/>
                </a:schemeClr>
              </a:solidFill>
            </a:endParaRPr>
          </a:p>
        </p:txBody>
      </p:sp>
      <p:sp>
        <p:nvSpPr>
          <p:cNvPr id="23" name="TextBox 22"/>
          <p:cNvSpPr txBox="1"/>
          <p:nvPr/>
        </p:nvSpPr>
        <p:spPr>
          <a:xfrm>
            <a:off x="5354535" y="3293939"/>
            <a:ext cx="3141113" cy="1200328"/>
          </a:xfrm>
          <a:prstGeom prst="rect">
            <a:avLst/>
          </a:prstGeom>
          <a:noFill/>
        </p:spPr>
        <p:txBody>
          <a:bodyPr wrap="square" rtlCol="0">
            <a:spAutoFit/>
          </a:bodyPr>
          <a:lstStyle/>
          <a:p>
            <a:r>
              <a:rPr lang="en-US" sz="2400" dirty="0" smtClean="0">
                <a:solidFill>
                  <a:schemeClr val="accent4">
                    <a:lumMod val="40000"/>
                    <a:lumOff val="60000"/>
                  </a:schemeClr>
                </a:solidFill>
              </a:rPr>
              <a:t>In this case, </a:t>
            </a:r>
          </a:p>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r>
              <a:rPr lang="en-US" sz="2400" i="1" dirty="0" smtClean="0">
                <a:solidFill>
                  <a:schemeClr val="accent4">
                    <a:lumMod val="40000"/>
                    <a:lumOff val="60000"/>
                  </a:schemeClr>
                </a:solidFill>
              </a:rPr>
              <a:t> =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push</a:t>
            </a:r>
            <a:r>
              <a:rPr lang="en-US" sz="2400" i="1" dirty="0" smtClean="0">
                <a:solidFill>
                  <a:schemeClr val="accent4">
                    <a:lumMod val="40000"/>
                    <a:lumOff val="60000"/>
                  </a:schemeClr>
                </a:solidFill>
              </a:rPr>
              <a:t> – </a:t>
            </a:r>
            <a:r>
              <a:rPr lang="en-US" sz="2400" i="1" dirty="0" err="1" smtClean="0">
                <a:solidFill>
                  <a:schemeClr val="accent4">
                    <a:lumMod val="40000"/>
                    <a:lumOff val="60000"/>
                  </a:schemeClr>
                </a:solidFill>
              </a:rPr>
              <a:t>F</a:t>
            </a:r>
            <a:r>
              <a:rPr lang="en-US" sz="2400" i="1" baseline="-25000" dirty="0" err="1" smtClean="0">
                <a:solidFill>
                  <a:srgbClr val="F19B9B"/>
                </a:solidFill>
              </a:rPr>
              <a:t>friction</a:t>
            </a:r>
            <a:endParaRPr lang="en-US" sz="2400" i="1" baseline="-25000" dirty="0" smtClean="0">
              <a:solidFill>
                <a:srgbClr val="F19B9B"/>
              </a:solidFill>
            </a:endParaRPr>
          </a:p>
          <a:p>
            <a:r>
              <a:rPr lang="en-US" sz="2400" i="1" dirty="0" smtClean="0">
                <a:solidFill>
                  <a:schemeClr val="accent4">
                    <a:lumMod val="40000"/>
                    <a:lumOff val="60000"/>
                  </a:schemeClr>
                </a:solidFill>
              </a:rPr>
              <a:t>    </a:t>
            </a:r>
            <a:endParaRPr lang="en-US" sz="2400" dirty="0">
              <a:solidFill>
                <a:schemeClr val="accent4">
                  <a:lumMod val="40000"/>
                  <a:lumOff val="60000"/>
                </a:schemeClr>
              </a:solidFill>
            </a:endParaRPr>
          </a:p>
        </p:txBody>
      </p:sp>
      <p:cxnSp>
        <p:nvCxnSpPr>
          <p:cNvPr id="18" name="Straight Arrow Connector 17"/>
          <p:cNvCxnSpPr/>
          <p:nvPr/>
        </p:nvCxnSpPr>
        <p:spPr>
          <a:xfrm>
            <a:off x="5226414" y="4295544"/>
            <a:ext cx="944109"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3760493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806" y="540831"/>
            <a:ext cx="7581901" cy="3953436"/>
          </a:xfrm>
        </p:spPr>
        <p:txBody>
          <a:bodyPr/>
          <a:lstStyle/>
          <a:p>
            <a:r>
              <a:rPr lang="en-US" dirty="0"/>
              <a:t>C</a:t>
            </a:r>
            <a:r>
              <a:rPr lang="en-US" dirty="0" smtClean="0"/>
              <a:t>)	A thrust of 157 N accelerates a 9.5-kg model rocket upward.  How much will it accelerate?</a:t>
            </a:r>
            <a:endParaRPr lang="en-US" dirty="0"/>
          </a:p>
        </p:txBody>
      </p:sp>
      <p:sp>
        <p:nvSpPr>
          <p:cNvPr id="6" name="Rectangle 5"/>
          <p:cNvSpPr/>
          <p:nvPr/>
        </p:nvSpPr>
        <p:spPr>
          <a:xfrm>
            <a:off x="1985297" y="4321223"/>
            <a:ext cx="741575" cy="92669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flipV="1">
            <a:off x="2255384" y="4691655"/>
            <a:ext cx="223129" cy="1887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 name="Straight Arrow Connector 8"/>
          <p:cNvCxnSpPr/>
          <p:nvPr/>
        </p:nvCxnSpPr>
        <p:spPr>
          <a:xfrm>
            <a:off x="2384108" y="4880427"/>
            <a:ext cx="0" cy="181239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flipV="1">
            <a:off x="2366949" y="1645741"/>
            <a:ext cx="17159" cy="303924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TextBox 18"/>
          <p:cNvSpPr txBox="1"/>
          <p:nvPr/>
        </p:nvSpPr>
        <p:spPr>
          <a:xfrm>
            <a:off x="2591725" y="2730296"/>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thrust</a:t>
            </a:r>
            <a:endParaRPr lang="en-US" sz="2400" i="1" baseline="-25000" dirty="0">
              <a:solidFill>
                <a:schemeClr val="accent4">
                  <a:lumMod val="40000"/>
                  <a:lumOff val="60000"/>
                </a:schemeClr>
              </a:solidFill>
            </a:endParaRPr>
          </a:p>
        </p:txBody>
      </p:sp>
      <p:sp>
        <p:nvSpPr>
          <p:cNvPr id="22" name="TextBox 21"/>
          <p:cNvSpPr txBox="1"/>
          <p:nvPr/>
        </p:nvSpPr>
        <p:spPr>
          <a:xfrm>
            <a:off x="2591725" y="6242169"/>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grav</a:t>
            </a:r>
            <a:endParaRPr lang="en-US" sz="2400" i="1" baseline="-25000" dirty="0">
              <a:solidFill>
                <a:schemeClr val="accent4">
                  <a:lumMod val="40000"/>
                  <a:lumOff val="60000"/>
                </a:schemeClr>
              </a:solidFill>
            </a:endParaRPr>
          </a:p>
        </p:txBody>
      </p:sp>
      <p:sp>
        <p:nvSpPr>
          <p:cNvPr id="23" name="TextBox 22"/>
          <p:cNvSpPr txBox="1"/>
          <p:nvPr/>
        </p:nvSpPr>
        <p:spPr>
          <a:xfrm>
            <a:off x="5354535" y="3293939"/>
            <a:ext cx="3141113" cy="1200328"/>
          </a:xfrm>
          <a:prstGeom prst="rect">
            <a:avLst/>
          </a:prstGeom>
          <a:noFill/>
        </p:spPr>
        <p:txBody>
          <a:bodyPr wrap="square" rtlCol="0">
            <a:spAutoFit/>
          </a:bodyPr>
          <a:lstStyle/>
          <a:p>
            <a:r>
              <a:rPr lang="en-US" sz="2400" dirty="0" smtClean="0">
                <a:solidFill>
                  <a:schemeClr val="accent4">
                    <a:lumMod val="40000"/>
                    <a:lumOff val="60000"/>
                  </a:schemeClr>
                </a:solidFill>
              </a:rPr>
              <a:t>In this case, </a:t>
            </a:r>
          </a:p>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r>
              <a:rPr lang="en-US" sz="2400" i="1" dirty="0" smtClean="0">
                <a:solidFill>
                  <a:schemeClr val="accent4">
                    <a:lumMod val="40000"/>
                    <a:lumOff val="60000"/>
                  </a:schemeClr>
                </a:solidFill>
              </a:rPr>
              <a:t> =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thrust</a:t>
            </a:r>
            <a:r>
              <a:rPr lang="en-US" sz="2400" i="1" dirty="0" smtClean="0">
                <a:solidFill>
                  <a:schemeClr val="accent4">
                    <a:lumMod val="40000"/>
                    <a:lumOff val="60000"/>
                  </a:schemeClr>
                </a:solidFill>
              </a:rPr>
              <a:t> – </a:t>
            </a:r>
            <a:r>
              <a:rPr lang="en-US" sz="2400" i="1" dirty="0" err="1" smtClean="0">
                <a:solidFill>
                  <a:schemeClr val="accent4">
                    <a:lumMod val="40000"/>
                    <a:lumOff val="60000"/>
                  </a:schemeClr>
                </a:solidFill>
              </a:rPr>
              <a:t>F</a:t>
            </a:r>
            <a:r>
              <a:rPr lang="en-US" sz="2400" i="1" baseline="-25000" dirty="0" err="1" smtClean="0">
                <a:solidFill>
                  <a:srgbClr val="F19B9B"/>
                </a:solidFill>
              </a:rPr>
              <a:t>grav</a:t>
            </a:r>
            <a:endParaRPr lang="en-US" sz="2400" i="1" baseline="-25000" dirty="0" smtClean="0">
              <a:solidFill>
                <a:srgbClr val="F19B9B"/>
              </a:solidFill>
            </a:endParaRPr>
          </a:p>
          <a:p>
            <a:r>
              <a:rPr lang="en-US" sz="2400" i="1" dirty="0" smtClean="0">
                <a:solidFill>
                  <a:schemeClr val="accent4">
                    <a:lumMod val="40000"/>
                    <a:lumOff val="60000"/>
                  </a:schemeClr>
                </a:solidFill>
              </a:rPr>
              <a:t>    </a:t>
            </a:r>
            <a:endParaRPr lang="en-US" sz="2400" dirty="0">
              <a:solidFill>
                <a:schemeClr val="accent4">
                  <a:lumMod val="40000"/>
                  <a:lumOff val="60000"/>
                </a:schemeClr>
              </a:solidFill>
            </a:endParaRPr>
          </a:p>
        </p:txBody>
      </p:sp>
      <p:cxnSp>
        <p:nvCxnSpPr>
          <p:cNvPr id="18" name="Straight Arrow Connector 17"/>
          <p:cNvCxnSpPr/>
          <p:nvPr/>
        </p:nvCxnSpPr>
        <p:spPr>
          <a:xfrm flipV="1">
            <a:off x="5226414" y="2730296"/>
            <a:ext cx="0" cy="156524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4646151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806" y="540831"/>
            <a:ext cx="7581901" cy="3953436"/>
          </a:xfrm>
        </p:spPr>
        <p:txBody>
          <a:bodyPr/>
          <a:lstStyle/>
          <a:p>
            <a:r>
              <a:rPr lang="en-US" dirty="0" smtClean="0"/>
              <a:t>D)	What is the apparent weight of a 75-kg person in an elevator that’s accelerating up at 1.5 m/s</a:t>
            </a:r>
            <a:r>
              <a:rPr lang="en-US" baseline="30000" dirty="0" smtClean="0"/>
              <a:t>2</a:t>
            </a:r>
            <a:r>
              <a:rPr lang="en-US" dirty="0" smtClean="0"/>
              <a:t>?</a:t>
            </a:r>
            <a:endParaRPr lang="en-US" dirty="0"/>
          </a:p>
        </p:txBody>
      </p:sp>
      <p:sp>
        <p:nvSpPr>
          <p:cNvPr id="6" name="Rectangle 5"/>
          <p:cNvSpPr/>
          <p:nvPr/>
        </p:nvSpPr>
        <p:spPr>
          <a:xfrm>
            <a:off x="1574563" y="3293939"/>
            <a:ext cx="1619090" cy="2367875"/>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478513" y="2499463"/>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Normal</a:t>
            </a:r>
            <a:endParaRPr lang="en-US" sz="2400" i="1" baseline="-25000" dirty="0">
              <a:solidFill>
                <a:schemeClr val="accent4">
                  <a:lumMod val="40000"/>
                  <a:lumOff val="60000"/>
                </a:schemeClr>
              </a:solidFill>
            </a:endParaRPr>
          </a:p>
        </p:txBody>
      </p:sp>
      <p:sp>
        <p:nvSpPr>
          <p:cNvPr id="22" name="TextBox 21"/>
          <p:cNvSpPr txBox="1"/>
          <p:nvPr/>
        </p:nvSpPr>
        <p:spPr>
          <a:xfrm>
            <a:off x="2591725" y="6242169"/>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grav</a:t>
            </a:r>
            <a:endParaRPr lang="en-US" sz="2400" i="1" baseline="-25000" dirty="0">
              <a:solidFill>
                <a:schemeClr val="accent4">
                  <a:lumMod val="40000"/>
                  <a:lumOff val="60000"/>
                </a:schemeClr>
              </a:solidFill>
            </a:endParaRPr>
          </a:p>
        </p:txBody>
      </p:sp>
      <p:sp>
        <p:nvSpPr>
          <p:cNvPr id="23" name="TextBox 22"/>
          <p:cNvSpPr txBox="1"/>
          <p:nvPr/>
        </p:nvSpPr>
        <p:spPr>
          <a:xfrm>
            <a:off x="5354535" y="3293939"/>
            <a:ext cx="3141113" cy="1200328"/>
          </a:xfrm>
          <a:prstGeom prst="rect">
            <a:avLst/>
          </a:prstGeom>
          <a:noFill/>
        </p:spPr>
        <p:txBody>
          <a:bodyPr wrap="square" rtlCol="0">
            <a:spAutoFit/>
          </a:bodyPr>
          <a:lstStyle/>
          <a:p>
            <a:r>
              <a:rPr lang="en-US" sz="2400" dirty="0" smtClean="0">
                <a:solidFill>
                  <a:schemeClr val="accent4">
                    <a:lumMod val="40000"/>
                    <a:lumOff val="60000"/>
                  </a:schemeClr>
                </a:solidFill>
              </a:rPr>
              <a:t>In this case, </a:t>
            </a:r>
          </a:p>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r>
              <a:rPr lang="en-US" sz="2400" i="1" dirty="0" smtClean="0">
                <a:solidFill>
                  <a:schemeClr val="accent4">
                    <a:lumMod val="40000"/>
                    <a:lumOff val="60000"/>
                  </a:schemeClr>
                </a:solidFill>
              </a:rPr>
              <a:t> =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Normal</a:t>
            </a:r>
            <a:r>
              <a:rPr lang="en-US" sz="2400" i="1" dirty="0" smtClean="0">
                <a:solidFill>
                  <a:schemeClr val="accent4">
                    <a:lumMod val="40000"/>
                    <a:lumOff val="60000"/>
                  </a:schemeClr>
                </a:solidFill>
              </a:rPr>
              <a:t> – </a:t>
            </a:r>
            <a:r>
              <a:rPr lang="en-US" sz="2400" i="1" dirty="0" err="1" smtClean="0">
                <a:solidFill>
                  <a:schemeClr val="accent4">
                    <a:lumMod val="40000"/>
                    <a:lumOff val="60000"/>
                  </a:schemeClr>
                </a:solidFill>
              </a:rPr>
              <a:t>F</a:t>
            </a:r>
            <a:r>
              <a:rPr lang="en-US" sz="2400" i="1" baseline="-25000" dirty="0" err="1" smtClean="0">
                <a:solidFill>
                  <a:srgbClr val="F19B9B"/>
                </a:solidFill>
              </a:rPr>
              <a:t>grav</a:t>
            </a:r>
            <a:endParaRPr lang="en-US" sz="2400" i="1" baseline="-25000" dirty="0" smtClean="0">
              <a:solidFill>
                <a:srgbClr val="F19B9B"/>
              </a:solidFill>
            </a:endParaRPr>
          </a:p>
          <a:p>
            <a:r>
              <a:rPr lang="en-US" sz="2400" i="1" dirty="0" smtClean="0">
                <a:solidFill>
                  <a:schemeClr val="accent4">
                    <a:lumMod val="40000"/>
                    <a:lumOff val="60000"/>
                  </a:schemeClr>
                </a:solidFill>
              </a:rPr>
              <a:t>    </a:t>
            </a:r>
            <a:endParaRPr lang="en-US" sz="2400" dirty="0">
              <a:solidFill>
                <a:schemeClr val="accent4">
                  <a:lumMod val="40000"/>
                  <a:lumOff val="60000"/>
                </a:schemeClr>
              </a:solidFill>
            </a:endParaRPr>
          </a:p>
        </p:txBody>
      </p:sp>
      <p:cxnSp>
        <p:nvCxnSpPr>
          <p:cNvPr id="18" name="Straight Arrow Connector 17"/>
          <p:cNvCxnSpPr/>
          <p:nvPr/>
        </p:nvCxnSpPr>
        <p:spPr>
          <a:xfrm flipV="1">
            <a:off x="5226414" y="3293939"/>
            <a:ext cx="0" cy="100160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 name="Rectangle 1"/>
          <p:cNvSpPr/>
          <p:nvPr/>
        </p:nvSpPr>
        <p:spPr>
          <a:xfrm>
            <a:off x="2187366" y="4182775"/>
            <a:ext cx="393483" cy="13953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366949" y="2236061"/>
            <a:ext cx="0" cy="244892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Oval 13"/>
          <p:cNvSpPr/>
          <p:nvPr/>
        </p:nvSpPr>
        <p:spPr>
          <a:xfrm flipV="1">
            <a:off x="2255384" y="4691655"/>
            <a:ext cx="223129" cy="1887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5" name="Straight Arrow Connector 14"/>
          <p:cNvCxnSpPr/>
          <p:nvPr/>
        </p:nvCxnSpPr>
        <p:spPr>
          <a:xfrm>
            <a:off x="2384108" y="4880427"/>
            <a:ext cx="0" cy="181239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880092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Force</a:t>
            </a:r>
            <a:endParaRPr lang="en-US" dirty="0"/>
          </a:p>
        </p:txBody>
      </p:sp>
      <p:sp>
        <p:nvSpPr>
          <p:cNvPr id="3" name="Content Placeholder 2"/>
          <p:cNvSpPr>
            <a:spLocks noGrp="1"/>
          </p:cNvSpPr>
          <p:nvPr>
            <p:ph idx="1"/>
          </p:nvPr>
        </p:nvSpPr>
        <p:spPr/>
        <p:txBody>
          <a:bodyPr/>
          <a:lstStyle/>
          <a:p>
            <a:r>
              <a:rPr lang="en-US" dirty="0" smtClean="0"/>
              <a:t>Direction matters, so force is a </a:t>
            </a:r>
            <a:r>
              <a:rPr lang="en-US" u="sng" dirty="0" smtClean="0"/>
              <a:t>vector</a:t>
            </a:r>
            <a:r>
              <a:rPr lang="en-US" dirty="0" smtClean="0"/>
              <a:t>.</a:t>
            </a:r>
          </a:p>
          <a:p>
            <a:r>
              <a:rPr lang="en-US" dirty="0" smtClean="0"/>
              <a:t>The metric unit of force is the </a:t>
            </a:r>
            <a:r>
              <a:rPr lang="en-US" u="sng" dirty="0" smtClean="0"/>
              <a:t>newton.</a:t>
            </a:r>
          </a:p>
          <a:p>
            <a:r>
              <a:rPr lang="en-US" dirty="0" smtClean="0"/>
              <a:t>1 lb. ≈ 4.45 N</a:t>
            </a:r>
          </a:p>
          <a:p>
            <a:endParaRPr lang="en-US" dirty="0"/>
          </a:p>
        </p:txBody>
      </p:sp>
    </p:spTree>
    <p:extLst>
      <p:ext uri="{BB962C8B-B14F-4D97-AF65-F5344CB8AC3E}">
        <p14:creationId xmlns:p14="http://schemas.microsoft.com/office/powerpoint/2010/main" val="308858209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23" y="228600"/>
            <a:ext cx="8377952" cy="1005706"/>
          </a:xfrm>
        </p:spPr>
        <p:txBody>
          <a:bodyPr/>
          <a:lstStyle/>
          <a:p>
            <a:pPr algn="l"/>
            <a:r>
              <a:rPr lang="en-US" sz="2800" dirty="0" smtClean="0"/>
              <a:t>If there are forces in multiple directions, it can help to color code the forces in the free body diagram</a:t>
            </a:r>
            <a:endParaRPr lang="en-US" sz="2800" dirty="0"/>
          </a:p>
        </p:txBody>
      </p:sp>
      <p:sp>
        <p:nvSpPr>
          <p:cNvPr id="3" name="Content Placeholder 2"/>
          <p:cNvSpPr>
            <a:spLocks noGrp="1"/>
          </p:cNvSpPr>
          <p:nvPr>
            <p:ph idx="1"/>
          </p:nvPr>
        </p:nvSpPr>
        <p:spPr>
          <a:xfrm>
            <a:off x="672150" y="1256491"/>
            <a:ext cx="7581901" cy="657578"/>
          </a:xfrm>
        </p:spPr>
        <p:txBody>
          <a:bodyPr/>
          <a:lstStyle/>
          <a:p>
            <a:r>
              <a:rPr lang="en-US" dirty="0" smtClean="0"/>
              <a:t>Example: A cart being pushed up an inclined plane:</a:t>
            </a:r>
            <a:endParaRPr lang="en-US" dirty="0"/>
          </a:p>
        </p:txBody>
      </p:sp>
      <p:cxnSp>
        <p:nvCxnSpPr>
          <p:cNvPr id="5" name="Straight Connector 4"/>
          <p:cNvCxnSpPr/>
          <p:nvPr/>
        </p:nvCxnSpPr>
        <p:spPr>
          <a:xfrm flipV="1">
            <a:off x="572338" y="3202040"/>
            <a:ext cx="5115275" cy="2343392"/>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rot="20145720">
            <a:off x="2280880" y="3763527"/>
            <a:ext cx="1341418" cy="6298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2986893" y="4185906"/>
            <a:ext cx="1" cy="23255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Oval 10"/>
          <p:cNvSpPr/>
          <p:nvPr/>
        </p:nvSpPr>
        <p:spPr>
          <a:xfrm flipV="1">
            <a:off x="2881394" y="3994023"/>
            <a:ext cx="223129" cy="188772"/>
          </a:xfrm>
          <a:prstGeom prst="ellipse">
            <a:avLst/>
          </a:prstGeom>
          <a:solidFill>
            <a:schemeClr val="accent2">
              <a:lumMod val="60000"/>
              <a:lumOff val="40000"/>
            </a:schemeClr>
          </a:solidFill>
          <a:ln>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3" name="Straight Arrow Connector 12"/>
          <p:cNvCxnSpPr/>
          <p:nvPr/>
        </p:nvCxnSpPr>
        <p:spPr>
          <a:xfrm>
            <a:off x="3064503" y="4182795"/>
            <a:ext cx="923982" cy="180984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V="1">
            <a:off x="2986894" y="5992644"/>
            <a:ext cx="1001591" cy="51876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2051090" y="2140560"/>
            <a:ext cx="883962" cy="185346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flipH="1">
            <a:off x="1913756" y="4182795"/>
            <a:ext cx="967638" cy="45818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flipH="1" flipV="1">
            <a:off x="1913756" y="4640976"/>
            <a:ext cx="1073138" cy="187043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104523" y="2943319"/>
            <a:ext cx="2474963" cy="114525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3" name="TextBox 32"/>
          <p:cNvSpPr txBox="1"/>
          <p:nvPr/>
        </p:nvSpPr>
        <p:spPr>
          <a:xfrm>
            <a:off x="2478513" y="2499463"/>
            <a:ext cx="1012662" cy="461665"/>
          </a:xfrm>
          <a:prstGeom prst="rect">
            <a:avLst/>
          </a:prstGeom>
          <a:noFill/>
        </p:spPr>
        <p:txBody>
          <a:bodyPr wrap="square" rtlCol="0">
            <a:spAutoFit/>
          </a:bodyPr>
          <a:lstStyle/>
          <a:p>
            <a:r>
              <a:rPr lang="en-US" sz="2400" i="1" dirty="0" err="1" smtClean="0">
                <a:solidFill>
                  <a:schemeClr val="accent3">
                    <a:lumMod val="40000"/>
                    <a:lumOff val="60000"/>
                  </a:schemeClr>
                </a:solidFill>
              </a:rPr>
              <a:t>F</a:t>
            </a:r>
            <a:r>
              <a:rPr lang="en-US" sz="2400" i="1" baseline="-25000" dirty="0" err="1" smtClean="0">
                <a:solidFill>
                  <a:schemeClr val="accent3">
                    <a:lumMod val="40000"/>
                    <a:lumOff val="60000"/>
                  </a:schemeClr>
                </a:solidFill>
              </a:rPr>
              <a:t>Normal</a:t>
            </a:r>
            <a:endParaRPr lang="en-US" sz="2400" i="1" baseline="-25000" dirty="0">
              <a:solidFill>
                <a:schemeClr val="accent3">
                  <a:lumMod val="40000"/>
                  <a:lumOff val="60000"/>
                </a:schemeClr>
              </a:solidFill>
            </a:endParaRPr>
          </a:p>
        </p:txBody>
      </p:sp>
      <p:sp>
        <p:nvSpPr>
          <p:cNvPr id="34" name="TextBox 33"/>
          <p:cNvSpPr txBox="1"/>
          <p:nvPr/>
        </p:nvSpPr>
        <p:spPr>
          <a:xfrm>
            <a:off x="2159060" y="6107774"/>
            <a:ext cx="1012662" cy="461665"/>
          </a:xfrm>
          <a:prstGeom prst="rect">
            <a:avLst/>
          </a:prstGeom>
          <a:noFill/>
        </p:spPr>
        <p:txBody>
          <a:bodyPr wrap="square" rtlCol="0">
            <a:spAutoFit/>
          </a:bodyPr>
          <a:lstStyle/>
          <a:p>
            <a:r>
              <a:rPr lang="en-US" sz="2400" i="1" dirty="0" err="1" smtClean="0">
                <a:solidFill>
                  <a:schemeClr val="accent2">
                    <a:lumMod val="40000"/>
                    <a:lumOff val="60000"/>
                  </a:schemeClr>
                </a:solidFill>
              </a:rPr>
              <a:t>F</a:t>
            </a:r>
            <a:r>
              <a:rPr lang="en-US" sz="2400" i="1" baseline="-25000" dirty="0" err="1" smtClean="0">
                <a:solidFill>
                  <a:schemeClr val="accent2">
                    <a:lumMod val="40000"/>
                    <a:lumOff val="60000"/>
                  </a:schemeClr>
                </a:solidFill>
              </a:rPr>
              <a:t>grav</a:t>
            </a:r>
            <a:endParaRPr lang="en-US" sz="2400" i="1" baseline="-25000" dirty="0">
              <a:solidFill>
                <a:schemeClr val="accent2">
                  <a:lumMod val="40000"/>
                  <a:lumOff val="60000"/>
                </a:schemeClr>
              </a:solidFill>
            </a:endParaRPr>
          </a:p>
        </p:txBody>
      </p:sp>
      <p:sp>
        <p:nvSpPr>
          <p:cNvPr id="35" name="TextBox 34"/>
          <p:cNvSpPr txBox="1"/>
          <p:nvPr/>
        </p:nvSpPr>
        <p:spPr>
          <a:xfrm>
            <a:off x="6333244" y="4088569"/>
            <a:ext cx="3219404"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r>
              <a:rPr lang="en-US" sz="2400" i="1" baseline="-25000" dirty="0" smtClean="0">
                <a:solidFill>
                  <a:schemeClr val="accent4">
                    <a:lumMod val="40000"/>
                    <a:lumOff val="60000"/>
                  </a:schemeClr>
                </a:solidFill>
              </a:rPr>
              <a:t> </a:t>
            </a:r>
            <a:r>
              <a:rPr lang="en-US" sz="2400" dirty="0" smtClean="0">
                <a:solidFill>
                  <a:schemeClr val="accent4">
                    <a:lumMod val="40000"/>
                    <a:lumOff val="60000"/>
                  </a:schemeClr>
                </a:solidFill>
              </a:rPr>
              <a:t>=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push</a:t>
            </a:r>
            <a:r>
              <a:rPr lang="en-US" sz="2400" dirty="0" smtClean="0">
                <a:solidFill>
                  <a:schemeClr val="accent4">
                    <a:lumMod val="40000"/>
                    <a:lumOff val="60000"/>
                  </a:schemeClr>
                </a:solidFill>
              </a:rPr>
              <a:t> –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grav</a:t>
            </a:r>
            <a:r>
              <a:rPr lang="en-US" sz="2400" i="1" baseline="-25000" dirty="0" smtClean="0">
                <a:solidFill>
                  <a:schemeClr val="accent4">
                    <a:lumMod val="40000"/>
                    <a:lumOff val="60000"/>
                  </a:schemeClr>
                </a:solidFill>
              </a:rPr>
              <a:t>, </a:t>
            </a:r>
            <a:r>
              <a:rPr lang="en-US" sz="2400" i="1" baseline="-25000" dirty="0" smtClean="0">
                <a:solidFill>
                  <a:schemeClr val="accent4">
                    <a:lumMod val="40000"/>
                    <a:lumOff val="60000"/>
                  </a:schemeClr>
                </a:solidFill>
              </a:rPr>
              <a:t>||</a:t>
            </a:r>
            <a:endParaRPr lang="en-US" sz="2400" i="1" baseline="-25000" dirty="0">
              <a:solidFill>
                <a:schemeClr val="accent4">
                  <a:lumMod val="40000"/>
                  <a:lumOff val="60000"/>
                </a:schemeClr>
              </a:solidFill>
            </a:endParaRPr>
          </a:p>
        </p:txBody>
      </p:sp>
      <p:sp>
        <p:nvSpPr>
          <p:cNvPr id="36" name="TextBox 35"/>
          <p:cNvSpPr txBox="1"/>
          <p:nvPr/>
        </p:nvSpPr>
        <p:spPr>
          <a:xfrm>
            <a:off x="3643575" y="4924397"/>
            <a:ext cx="1403636" cy="461665"/>
          </a:xfrm>
          <a:prstGeom prst="rect">
            <a:avLst/>
          </a:prstGeom>
          <a:noFill/>
        </p:spPr>
        <p:txBody>
          <a:bodyPr wrap="square" rtlCol="0">
            <a:spAutoFit/>
          </a:bodyPr>
          <a:lstStyle/>
          <a:p>
            <a:r>
              <a:rPr lang="en-US" sz="2400" i="1" dirty="0" err="1" smtClean="0">
                <a:solidFill>
                  <a:srgbClr val="9AD1F9"/>
                </a:solidFill>
              </a:rPr>
              <a:t>F</a:t>
            </a:r>
            <a:r>
              <a:rPr lang="en-US" sz="2400" i="1" baseline="-25000" dirty="0" err="1" smtClean="0">
                <a:solidFill>
                  <a:srgbClr val="9AD1F9"/>
                </a:solidFill>
              </a:rPr>
              <a:t>grav</a:t>
            </a:r>
            <a:r>
              <a:rPr lang="en-US" sz="2400" i="1" baseline="-25000" dirty="0" smtClean="0">
                <a:solidFill>
                  <a:srgbClr val="9AD1F9"/>
                </a:solidFill>
              </a:rPr>
              <a:t>, </a:t>
            </a:r>
            <a:r>
              <a:rPr lang="en-US" sz="2400" i="1" baseline="-25000" dirty="0" err="1" smtClean="0">
                <a:solidFill>
                  <a:srgbClr val="9AD1F9"/>
                </a:solidFill>
              </a:rPr>
              <a:t>perp</a:t>
            </a:r>
            <a:endParaRPr lang="en-US" sz="2400" i="1" baseline="-25000" dirty="0">
              <a:solidFill>
                <a:srgbClr val="9AD1F9"/>
              </a:solidFill>
            </a:endParaRPr>
          </a:p>
        </p:txBody>
      </p:sp>
      <p:sp>
        <p:nvSpPr>
          <p:cNvPr id="37" name="TextBox 36"/>
          <p:cNvSpPr txBox="1"/>
          <p:nvPr/>
        </p:nvSpPr>
        <p:spPr>
          <a:xfrm>
            <a:off x="1038428" y="4088569"/>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grav</a:t>
            </a:r>
            <a:r>
              <a:rPr lang="en-US" sz="2400" i="1" baseline="-25000" dirty="0" smtClean="0">
                <a:solidFill>
                  <a:schemeClr val="accent4">
                    <a:lumMod val="40000"/>
                    <a:lumOff val="60000"/>
                  </a:schemeClr>
                </a:solidFill>
              </a:rPr>
              <a:t>, </a:t>
            </a:r>
            <a:r>
              <a:rPr lang="en-US" sz="2400" i="1" baseline="-25000" dirty="0" smtClean="0">
                <a:solidFill>
                  <a:schemeClr val="accent4">
                    <a:lumMod val="40000"/>
                    <a:lumOff val="60000"/>
                  </a:schemeClr>
                </a:solidFill>
              </a:rPr>
              <a:t>||</a:t>
            </a:r>
            <a:endParaRPr lang="en-US" sz="2400" i="1" baseline="-25000" dirty="0">
              <a:solidFill>
                <a:schemeClr val="accent4">
                  <a:lumMod val="40000"/>
                  <a:lumOff val="60000"/>
                </a:schemeClr>
              </a:solidFill>
            </a:endParaRPr>
          </a:p>
        </p:txBody>
      </p:sp>
      <p:sp>
        <p:nvSpPr>
          <p:cNvPr id="38" name="TextBox 37"/>
          <p:cNvSpPr txBox="1"/>
          <p:nvPr/>
        </p:nvSpPr>
        <p:spPr>
          <a:xfrm>
            <a:off x="4674951" y="2421030"/>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push</a:t>
            </a:r>
            <a:endParaRPr lang="en-US" sz="2400" i="1" baseline="-25000" dirty="0">
              <a:solidFill>
                <a:schemeClr val="accent4">
                  <a:lumMod val="40000"/>
                  <a:lumOff val="60000"/>
                </a:schemeClr>
              </a:solidFill>
            </a:endParaRPr>
          </a:p>
        </p:txBody>
      </p:sp>
      <p:cxnSp>
        <p:nvCxnSpPr>
          <p:cNvPr id="39" name="Straight Arrow Connector 38"/>
          <p:cNvCxnSpPr/>
          <p:nvPr/>
        </p:nvCxnSpPr>
        <p:spPr>
          <a:xfrm flipV="1">
            <a:off x="6243815" y="3382722"/>
            <a:ext cx="1607953" cy="72062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43121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Steps</a:t>
            </a:r>
            <a:r>
              <a:rPr lang="mr-IN" dirty="0" smtClean="0"/>
              <a:t>…</a:t>
            </a:r>
            <a:endParaRPr lang="en-US" dirty="0"/>
          </a:p>
        </p:txBody>
      </p:sp>
      <p:sp>
        <p:nvSpPr>
          <p:cNvPr id="3" name="Content Placeholder 2"/>
          <p:cNvSpPr>
            <a:spLocks noGrp="1"/>
          </p:cNvSpPr>
          <p:nvPr>
            <p:ph idx="1"/>
          </p:nvPr>
        </p:nvSpPr>
        <p:spPr>
          <a:xfrm>
            <a:off x="488440" y="1882588"/>
            <a:ext cx="8091819" cy="4743420"/>
          </a:xfrm>
        </p:spPr>
        <p:txBody>
          <a:bodyPr>
            <a:normAutofit lnSpcReduction="10000"/>
          </a:bodyPr>
          <a:lstStyle/>
          <a:p>
            <a:r>
              <a:rPr lang="en-US" dirty="0" smtClean="0"/>
              <a:t>After drawing the free body diagram and obtaining your relationship for net force</a:t>
            </a:r>
            <a:r>
              <a:rPr lang="mr-IN" dirty="0" smtClean="0"/>
              <a:t>…</a:t>
            </a:r>
            <a:endParaRPr lang="en-US" dirty="0" smtClean="0"/>
          </a:p>
          <a:p>
            <a:r>
              <a:rPr lang="mr-IN" dirty="0" smtClean="0"/>
              <a:t>…</a:t>
            </a:r>
            <a:r>
              <a:rPr lang="en-US" dirty="0" smtClean="0"/>
              <a:t> Make a given/wanted list.  (Though sometimes you might want to work on your free-body diagram and given/wanted list at the same time)</a:t>
            </a:r>
          </a:p>
          <a:p>
            <a:r>
              <a:rPr lang="en-US" dirty="0" smtClean="0"/>
              <a:t>Write any equation(s) you use out symbolically first</a:t>
            </a:r>
          </a:p>
          <a:p>
            <a:r>
              <a:rPr lang="en-US" dirty="0" smtClean="0"/>
              <a:t>Solve for your unknown.</a:t>
            </a:r>
          </a:p>
          <a:p>
            <a:r>
              <a:rPr lang="en-US" dirty="0" smtClean="0"/>
              <a:t>And as always, ask yourself “Does this answer make sense?” before boxing your final answer.</a:t>
            </a:r>
          </a:p>
          <a:p>
            <a:r>
              <a:rPr lang="en-US" dirty="0" smtClean="0"/>
              <a:t>So let’s actually do some problems</a:t>
            </a:r>
            <a:r>
              <a:rPr lang="mr-IN" dirty="0" smtClean="0"/>
              <a:t>…</a:t>
            </a:r>
            <a:endParaRPr lang="en-US" dirty="0"/>
          </a:p>
        </p:txBody>
      </p:sp>
    </p:spTree>
    <p:extLst>
      <p:ext uri="{BB962C8B-B14F-4D97-AF65-F5344CB8AC3E}">
        <p14:creationId xmlns:p14="http://schemas.microsoft.com/office/powerpoint/2010/main" val="3247631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85" y="455125"/>
            <a:ext cx="8126423" cy="1194354"/>
          </a:xfrm>
        </p:spPr>
        <p:txBody>
          <a:bodyPr/>
          <a:lstStyle/>
          <a:p>
            <a:pPr marL="0" indent="0">
              <a:buNone/>
            </a:pPr>
            <a:r>
              <a:rPr lang="en-US" dirty="0" smtClean="0"/>
              <a:t>Ex E) What is the tension in the cable supporting a 535-kg elevator rising at a constant velocity of 1.7 m/s?</a:t>
            </a:r>
            <a:endParaRPr lang="en-US" dirty="0"/>
          </a:p>
        </p:txBody>
      </p:sp>
      <p:sp>
        <p:nvSpPr>
          <p:cNvPr id="5" name="TextBox 4"/>
          <p:cNvSpPr txBox="1"/>
          <p:nvPr/>
        </p:nvSpPr>
        <p:spPr>
          <a:xfrm>
            <a:off x="1647351" y="2252204"/>
            <a:ext cx="1012662" cy="461665"/>
          </a:xfrm>
          <a:prstGeom prst="rect">
            <a:avLst/>
          </a:prstGeom>
          <a:noFill/>
        </p:spPr>
        <p:txBody>
          <a:bodyPr wrap="square" rtlCol="0">
            <a:spAutoFit/>
          </a:bodyPr>
          <a:lstStyle/>
          <a:p>
            <a:r>
              <a:rPr lang="en-US" sz="2400" i="1" dirty="0" smtClean="0">
                <a:solidFill>
                  <a:schemeClr val="accent4">
                    <a:lumMod val="40000"/>
                    <a:lumOff val="60000"/>
                  </a:schemeClr>
                </a:solidFill>
              </a:rPr>
              <a:t>F</a:t>
            </a:r>
            <a:r>
              <a:rPr lang="en-US" sz="2400" i="1" baseline="-25000" dirty="0" smtClean="0">
                <a:solidFill>
                  <a:schemeClr val="accent4">
                    <a:lumMod val="40000"/>
                    <a:lumOff val="60000"/>
                  </a:schemeClr>
                </a:solidFill>
              </a:rPr>
              <a:t>T</a:t>
            </a:r>
            <a:endParaRPr lang="en-US" sz="2400" i="1" baseline="-25000" dirty="0">
              <a:solidFill>
                <a:schemeClr val="accent4">
                  <a:lumMod val="40000"/>
                  <a:lumOff val="60000"/>
                </a:schemeClr>
              </a:solidFill>
            </a:endParaRPr>
          </a:p>
        </p:txBody>
      </p:sp>
      <p:sp>
        <p:nvSpPr>
          <p:cNvPr id="6" name="TextBox 5"/>
          <p:cNvSpPr txBox="1"/>
          <p:nvPr/>
        </p:nvSpPr>
        <p:spPr>
          <a:xfrm>
            <a:off x="1467499" y="5517102"/>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grav</a:t>
            </a:r>
            <a:endParaRPr lang="en-US" sz="2400" i="1" baseline="-25000" dirty="0">
              <a:solidFill>
                <a:schemeClr val="accent4">
                  <a:lumMod val="40000"/>
                  <a:lumOff val="60000"/>
                </a:schemeClr>
              </a:solidFill>
            </a:endParaRPr>
          </a:p>
        </p:txBody>
      </p:sp>
      <p:sp>
        <p:nvSpPr>
          <p:cNvPr id="7" name="Rectangle 6"/>
          <p:cNvSpPr/>
          <p:nvPr/>
        </p:nvSpPr>
        <p:spPr>
          <a:xfrm>
            <a:off x="590818" y="3177785"/>
            <a:ext cx="1303809" cy="19551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242723" y="2236061"/>
            <a:ext cx="17159" cy="172385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9" name="Oval 8"/>
          <p:cNvSpPr/>
          <p:nvPr/>
        </p:nvSpPr>
        <p:spPr>
          <a:xfrm flipV="1">
            <a:off x="1131158" y="3966588"/>
            <a:ext cx="223129" cy="1887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0" name="Straight Arrow Connector 9"/>
          <p:cNvCxnSpPr/>
          <p:nvPr/>
        </p:nvCxnSpPr>
        <p:spPr>
          <a:xfrm>
            <a:off x="1259882" y="4155360"/>
            <a:ext cx="0" cy="181239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Straight Connector 14"/>
          <p:cNvCxnSpPr/>
          <p:nvPr/>
        </p:nvCxnSpPr>
        <p:spPr>
          <a:xfrm>
            <a:off x="3809830" y="1904774"/>
            <a:ext cx="27352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67048" y="1457971"/>
            <a:ext cx="0" cy="20981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037768" y="1457971"/>
            <a:ext cx="732555" cy="369332"/>
          </a:xfrm>
          <a:prstGeom prst="rect">
            <a:avLst/>
          </a:prstGeom>
          <a:noFill/>
        </p:spPr>
        <p:txBody>
          <a:bodyPr wrap="none" rtlCol="0">
            <a:spAutoFit/>
          </a:bodyPr>
          <a:lstStyle/>
          <a:p>
            <a:r>
              <a:rPr lang="en-US" dirty="0" smtClean="0"/>
              <a:t>Given</a:t>
            </a:r>
            <a:endParaRPr lang="en-US" dirty="0"/>
          </a:p>
        </p:txBody>
      </p:sp>
      <p:sp>
        <p:nvSpPr>
          <p:cNvPr id="20" name="TextBox 19"/>
          <p:cNvSpPr txBox="1"/>
          <p:nvPr/>
        </p:nvSpPr>
        <p:spPr>
          <a:xfrm>
            <a:off x="5427549" y="1464813"/>
            <a:ext cx="952342" cy="369332"/>
          </a:xfrm>
          <a:prstGeom prst="rect">
            <a:avLst/>
          </a:prstGeom>
          <a:noFill/>
        </p:spPr>
        <p:txBody>
          <a:bodyPr wrap="none" rtlCol="0">
            <a:spAutoFit/>
          </a:bodyPr>
          <a:lstStyle/>
          <a:p>
            <a:r>
              <a:rPr lang="en-US" dirty="0" smtClean="0"/>
              <a:t>Wanted</a:t>
            </a:r>
            <a:endParaRPr lang="en-US" dirty="0"/>
          </a:p>
        </p:txBody>
      </p:sp>
      <p:sp>
        <p:nvSpPr>
          <p:cNvPr id="21" name="TextBox 20"/>
          <p:cNvSpPr txBox="1"/>
          <p:nvPr/>
        </p:nvSpPr>
        <p:spPr>
          <a:xfrm flipH="1">
            <a:off x="3809829" y="2067538"/>
            <a:ext cx="1204819" cy="369332"/>
          </a:xfrm>
          <a:prstGeom prst="rect">
            <a:avLst/>
          </a:prstGeom>
          <a:noFill/>
        </p:spPr>
        <p:txBody>
          <a:bodyPr wrap="square" rtlCol="0">
            <a:spAutoFit/>
          </a:bodyPr>
          <a:lstStyle/>
          <a:p>
            <a:r>
              <a:rPr lang="en-US" i="1" dirty="0"/>
              <a:t>m</a:t>
            </a:r>
            <a:r>
              <a:rPr lang="en-US" dirty="0" smtClean="0"/>
              <a:t> = 535 kg </a:t>
            </a:r>
            <a:endParaRPr lang="en-US" dirty="0"/>
          </a:p>
        </p:txBody>
      </p:sp>
      <p:sp>
        <p:nvSpPr>
          <p:cNvPr id="22" name="TextBox 21"/>
          <p:cNvSpPr txBox="1"/>
          <p:nvPr/>
        </p:nvSpPr>
        <p:spPr>
          <a:xfrm flipH="1">
            <a:off x="3809723" y="2454612"/>
            <a:ext cx="1204819" cy="369332"/>
          </a:xfrm>
          <a:prstGeom prst="rect">
            <a:avLst/>
          </a:prstGeom>
          <a:noFill/>
        </p:spPr>
        <p:txBody>
          <a:bodyPr wrap="square" rtlCol="0">
            <a:spAutoFit/>
          </a:bodyPr>
          <a:lstStyle/>
          <a:p>
            <a:r>
              <a:rPr lang="en-US" i="1" dirty="0" smtClean="0"/>
              <a:t>v = 1.7</a:t>
            </a:r>
            <a:r>
              <a:rPr lang="en-US" dirty="0" smtClean="0"/>
              <a:t> m/s </a:t>
            </a:r>
            <a:endParaRPr lang="en-US" dirty="0"/>
          </a:p>
        </p:txBody>
      </p:sp>
      <p:sp>
        <p:nvSpPr>
          <p:cNvPr id="23" name="TextBox 22"/>
          <p:cNvSpPr txBox="1"/>
          <p:nvPr/>
        </p:nvSpPr>
        <p:spPr>
          <a:xfrm flipH="1">
            <a:off x="3826111" y="2908306"/>
            <a:ext cx="1204819" cy="369332"/>
          </a:xfrm>
          <a:prstGeom prst="rect">
            <a:avLst/>
          </a:prstGeom>
          <a:noFill/>
        </p:spPr>
        <p:txBody>
          <a:bodyPr wrap="square" rtlCol="0">
            <a:spAutoFit/>
          </a:bodyPr>
          <a:lstStyle/>
          <a:p>
            <a:r>
              <a:rPr lang="en-US" i="1" dirty="0" smtClean="0"/>
              <a:t>a = 0 m/s</a:t>
            </a:r>
            <a:r>
              <a:rPr lang="en-US" i="1" baseline="30000" dirty="0" smtClean="0"/>
              <a:t>2</a:t>
            </a:r>
            <a:r>
              <a:rPr lang="en-US" dirty="0" smtClean="0"/>
              <a:t> </a:t>
            </a:r>
            <a:endParaRPr lang="en-US" dirty="0"/>
          </a:p>
        </p:txBody>
      </p:sp>
      <p:sp>
        <p:nvSpPr>
          <p:cNvPr id="24" name="TextBox 23"/>
          <p:cNvSpPr txBox="1"/>
          <p:nvPr/>
        </p:nvSpPr>
        <p:spPr>
          <a:xfrm flipH="1">
            <a:off x="3826111" y="3327291"/>
            <a:ext cx="1204819" cy="369332"/>
          </a:xfrm>
          <a:prstGeom prst="rect">
            <a:avLst/>
          </a:prstGeom>
          <a:noFill/>
        </p:spPr>
        <p:txBody>
          <a:bodyPr wrap="square" rtlCol="0">
            <a:spAutoFit/>
          </a:bodyPr>
          <a:lstStyle/>
          <a:p>
            <a:r>
              <a:rPr lang="en-US" i="1" dirty="0" err="1" smtClean="0"/>
              <a:t>F</a:t>
            </a:r>
            <a:r>
              <a:rPr lang="en-US" i="1" baseline="-25000" dirty="0" err="1" smtClean="0"/>
              <a:t>net</a:t>
            </a:r>
            <a:r>
              <a:rPr lang="en-US" i="1" dirty="0" smtClean="0"/>
              <a:t> = 0 N</a:t>
            </a:r>
            <a:endParaRPr lang="en-US" dirty="0"/>
          </a:p>
        </p:txBody>
      </p:sp>
      <p:sp>
        <p:nvSpPr>
          <p:cNvPr id="25" name="TextBox 24"/>
          <p:cNvSpPr txBox="1"/>
          <p:nvPr/>
        </p:nvSpPr>
        <p:spPr>
          <a:xfrm flipH="1">
            <a:off x="2203846" y="3295025"/>
            <a:ext cx="1204819" cy="923330"/>
          </a:xfrm>
          <a:prstGeom prst="rect">
            <a:avLst/>
          </a:prstGeom>
          <a:noFill/>
        </p:spPr>
        <p:txBody>
          <a:bodyPr wrap="square" rtlCol="0">
            <a:spAutoFit/>
          </a:bodyPr>
          <a:lstStyle/>
          <a:p>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net</a:t>
            </a:r>
            <a:r>
              <a:rPr lang="en-US" i="1" dirty="0" smtClean="0">
                <a:solidFill>
                  <a:schemeClr val="accent4">
                    <a:lumMod val="40000"/>
                    <a:lumOff val="60000"/>
                  </a:schemeClr>
                </a:solidFill>
              </a:rPr>
              <a:t> = 0 N means</a:t>
            </a:r>
          </a:p>
          <a:p>
            <a:r>
              <a:rPr lang="en-US" i="1" dirty="0" smtClean="0">
                <a:solidFill>
                  <a:schemeClr val="accent4">
                    <a:lumMod val="40000"/>
                    <a:lumOff val="60000"/>
                  </a:schemeClr>
                </a:solidFill>
              </a:rPr>
              <a:t>F</a:t>
            </a:r>
            <a:r>
              <a:rPr lang="en-US" i="1" baseline="-25000" dirty="0" smtClean="0">
                <a:solidFill>
                  <a:schemeClr val="accent4">
                    <a:lumMod val="40000"/>
                    <a:lumOff val="60000"/>
                  </a:schemeClr>
                </a:solidFill>
              </a:rPr>
              <a:t>T</a:t>
            </a:r>
            <a:r>
              <a:rPr lang="en-US" i="1" dirty="0" smtClean="0">
                <a:solidFill>
                  <a:schemeClr val="accent4">
                    <a:lumMod val="40000"/>
                    <a:lumOff val="60000"/>
                  </a:schemeClr>
                </a:solidFill>
              </a:rPr>
              <a:t> = </a:t>
            </a:r>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g</a:t>
            </a:r>
            <a:endParaRPr lang="en-US" baseline="-25000" dirty="0">
              <a:solidFill>
                <a:schemeClr val="accent4">
                  <a:lumMod val="40000"/>
                  <a:lumOff val="60000"/>
                </a:schemeClr>
              </a:solidFill>
            </a:endParaRPr>
          </a:p>
        </p:txBody>
      </p:sp>
      <p:sp>
        <p:nvSpPr>
          <p:cNvPr id="26" name="TextBox 25"/>
          <p:cNvSpPr txBox="1"/>
          <p:nvPr/>
        </p:nvSpPr>
        <p:spPr>
          <a:xfrm flipH="1">
            <a:off x="5340274" y="2085280"/>
            <a:ext cx="1204819" cy="369332"/>
          </a:xfrm>
          <a:prstGeom prst="rect">
            <a:avLst/>
          </a:prstGeom>
          <a:noFill/>
        </p:spPr>
        <p:txBody>
          <a:bodyPr wrap="square" rtlCol="0">
            <a:spAutoFit/>
          </a:bodyPr>
          <a:lstStyle/>
          <a:p>
            <a:r>
              <a:rPr lang="en-US" i="1" dirty="0" smtClean="0"/>
              <a:t>F</a:t>
            </a:r>
            <a:r>
              <a:rPr lang="en-US" i="1" baseline="-25000" dirty="0" smtClean="0"/>
              <a:t>T</a:t>
            </a:r>
            <a:r>
              <a:rPr lang="en-US" i="1" dirty="0" smtClean="0"/>
              <a:t> </a:t>
            </a:r>
            <a:endParaRPr lang="en-US" dirty="0"/>
          </a:p>
        </p:txBody>
      </p:sp>
      <p:sp>
        <p:nvSpPr>
          <p:cNvPr id="28" name="Content Placeholder 2"/>
          <p:cNvSpPr txBox="1">
            <a:spLocks/>
          </p:cNvSpPr>
          <p:nvPr/>
        </p:nvSpPr>
        <p:spPr>
          <a:xfrm>
            <a:off x="5622925" y="3966588"/>
            <a:ext cx="3128404" cy="2438171"/>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FontTx/>
              <a:buNone/>
            </a:pPr>
            <a:r>
              <a:rPr lang="en-US" i="1" dirty="0" smtClean="0"/>
              <a:t>F</a:t>
            </a:r>
            <a:r>
              <a:rPr lang="en-US" i="1" baseline="-25000" dirty="0" smtClean="0"/>
              <a:t>T</a:t>
            </a:r>
            <a:r>
              <a:rPr lang="en-US" dirty="0" smtClean="0"/>
              <a:t> = </a:t>
            </a:r>
            <a:r>
              <a:rPr lang="en-US" i="1" dirty="0" err="1" smtClean="0"/>
              <a:t>F</a:t>
            </a:r>
            <a:r>
              <a:rPr lang="en-US" i="1" baseline="-25000" dirty="0" err="1" smtClean="0"/>
              <a:t>g</a:t>
            </a:r>
            <a:endParaRPr lang="en-US" i="1" dirty="0"/>
          </a:p>
          <a:p>
            <a:pPr marL="0" indent="0">
              <a:buFontTx/>
              <a:buNone/>
            </a:pPr>
            <a:r>
              <a:rPr lang="en-US" i="1" dirty="0" smtClean="0"/>
              <a:t>F</a:t>
            </a:r>
            <a:r>
              <a:rPr lang="en-US" i="1" baseline="-25000" dirty="0" smtClean="0"/>
              <a:t>T</a:t>
            </a:r>
            <a:r>
              <a:rPr lang="en-US" i="1" dirty="0" smtClean="0"/>
              <a:t> = mg</a:t>
            </a:r>
          </a:p>
          <a:p>
            <a:pPr marL="0" indent="0">
              <a:buNone/>
            </a:pPr>
            <a:r>
              <a:rPr lang="en-US" i="1" dirty="0"/>
              <a:t>F</a:t>
            </a:r>
            <a:r>
              <a:rPr lang="en-US" i="1" baseline="-25000" dirty="0"/>
              <a:t>T</a:t>
            </a:r>
            <a:r>
              <a:rPr lang="en-US" i="1" dirty="0"/>
              <a:t> = </a:t>
            </a:r>
            <a:r>
              <a:rPr lang="en-US" dirty="0" smtClean="0"/>
              <a:t>(535 kg)(9.8 m/s</a:t>
            </a:r>
            <a:r>
              <a:rPr lang="en-US" baseline="30000" dirty="0" smtClean="0"/>
              <a:t>2</a:t>
            </a:r>
            <a:r>
              <a:rPr lang="en-US" dirty="0" smtClean="0"/>
              <a:t>)</a:t>
            </a:r>
            <a:endParaRPr lang="en-US" i="1" dirty="0"/>
          </a:p>
          <a:p>
            <a:pPr marL="0" indent="0">
              <a:buNone/>
            </a:pPr>
            <a:r>
              <a:rPr lang="en-US" i="1" dirty="0"/>
              <a:t>F</a:t>
            </a:r>
            <a:r>
              <a:rPr lang="en-US" i="1" baseline="-25000" dirty="0"/>
              <a:t>T</a:t>
            </a:r>
            <a:r>
              <a:rPr lang="en-US" i="1" dirty="0"/>
              <a:t> = </a:t>
            </a:r>
            <a:r>
              <a:rPr lang="en-US" dirty="0" smtClean="0"/>
              <a:t>5243 N ≈  5200 N</a:t>
            </a:r>
            <a:endParaRPr lang="en-US" i="1" dirty="0"/>
          </a:p>
          <a:p>
            <a:pPr marL="0" indent="0">
              <a:buFontTx/>
              <a:buNone/>
            </a:pPr>
            <a:endParaRPr lang="en-US" i="1" dirty="0"/>
          </a:p>
        </p:txBody>
      </p:sp>
      <p:sp>
        <p:nvSpPr>
          <p:cNvPr id="30" name="Rectangle 29"/>
          <p:cNvSpPr/>
          <p:nvPr/>
        </p:nvSpPr>
        <p:spPr>
          <a:xfrm>
            <a:off x="7426652" y="5887511"/>
            <a:ext cx="974490" cy="410431"/>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flipH="1">
            <a:off x="3826112" y="3761743"/>
            <a:ext cx="1416368" cy="369332"/>
          </a:xfrm>
          <a:prstGeom prst="rect">
            <a:avLst/>
          </a:prstGeom>
          <a:noFill/>
        </p:spPr>
        <p:txBody>
          <a:bodyPr wrap="square" rtlCol="0">
            <a:spAutoFit/>
          </a:bodyPr>
          <a:lstStyle/>
          <a:p>
            <a:r>
              <a:rPr lang="en-US" i="1" dirty="0" smtClean="0"/>
              <a:t>g = </a:t>
            </a:r>
            <a:r>
              <a:rPr lang="en-US" dirty="0" smtClean="0"/>
              <a:t>9.8 m/s</a:t>
            </a:r>
            <a:r>
              <a:rPr lang="en-US" baseline="30000" dirty="0" smtClean="0"/>
              <a:t>2</a:t>
            </a:r>
            <a:endParaRPr lang="en-US" baseline="30000" dirty="0"/>
          </a:p>
        </p:txBody>
      </p:sp>
    </p:spTree>
    <p:extLst>
      <p:ext uri="{BB962C8B-B14F-4D97-AF65-F5344CB8AC3E}">
        <p14:creationId xmlns:p14="http://schemas.microsoft.com/office/powerpoint/2010/main" val="2147262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P spid="9" grpId="1" animBg="1"/>
      <p:bldP spid="18" grpId="0"/>
      <p:bldP spid="20" grpId="0"/>
      <p:bldP spid="21" grpId="0"/>
      <p:bldP spid="22" grpId="0"/>
      <p:bldP spid="23" grpId="0"/>
      <p:bldP spid="24" grpId="0"/>
      <p:bldP spid="25" grpId="0"/>
      <p:bldP spid="26" grpId="0"/>
      <p:bldP spid="30" grpId="0" animBg="1"/>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85" y="455125"/>
            <a:ext cx="8126423" cy="1194354"/>
          </a:xfrm>
        </p:spPr>
        <p:txBody>
          <a:bodyPr/>
          <a:lstStyle/>
          <a:p>
            <a:pPr marL="0" indent="0">
              <a:buNone/>
            </a:pPr>
            <a:r>
              <a:rPr lang="en-US" dirty="0" smtClean="0"/>
              <a:t>Ex F) What is the tension in the cable supporting the same elevator if it next slows to a halt over the course of 1.3 s?</a:t>
            </a:r>
            <a:endParaRPr lang="en-US" dirty="0"/>
          </a:p>
        </p:txBody>
      </p:sp>
      <p:sp>
        <p:nvSpPr>
          <p:cNvPr id="5" name="TextBox 4"/>
          <p:cNvSpPr txBox="1"/>
          <p:nvPr/>
        </p:nvSpPr>
        <p:spPr>
          <a:xfrm>
            <a:off x="1354287" y="2290312"/>
            <a:ext cx="540340" cy="461665"/>
          </a:xfrm>
          <a:prstGeom prst="rect">
            <a:avLst/>
          </a:prstGeom>
          <a:noFill/>
        </p:spPr>
        <p:txBody>
          <a:bodyPr wrap="square" rtlCol="0">
            <a:spAutoFit/>
          </a:bodyPr>
          <a:lstStyle/>
          <a:p>
            <a:r>
              <a:rPr lang="en-US" sz="2400" i="1" dirty="0" smtClean="0">
                <a:solidFill>
                  <a:schemeClr val="accent4">
                    <a:lumMod val="40000"/>
                    <a:lumOff val="60000"/>
                  </a:schemeClr>
                </a:solidFill>
              </a:rPr>
              <a:t>F</a:t>
            </a:r>
            <a:r>
              <a:rPr lang="en-US" sz="2400" i="1" baseline="-25000" dirty="0" smtClean="0">
                <a:solidFill>
                  <a:schemeClr val="accent4">
                    <a:lumMod val="40000"/>
                    <a:lumOff val="60000"/>
                  </a:schemeClr>
                </a:solidFill>
              </a:rPr>
              <a:t>T</a:t>
            </a:r>
            <a:endParaRPr lang="en-US" sz="2400" i="1" baseline="-25000" dirty="0">
              <a:solidFill>
                <a:schemeClr val="accent4">
                  <a:lumMod val="40000"/>
                  <a:lumOff val="60000"/>
                </a:schemeClr>
              </a:solidFill>
            </a:endParaRPr>
          </a:p>
        </p:txBody>
      </p:sp>
      <p:sp>
        <p:nvSpPr>
          <p:cNvPr id="6" name="TextBox 5"/>
          <p:cNvSpPr txBox="1"/>
          <p:nvPr/>
        </p:nvSpPr>
        <p:spPr>
          <a:xfrm>
            <a:off x="1467499" y="5517102"/>
            <a:ext cx="427128"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a:t>
            </a:r>
            <a:endParaRPr lang="en-US" sz="2400" i="1" baseline="-25000" dirty="0">
              <a:solidFill>
                <a:schemeClr val="accent4">
                  <a:lumMod val="40000"/>
                  <a:lumOff val="60000"/>
                </a:schemeClr>
              </a:solidFill>
            </a:endParaRPr>
          </a:p>
        </p:txBody>
      </p:sp>
      <p:sp>
        <p:nvSpPr>
          <p:cNvPr id="7" name="Rectangle 6"/>
          <p:cNvSpPr/>
          <p:nvPr/>
        </p:nvSpPr>
        <p:spPr>
          <a:xfrm>
            <a:off x="590818" y="3177785"/>
            <a:ext cx="1303809" cy="19551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242723" y="2713869"/>
            <a:ext cx="0" cy="124604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9" name="Oval 8"/>
          <p:cNvSpPr/>
          <p:nvPr/>
        </p:nvSpPr>
        <p:spPr>
          <a:xfrm flipV="1">
            <a:off x="1131158" y="3966588"/>
            <a:ext cx="223129" cy="1887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0" name="Straight Arrow Connector 9"/>
          <p:cNvCxnSpPr/>
          <p:nvPr/>
        </p:nvCxnSpPr>
        <p:spPr>
          <a:xfrm>
            <a:off x="1259882" y="4155360"/>
            <a:ext cx="0" cy="181239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Straight Connector 14"/>
          <p:cNvCxnSpPr/>
          <p:nvPr/>
        </p:nvCxnSpPr>
        <p:spPr>
          <a:xfrm>
            <a:off x="4713538" y="1904774"/>
            <a:ext cx="27352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70756" y="1457971"/>
            <a:ext cx="0" cy="2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941476" y="1457971"/>
            <a:ext cx="732555" cy="369332"/>
          </a:xfrm>
          <a:prstGeom prst="rect">
            <a:avLst/>
          </a:prstGeom>
          <a:noFill/>
        </p:spPr>
        <p:txBody>
          <a:bodyPr wrap="none" rtlCol="0">
            <a:spAutoFit/>
          </a:bodyPr>
          <a:lstStyle/>
          <a:p>
            <a:r>
              <a:rPr lang="en-US" dirty="0" smtClean="0"/>
              <a:t>Given</a:t>
            </a:r>
            <a:endParaRPr lang="en-US" dirty="0"/>
          </a:p>
        </p:txBody>
      </p:sp>
      <p:sp>
        <p:nvSpPr>
          <p:cNvPr id="20" name="TextBox 19"/>
          <p:cNvSpPr txBox="1"/>
          <p:nvPr/>
        </p:nvSpPr>
        <p:spPr>
          <a:xfrm>
            <a:off x="6331257" y="1464813"/>
            <a:ext cx="952342" cy="369332"/>
          </a:xfrm>
          <a:prstGeom prst="rect">
            <a:avLst/>
          </a:prstGeom>
          <a:noFill/>
        </p:spPr>
        <p:txBody>
          <a:bodyPr wrap="none" rtlCol="0">
            <a:spAutoFit/>
          </a:bodyPr>
          <a:lstStyle/>
          <a:p>
            <a:r>
              <a:rPr lang="en-US" dirty="0" smtClean="0"/>
              <a:t>Wanted</a:t>
            </a:r>
            <a:endParaRPr lang="en-US" dirty="0"/>
          </a:p>
        </p:txBody>
      </p:sp>
      <p:sp>
        <p:nvSpPr>
          <p:cNvPr id="21" name="TextBox 20"/>
          <p:cNvSpPr txBox="1"/>
          <p:nvPr/>
        </p:nvSpPr>
        <p:spPr>
          <a:xfrm flipH="1">
            <a:off x="4792766" y="1986101"/>
            <a:ext cx="1204819" cy="369332"/>
          </a:xfrm>
          <a:prstGeom prst="rect">
            <a:avLst/>
          </a:prstGeom>
          <a:noFill/>
        </p:spPr>
        <p:txBody>
          <a:bodyPr wrap="square" rtlCol="0">
            <a:spAutoFit/>
          </a:bodyPr>
          <a:lstStyle/>
          <a:p>
            <a:r>
              <a:rPr lang="en-US" i="1" dirty="0"/>
              <a:t>m</a:t>
            </a:r>
            <a:r>
              <a:rPr lang="en-US" dirty="0" smtClean="0"/>
              <a:t> = 535 kg </a:t>
            </a:r>
            <a:endParaRPr lang="en-US" dirty="0"/>
          </a:p>
        </p:txBody>
      </p:sp>
      <p:sp>
        <p:nvSpPr>
          <p:cNvPr id="22" name="TextBox 21"/>
          <p:cNvSpPr txBox="1"/>
          <p:nvPr/>
        </p:nvSpPr>
        <p:spPr>
          <a:xfrm flipH="1">
            <a:off x="4792766" y="2394925"/>
            <a:ext cx="1204819" cy="369332"/>
          </a:xfrm>
          <a:prstGeom prst="rect">
            <a:avLst/>
          </a:prstGeom>
          <a:noFill/>
        </p:spPr>
        <p:txBody>
          <a:bodyPr wrap="square" rtlCol="0">
            <a:spAutoFit/>
          </a:bodyPr>
          <a:lstStyle/>
          <a:p>
            <a:r>
              <a:rPr lang="en-US" i="1" dirty="0"/>
              <a:t>t</a:t>
            </a:r>
            <a:r>
              <a:rPr lang="en-US" i="1" dirty="0" smtClean="0"/>
              <a:t> </a:t>
            </a:r>
            <a:r>
              <a:rPr lang="en-US" dirty="0" smtClean="0"/>
              <a:t>= 1.3 s </a:t>
            </a:r>
            <a:endParaRPr lang="en-US" dirty="0"/>
          </a:p>
        </p:txBody>
      </p:sp>
      <p:sp>
        <p:nvSpPr>
          <p:cNvPr id="23" name="TextBox 22"/>
          <p:cNvSpPr txBox="1"/>
          <p:nvPr/>
        </p:nvSpPr>
        <p:spPr>
          <a:xfrm flipH="1">
            <a:off x="6221833" y="2759736"/>
            <a:ext cx="1204819" cy="369332"/>
          </a:xfrm>
          <a:prstGeom prst="rect">
            <a:avLst/>
          </a:prstGeom>
          <a:noFill/>
        </p:spPr>
        <p:txBody>
          <a:bodyPr wrap="square" rtlCol="0">
            <a:spAutoFit/>
          </a:bodyPr>
          <a:lstStyle/>
          <a:p>
            <a:r>
              <a:rPr lang="en-US" i="1" dirty="0"/>
              <a:t>a</a:t>
            </a:r>
            <a:r>
              <a:rPr lang="en-US" i="1" dirty="0" smtClean="0"/>
              <a:t> </a:t>
            </a:r>
            <a:endParaRPr lang="en-US" dirty="0"/>
          </a:p>
        </p:txBody>
      </p:sp>
      <p:sp>
        <p:nvSpPr>
          <p:cNvPr id="24" name="TextBox 23"/>
          <p:cNvSpPr txBox="1"/>
          <p:nvPr/>
        </p:nvSpPr>
        <p:spPr>
          <a:xfrm flipH="1">
            <a:off x="6221833" y="2374001"/>
            <a:ext cx="1204819" cy="369332"/>
          </a:xfrm>
          <a:prstGeom prst="rect">
            <a:avLst/>
          </a:prstGeom>
          <a:noFill/>
        </p:spPr>
        <p:txBody>
          <a:bodyPr wrap="square" rtlCol="0">
            <a:spAutoFit/>
          </a:bodyPr>
          <a:lstStyle/>
          <a:p>
            <a:r>
              <a:rPr lang="en-US" i="1" dirty="0" err="1" smtClean="0"/>
              <a:t>F</a:t>
            </a:r>
            <a:r>
              <a:rPr lang="en-US" i="1" baseline="-25000" dirty="0" err="1" smtClean="0"/>
              <a:t>net</a:t>
            </a:r>
            <a:r>
              <a:rPr lang="en-US" i="1" dirty="0" smtClean="0"/>
              <a:t> </a:t>
            </a:r>
            <a:endParaRPr lang="en-US" dirty="0"/>
          </a:p>
        </p:txBody>
      </p:sp>
      <p:sp>
        <p:nvSpPr>
          <p:cNvPr id="25" name="TextBox 24"/>
          <p:cNvSpPr txBox="1"/>
          <p:nvPr/>
        </p:nvSpPr>
        <p:spPr>
          <a:xfrm flipH="1">
            <a:off x="2366190" y="1476541"/>
            <a:ext cx="2347240" cy="1200329"/>
          </a:xfrm>
          <a:prstGeom prst="rect">
            <a:avLst/>
          </a:prstGeom>
          <a:noFill/>
        </p:spPr>
        <p:txBody>
          <a:bodyPr wrap="square" rtlCol="0">
            <a:spAutoFit/>
          </a:bodyPr>
          <a:lstStyle/>
          <a:p>
            <a:r>
              <a:rPr lang="en-US" dirty="0" smtClean="0">
                <a:solidFill>
                  <a:schemeClr val="accent4">
                    <a:lumMod val="40000"/>
                    <a:lumOff val="60000"/>
                  </a:schemeClr>
                </a:solidFill>
              </a:rPr>
              <a:t>Rising and slowing down means the acceleration vector is pointing down.</a:t>
            </a:r>
            <a:endParaRPr lang="en-US" baseline="-25000" dirty="0">
              <a:solidFill>
                <a:schemeClr val="accent4">
                  <a:lumMod val="40000"/>
                  <a:lumOff val="60000"/>
                </a:schemeClr>
              </a:solidFill>
            </a:endParaRPr>
          </a:p>
        </p:txBody>
      </p:sp>
      <p:sp>
        <p:nvSpPr>
          <p:cNvPr id="26" name="TextBox 25"/>
          <p:cNvSpPr txBox="1"/>
          <p:nvPr/>
        </p:nvSpPr>
        <p:spPr>
          <a:xfrm flipH="1">
            <a:off x="9321046" y="2529203"/>
            <a:ext cx="1204819" cy="369332"/>
          </a:xfrm>
          <a:prstGeom prst="rect">
            <a:avLst/>
          </a:prstGeom>
          <a:noFill/>
        </p:spPr>
        <p:txBody>
          <a:bodyPr wrap="square" rtlCol="0">
            <a:spAutoFit/>
          </a:bodyPr>
          <a:lstStyle/>
          <a:p>
            <a:r>
              <a:rPr lang="en-US" i="1" dirty="0" smtClean="0"/>
              <a:t>F</a:t>
            </a:r>
            <a:r>
              <a:rPr lang="en-US" i="1" baseline="-25000" dirty="0" smtClean="0"/>
              <a:t>T</a:t>
            </a:r>
            <a:r>
              <a:rPr lang="en-US" i="1" dirty="0" smtClean="0"/>
              <a:t> </a:t>
            </a:r>
            <a:endParaRPr lang="en-US" dirty="0"/>
          </a:p>
        </p:txBody>
      </p:sp>
      <p:sp>
        <p:nvSpPr>
          <p:cNvPr id="31" name="TextBox 30"/>
          <p:cNvSpPr txBox="1"/>
          <p:nvPr/>
        </p:nvSpPr>
        <p:spPr>
          <a:xfrm flipH="1">
            <a:off x="4792870" y="2775893"/>
            <a:ext cx="1326729" cy="369332"/>
          </a:xfrm>
          <a:prstGeom prst="rect">
            <a:avLst/>
          </a:prstGeom>
          <a:noFill/>
        </p:spPr>
        <p:txBody>
          <a:bodyPr wrap="square" rtlCol="0">
            <a:spAutoFit/>
          </a:bodyPr>
          <a:lstStyle/>
          <a:p>
            <a:r>
              <a:rPr lang="en-US" i="1" dirty="0" smtClean="0"/>
              <a:t>g = </a:t>
            </a:r>
            <a:r>
              <a:rPr lang="en-US" dirty="0" smtClean="0"/>
              <a:t>9.8 m/s</a:t>
            </a:r>
            <a:r>
              <a:rPr lang="en-US" baseline="30000" dirty="0" smtClean="0"/>
              <a:t>2</a:t>
            </a:r>
            <a:endParaRPr lang="en-US" baseline="30000" dirty="0"/>
          </a:p>
        </p:txBody>
      </p:sp>
      <p:sp>
        <p:nvSpPr>
          <p:cNvPr id="32" name="TextBox 31"/>
          <p:cNvSpPr txBox="1"/>
          <p:nvPr/>
        </p:nvSpPr>
        <p:spPr>
          <a:xfrm flipH="1">
            <a:off x="6227701" y="1964165"/>
            <a:ext cx="1204819" cy="369332"/>
          </a:xfrm>
          <a:prstGeom prst="rect">
            <a:avLst/>
          </a:prstGeom>
          <a:noFill/>
        </p:spPr>
        <p:txBody>
          <a:bodyPr wrap="square" rtlCol="0">
            <a:spAutoFit/>
          </a:bodyPr>
          <a:lstStyle/>
          <a:p>
            <a:r>
              <a:rPr lang="en-US" i="1" dirty="0" smtClean="0"/>
              <a:t>F</a:t>
            </a:r>
            <a:r>
              <a:rPr lang="en-US" i="1" baseline="-25000" dirty="0" smtClean="0"/>
              <a:t>T</a:t>
            </a:r>
            <a:r>
              <a:rPr lang="en-US" i="1" dirty="0" smtClean="0"/>
              <a:t> </a:t>
            </a:r>
            <a:endParaRPr lang="en-US" dirty="0"/>
          </a:p>
        </p:txBody>
      </p:sp>
      <p:cxnSp>
        <p:nvCxnSpPr>
          <p:cNvPr id="27" name="Straight Arrow Connector 26"/>
          <p:cNvCxnSpPr/>
          <p:nvPr/>
        </p:nvCxnSpPr>
        <p:spPr>
          <a:xfrm>
            <a:off x="2508530" y="4033600"/>
            <a:ext cx="0" cy="54371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9" name="TextBox 28"/>
          <p:cNvSpPr txBox="1"/>
          <p:nvPr/>
        </p:nvSpPr>
        <p:spPr>
          <a:xfrm flipH="1">
            <a:off x="2480161" y="2740594"/>
            <a:ext cx="2051916" cy="923330"/>
          </a:xfrm>
          <a:prstGeom prst="rect">
            <a:avLst/>
          </a:prstGeom>
          <a:noFill/>
        </p:spPr>
        <p:txBody>
          <a:bodyPr wrap="square" rtlCol="0">
            <a:spAutoFit/>
          </a:bodyPr>
          <a:lstStyle/>
          <a:p>
            <a:r>
              <a:rPr lang="en-US" dirty="0" smtClean="0">
                <a:solidFill>
                  <a:schemeClr val="accent4">
                    <a:lumMod val="40000"/>
                    <a:lumOff val="60000"/>
                  </a:schemeClr>
                </a:solidFill>
              </a:rPr>
              <a:t>Since </a:t>
            </a:r>
            <a:r>
              <a:rPr lang="en-US" i="1" dirty="0" smtClean="0">
                <a:solidFill>
                  <a:schemeClr val="accent4">
                    <a:lumMod val="40000"/>
                    <a:lumOff val="60000"/>
                  </a:schemeClr>
                </a:solidFill>
              </a:rPr>
              <a:t>a</a:t>
            </a:r>
            <a:r>
              <a:rPr lang="en-US" dirty="0" smtClean="0">
                <a:solidFill>
                  <a:schemeClr val="accent4">
                    <a:lumMod val="40000"/>
                    <a:lumOff val="60000"/>
                  </a:schemeClr>
                </a:solidFill>
              </a:rPr>
              <a:t> points downward, </a:t>
            </a:r>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net</a:t>
            </a:r>
            <a:r>
              <a:rPr lang="en-US" dirty="0" smtClean="0">
                <a:solidFill>
                  <a:schemeClr val="accent4">
                    <a:lumMod val="40000"/>
                    <a:lumOff val="60000"/>
                  </a:schemeClr>
                </a:solidFill>
              </a:rPr>
              <a:t> should too.</a:t>
            </a:r>
            <a:endParaRPr lang="en-US" baseline="-25000" dirty="0">
              <a:solidFill>
                <a:schemeClr val="accent4">
                  <a:lumMod val="40000"/>
                  <a:lumOff val="60000"/>
                </a:schemeClr>
              </a:solidFill>
            </a:endParaRPr>
          </a:p>
        </p:txBody>
      </p:sp>
      <p:sp>
        <p:nvSpPr>
          <p:cNvPr id="33" name="TextBox 32"/>
          <p:cNvSpPr txBox="1"/>
          <p:nvPr/>
        </p:nvSpPr>
        <p:spPr>
          <a:xfrm>
            <a:off x="2773982" y="3995279"/>
            <a:ext cx="807910" cy="1200328"/>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r>
              <a:rPr lang="en-US" sz="2400" i="1" dirty="0" smtClean="0">
                <a:solidFill>
                  <a:schemeClr val="accent4">
                    <a:lumMod val="40000"/>
                    <a:lumOff val="60000"/>
                  </a:schemeClr>
                </a:solidFill>
              </a:rPr>
              <a:t> </a:t>
            </a:r>
            <a:endParaRPr lang="en-US" sz="2400" i="1" baseline="-25000" dirty="0">
              <a:solidFill>
                <a:schemeClr val="accent4">
                  <a:lumMod val="40000"/>
                  <a:lumOff val="60000"/>
                </a:schemeClr>
              </a:solidFill>
            </a:endParaRPr>
          </a:p>
          <a:p>
            <a:endParaRPr lang="en-US" sz="2400" i="1" dirty="0">
              <a:solidFill>
                <a:schemeClr val="accent4">
                  <a:lumMod val="40000"/>
                  <a:lumOff val="60000"/>
                </a:schemeClr>
              </a:solidFill>
            </a:endParaRPr>
          </a:p>
          <a:p>
            <a:endParaRPr lang="en-US" sz="2400" i="1" dirty="0">
              <a:solidFill>
                <a:schemeClr val="accent4">
                  <a:lumMod val="40000"/>
                  <a:lumOff val="60000"/>
                </a:schemeClr>
              </a:solidFill>
            </a:endParaRPr>
          </a:p>
        </p:txBody>
      </p:sp>
      <p:sp>
        <p:nvSpPr>
          <p:cNvPr id="34" name="TextBox 33"/>
          <p:cNvSpPr txBox="1"/>
          <p:nvPr/>
        </p:nvSpPr>
        <p:spPr>
          <a:xfrm flipH="1">
            <a:off x="2836353" y="4634371"/>
            <a:ext cx="2746147" cy="1754327"/>
          </a:xfrm>
          <a:prstGeom prst="rect">
            <a:avLst/>
          </a:prstGeom>
          <a:noFill/>
        </p:spPr>
        <p:txBody>
          <a:bodyPr wrap="square" rtlCol="0">
            <a:spAutoFit/>
          </a:bodyPr>
          <a:lstStyle/>
          <a:p>
            <a:r>
              <a:rPr lang="en-US" dirty="0" smtClean="0">
                <a:solidFill>
                  <a:schemeClr val="accent4">
                    <a:lumMod val="40000"/>
                    <a:lumOff val="60000"/>
                  </a:schemeClr>
                </a:solidFill>
              </a:rPr>
              <a:t>Since </a:t>
            </a:r>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net</a:t>
            </a:r>
            <a:r>
              <a:rPr lang="en-US" dirty="0" smtClean="0">
                <a:solidFill>
                  <a:schemeClr val="accent4">
                    <a:lumMod val="40000"/>
                    <a:lumOff val="60000"/>
                  </a:schemeClr>
                </a:solidFill>
              </a:rPr>
              <a:t> points downward, </a:t>
            </a:r>
            <a:r>
              <a:rPr lang="en-US" i="1" dirty="0" err="1" smtClean="0">
                <a:solidFill>
                  <a:schemeClr val="accent4">
                    <a:lumMod val="40000"/>
                    <a:lumOff val="60000"/>
                  </a:schemeClr>
                </a:solidFill>
              </a:rPr>
              <a:t>Fg</a:t>
            </a:r>
            <a:r>
              <a:rPr lang="en-US" dirty="0" smtClean="0">
                <a:solidFill>
                  <a:schemeClr val="accent4">
                    <a:lumMod val="40000"/>
                    <a:lumOff val="60000"/>
                  </a:schemeClr>
                </a:solidFill>
              </a:rPr>
              <a:t> should be drawn longer than </a:t>
            </a:r>
            <a:r>
              <a:rPr lang="en-US" i="1" dirty="0" smtClean="0">
                <a:solidFill>
                  <a:schemeClr val="accent4">
                    <a:lumMod val="40000"/>
                    <a:lumOff val="60000"/>
                  </a:schemeClr>
                </a:solidFill>
              </a:rPr>
              <a:t>F</a:t>
            </a:r>
            <a:r>
              <a:rPr lang="en-US" i="1" baseline="-25000" dirty="0" smtClean="0">
                <a:solidFill>
                  <a:schemeClr val="accent4">
                    <a:lumMod val="40000"/>
                    <a:lumOff val="60000"/>
                  </a:schemeClr>
                </a:solidFill>
              </a:rPr>
              <a:t>T</a:t>
            </a:r>
            <a:r>
              <a:rPr lang="en-US" i="1" dirty="0" smtClean="0">
                <a:solidFill>
                  <a:schemeClr val="accent4">
                    <a:lumMod val="40000"/>
                    <a:lumOff val="60000"/>
                  </a:schemeClr>
                </a:solidFill>
              </a:rPr>
              <a:t>.</a:t>
            </a:r>
          </a:p>
          <a:p>
            <a:endParaRPr lang="en-US" i="1" dirty="0">
              <a:solidFill>
                <a:schemeClr val="accent4">
                  <a:lumMod val="40000"/>
                  <a:lumOff val="60000"/>
                </a:schemeClr>
              </a:solidFill>
            </a:endParaRPr>
          </a:p>
          <a:p>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net</a:t>
            </a:r>
            <a:r>
              <a:rPr lang="en-US" dirty="0" smtClean="0">
                <a:solidFill>
                  <a:schemeClr val="accent4">
                    <a:lumMod val="40000"/>
                    <a:lumOff val="60000"/>
                  </a:schemeClr>
                </a:solidFill>
              </a:rPr>
              <a:t> must be the difference between </a:t>
            </a:r>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g</a:t>
            </a:r>
            <a:r>
              <a:rPr lang="en-US" i="1" dirty="0" smtClean="0">
                <a:solidFill>
                  <a:schemeClr val="accent4">
                    <a:lumMod val="40000"/>
                    <a:lumOff val="60000"/>
                  </a:schemeClr>
                </a:solidFill>
              </a:rPr>
              <a:t> </a:t>
            </a:r>
            <a:r>
              <a:rPr lang="en-US" dirty="0" smtClean="0">
                <a:solidFill>
                  <a:schemeClr val="accent4">
                    <a:lumMod val="40000"/>
                    <a:lumOff val="60000"/>
                  </a:schemeClr>
                </a:solidFill>
              </a:rPr>
              <a:t>and</a:t>
            </a:r>
            <a:r>
              <a:rPr lang="en-US" i="1" dirty="0" smtClean="0">
                <a:solidFill>
                  <a:schemeClr val="accent4">
                    <a:lumMod val="40000"/>
                    <a:lumOff val="60000"/>
                  </a:schemeClr>
                </a:solidFill>
              </a:rPr>
              <a:t> F</a:t>
            </a:r>
            <a:r>
              <a:rPr lang="en-US" i="1" baseline="-25000" dirty="0" smtClean="0">
                <a:solidFill>
                  <a:schemeClr val="accent4">
                    <a:lumMod val="40000"/>
                    <a:lumOff val="60000"/>
                  </a:schemeClr>
                </a:solidFill>
              </a:rPr>
              <a:t>T</a:t>
            </a:r>
            <a:r>
              <a:rPr lang="en-US" i="1" dirty="0" smtClean="0">
                <a:solidFill>
                  <a:schemeClr val="accent4">
                    <a:lumMod val="40000"/>
                    <a:lumOff val="60000"/>
                  </a:schemeClr>
                </a:solidFill>
              </a:rPr>
              <a:t>.</a:t>
            </a:r>
            <a:endParaRPr lang="en-US" dirty="0" smtClean="0">
              <a:solidFill>
                <a:schemeClr val="accent4">
                  <a:lumMod val="40000"/>
                  <a:lumOff val="60000"/>
                </a:schemeClr>
              </a:solidFill>
            </a:endParaRPr>
          </a:p>
        </p:txBody>
      </p:sp>
      <p:sp>
        <p:nvSpPr>
          <p:cNvPr id="35" name="TextBox 34"/>
          <p:cNvSpPr txBox="1"/>
          <p:nvPr/>
        </p:nvSpPr>
        <p:spPr>
          <a:xfrm>
            <a:off x="3300850" y="3993431"/>
            <a:ext cx="1542936" cy="461665"/>
          </a:xfrm>
          <a:prstGeom prst="rect">
            <a:avLst/>
          </a:prstGeom>
          <a:noFill/>
        </p:spPr>
        <p:txBody>
          <a:bodyPr wrap="square" rtlCol="0">
            <a:spAutoFit/>
          </a:bodyPr>
          <a:lstStyle/>
          <a:p>
            <a:r>
              <a:rPr lang="en-US" sz="2400" i="1" dirty="0" smtClean="0">
                <a:solidFill>
                  <a:schemeClr val="accent4">
                    <a:lumMod val="40000"/>
                    <a:lumOff val="60000"/>
                  </a:schemeClr>
                </a:solidFill>
              </a:rPr>
              <a:t>=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a:t>
            </a:r>
            <a:r>
              <a:rPr lang="en-US" sz="2400" i="1" dirty="0" smtClean="0">
                <a:solidFill>
                  <a:schemeClr val="accent4">
                    <a:lumMod val="40000"/>
                    <a:lumOff val="60000"/>
                  </a:schemeClr>
                </a:solidFill>
              </a:rPr>
              <a:t> </a:t>
            </a:r>
            <a:r>
              <a:rPr lang="mr-IN" sz="2400" i="1" dirty="0" smtClean="0">
                <a:solidFill>
                  <a:schemeClr val="accent4">
                    <a:lumMod val="40000"/>
                    <a:lumOff val="60000"/>
                  </a:schemeClr>
                </a:solidFill>
              </a:rPr>
              <a:t>–</a:t>
            </a:r>
            <a:r>
              <a:rPr lang="en-US" sz="2400" i="1" dirty="0" smtClean="0">
                <a:solidFill>
                  <a:schemeClr val="accent4">
                    <a:lumMod val="40000"/>
                    <a:lumOff val="60000"/>
                  </a:schemeClr>
                </a:solidFill>
              </a:rPr>
              <a:t> F</a:t>
            </a:r>
            <a:r>
              <a:rPr lang="en-US" sz="2400" i="1" baseline="-25000" dirty="0" smtClean="0">
                <a:solidFill>
                  <a:schemeClr val="accent4">
                    <a:lumMod val="40000"/>
                    <a:lumOff val="60000"/>
                  </a:schemeClr>
                </a:solidFill>
              </a:rPr>
              <a:t>T</a:t>
            </a:r>
            <a:endParaRPr lang="en-US" sz="2400" i="1" baseline="-25000" dirty="0">
              <a:solidFill>
                <a:schemeClr val="accent4">
                  <a:lumMod val="40000"/>
                  <a:lumOff val="60000"/>
                </a:schemeClr>
              </a:solidFill>
            </a:endParaRPr>
          </a:p>
        </p:txBody>
      </p:sp>
      <p:sp>
        <p:nvSpPr>
          <p:cNvPr id="36" name="TextBox 35"/>
          <p:cNvSpPr txBox="1"/>
          <p:nvPr/>
        </p:nvSpPr>
        <p:spPr>
          <a:xfrm flipH="1">
            <a:off x="4792870" y="3213192"/>
            <a:ext cx="1326729" cy="369332"/>
          </a:xfrm>
          <a:prstGeom prst="rect">
            <a:avLst/>
          </a:prstGeom>
          <a:noFill/>
        </p:spPr>
        <p:txBody>
          <a:bodyPr wrap="square" rtlCol="0">
            <a:spAutoFit/>
          </a:bodyPr>
          <a:lstStyle/>
          <a:p>
            <a:r>
              <a:rPr lang="en-US" i="1" dirty="0" smtClean="0"/>
              <a:t>v</a:t>
            </a:r>
            <a:r>
              <a:rPr lang="en-US" i="1" baseline="-25000" dirty="0" smtClean="0"/>
              <a:t>i</a:t>
            </a:r>
            <a:r>
              <a:rPr lang="en-US" i="1" dirty="0" smtClean="0"/>
              <a:t> = </a:t>
            </a:r>
            <a:r>
              <a:rPr lang="en-US" dirty="0" smtClean="0"/>
              <a:t>1.7 m/s</a:t>
            </a:r>
            <a:endParaRPr lang="en-US" baseline="30000" dirty="0"/>
          </a:p>
        </p:txBody>
      </p:sp>
      <p:sp>
        <p:nvSpPr>
          <p:cNvPr id="38" name="TextBox 37"/>
          <p:cNvSpPr txBox="1"/>
          <p:nvPr/>
        </p:nvSpPr>
        <p:spPr>
          <a:xfrm flipH="1">
            <a:off x="4821827" y="3677571"/>
            <a:ext cx="1326729" cy="369332"/>
          </a:xfrm>
          <a:prstGeom prst="rect">
            <a:avLst/>
          </a:prstGeom>
          <a:noFill/>
        </p:spPr>
        <p:txBody>
          <a:bodyPr wrap="square" rtlCol="0">
            <a:spAutoFit/>
          </a:bodyPr>
          <a:lstStyle/>
          <a:p>
            <a:r>
              <a:rPr lang="en-US" i="1" dirty="0" smtClean="0"/>
              <a:t>v = </a:t>
            </a:r>
            <a:r>
              <a:rPr lang="en-US" dirty="0" smtClean="0"/>
              <a:t>0 m/s</a:t>
            </a:r>
            <a:endParaRPr lang="en-US" baseline="30000" dirty="0"/>
          </a:p>
        </p:txBody>
      </p:sp>
      <p:sp>
        <p:nvSpPr>
          <p:cNvPr id="39" name="TextBox 38"/>
          <p:cNvSpPr txBox="1"/>
          <p:nvPr/>
        </p:nvSpPr>
        <p:spPr>
          <a:xfrm flipH="1">
            <a:off x="5849894" y="4263399"/>
            <a:ext cx="3141705" cy="2492990"/>
          </a:xfrm>
          <a:prstGeom prst="rect">
            <a:avLst/>
          </a:prstGeom>
          <a:noFill/>
        </p:spPr>
        <p:txBody>
          <a:bodyPr wrap="square" rtlCol="0">
            <a:spAutoFit/>
          </a:bodyPr>
          <a:lstStyle/>
          <a:p>
            <a:r>
              <a:rPr lang="en-US" dirty="0" smtClean="0">
                <a:solidFill>
                  <a:schemeClr val="accent4">
                    <a:lumMod val="40000"/>
                    <a:lumOff val="60000"/>
                  </a:schemeClr>
                </a:solidFill>
              </a:rPr>
              <a:t>So our plan is to use kinematics to find </a:t>
            </a:r>
            <a:r>
              <a:rPr lang="en-US" i="1" dirty="0" smtClean="0">
                <a:solidFill>
                  <a:schemeClr val="accent4">
                    <a:lumMod val="40000"/>
                    <a:lumOff val="60000"/>
                  </a:schemeClr>
                </a:solidFill>
              </a:rPr>
              <a:t>a.</a:t>
            </a:r>
          </a:p>
          <a:p>
            <a:endParaRPr lang="en-US" baseline="-25000" dirty="0">
              <a:solidFill>
                <a:schemeClr val="accent4">
                  <a:lumMod val="40000"/>
                  <a:lumOff val="60000"/>
                </a:schemeClr>
              </a:solidFill>
            </a:endParaRPr>
          </a:p>
          <a:p>
            <a:r>
              <a:rPr lang="en-US" dirty="0" smtClean="0">
                <a:solidFill>
                  <a:schemeClr val="accent4">
                    <a:lumMod val="40000"/>
                    <a:lumOff val="60000"/>
                  </a:schemeClr>
                </a:solidFill>
              </a:rPr>
              <a:t>Then use Newton’s 2</a:t>
            </a:r>
            <a:r>
              <a:rPr lang="en-US" baseline="30000" dirty="0" smtClean="0">
                <a:solidFill>
                  <a:schemeClr val="accent4">
                    <a:lumMod val="40000"/>
                    <a:lumOff val="60000"/>
                  </a:schemeClr>
                </a:solidFill>
              </a:rPr>
              <a:t>nd</a:t>
            </a:r>
            <a:r>
              <a:rPr lang="en-US" dirty="0" smtClean="0">
                <a:solidFill>
                  <a:schemeClr val="accent4">
                    <a:lumMod val="40000"/>
                    <a:lumOff val="60000"/>
                  </a:schemeClr>
                </a:solidFill>
              </a:rPr>
              <a:t> Law to find </a:t>
            </a:r>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net</a:t>
            </a:r>
            <a:r>
              <a:rPr lang="en-US" dirty="0" smtClean="0">
                <a:solidFill>
                  <a:schemeClr val="accent4">
                    <a:lumMod val="40000"/>
                    <a:lumOff val="60000"/>
                  </a:schemeClr>
                </a:solidFill>
              </a:rPr>
              <a:t>.</a:t>
            </a:r>
          </a:p>
          <a:p>
            <a:endParaRPr lang="en-US" dirty="0">
              <a:solidFill>
                <a:schemeClr val="accent4">
                  <a:lumMod val="40000"/>
                  <a:lumOff val="60000"/>
                </a:schemeClr>
              </a:solidFill>
            </a:endParaRPr>
          </a:p>
          <a:p>
            <a:r>
              <a:rPr lang="en-US" dirty="0" smtClean="0">
                <a:solidFill>
                  <a:schemeClr val="accent4">
                    <a:lumMod val="40000"/>
                    <a:lumOff val="60000"/>
                  </a:schemeClr>
                </a:solidFill>
              </a:rPr>
              <a:t>Then use the formula we got from our free body diagram to find </a:t>
            </a:r>
            <a:r>
              <a:rPr lang="en-US" i="1" dirty="0" smtClean="0">
                <a:solidFill>
                  <a:schemeClr val="accent4">
                    <a:lumMod val="40000"/>
                    <a:lumOff val="60000"/>
                  </a:schemeClr>
                </a:solidFill>
              </a:rPr>
              <a:t>F</a:t>
            </a:r>
            <a:r>
              <a:rPr lang="en-US" i="1" baseline="-25000" dirty="0" smtClean="0">
                <a:solidFill>
                  <a:schemeClr val="accent4">
                    <a:lumMod val="40000"/>
                    <a:lumOff val="60000"/>
                  </a:schemeClr>
                </a:solidFill>
              </a:rPr>
              <a:t>T</a:t>
            </a:r>
            <a:r>
              <a:rPr lang="en-US" dirty="0" smtClean="0">
                <a:solidFill>
                  <a:schemeClr val="accent4">
                    <a:lumMod val="40000"/>
                    <a:lumOff val="60000"/>
                  </a:schemeClr>
                </a:solidFill>
              </a:rPr>
              <a:t>.</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3725716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P spid="18" grpId="0"/>
      <p:bldP spid="20" grpId="0"/>
      <p:bldP spid="21" grpId="0"/>
      <p:bldP spid="22" grpId="0"/>
      <p:bldP spid="23" grpId="0"/>
      <p:bldP spid="24" grpId="0"/>
      <p:bldP spid="25" grpId="0"/>
      <p:bldP spid="31" grpId="0"/>
      <p:bldP spid="32" grpId="0"/>
      <p:bldP spid="29" grpId="0"/>
      <p:bldP spid="35" grpId="0"/>
      <p:bldP spid="36" grpId="0"/>
      <p:bldP spid="38" grpId="0"/>
      <p:bldP spid="3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340" y="287642"/>
            <a:ext cx="8126423" cy="1194354"/>
          </a:xfrm>
        </p:spPr>
        <p:txBody>
          <a:bodyPr/>
          <a:lstStyle/>
          <a:p>
            <a:pPr marL="0" indent="0">
              <a:buNone/>
            </a:pPr>
            <a:r>
              <a:rPr lang="en-US" dirty="0" smtClean="0"/>
              <a:t>Ex F) What is the tension in the cable supporting the same elevator if it next slows to a halt over the course of 1.3 s?</a:t>
            </a:r>
            <a:endParaRPr lang="en-US" dirty="0"/>
          </a:p>
        </p:txBody>
      </p:sp>
      <p:sp>
        <p:nvSpPr>
          <p:cNvPr id="5" name="TextBox 4"/>
          <p:cNvSpPr txBox="1"/>
          <p:nvPr/>
        </p:nvSpPr>
        <p:spPr>
          <a:xfrm>
            <a:off x="1188042" y="2122829"/>
            <a:ext cx="540340" cy="461665"/>
          </a:xfrm>
          <a:prstGeom prst="rect">
            <a:avLst/>
          </a:prstGeom>
          <a:noFill/>
        </p:spPr>
        <p:txBody>
          <a:bodyPr wrap="square" rtlCol="0">
            <a:spAutoFit/>
          </a:bodyPr>
          <a:lstStyle/>
          <a:p>
            <a:r>
              <a:rPr lang="en-US" sz="2400" i="1" dirty="0" smtClean="0">
                <a:solidFill>
                  <a:schemeClr val="accent4">
                    <a:lumMod val="40000"/>
                    <a:lumOff val="60000"/>
                  </a:schemeClr>
                </a:solidFill>
              </a:rPr>
              <a:t>F</a:t>
            </a:r>
            <a:r>
              <a:rPr lang="en-US" sz="2400" i="1" baseline="-25000" dirty="0" smtClean="0">
                <a:solidFill>
                  <a:schemeClr val="accent4">
                    <a:lumMod val="40000"/>
                    <a:lumOff val="60000"/>
                  </a:schemeClr>
                </a:solidFill>
              </a:rPr>
              <a:t>T</a:t>
            </a:r>
            <a:endParaRPr lang="en-US" sz="2400" i="1" baseline="-25000" dirty="0">
              <a:solidFill>
                <a:schemeClr val="accent4">
                  <a:lumMod val="40000"/>
                  <a:lumOff val="60000"/>
                </a:schemeClr>
              </a:solidFill>
            </a:endParaRPr>
          </a:p>
        </p:txBody>
      </p:sp>
      <p:sp>
        <p:nvSpPr>
          <p:cNvPr id="6" name="TextBox 5"/>
          <p:cNvSpPr txBox="1"/>
          <p:nvPr/>
        </p:nvSpPr>
        <p:spPr>
          <a:xfrm>
            <a:off x="1301254" y="5349619"/>
            <a:ext cx="427128"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a:t>
            </a:r>
            <a:endParaRPr lang="en-US" sz="2400" i="1" baseline="-25000" dirty="0">
              <a:solidFill>
                <a:schemeClr val="accent4">
                  <a:lumMod val="40000"/>
                  <a:lumOff val="60000"/>
                </a:schemeClr>
              </a:solidFill>
            </a:endParaRPr>
          </a:p>
        </p:txBody>
      </p:sp>
      <p:sp>
        <p:nvSpPr>
          <p:cNvPr id="7" name="Rectangle 6"/>
          <p:cNvSpPr/>
          <p:nvPr/>
        </p:nvSpPr>
        <p:spPr>
          <a:xfrm>
            <a:off x="424573" y="3010302"/>
            <a:ext cx="1303809" cy="19551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076478" y="2546386"/>
            <a:ext cx="0" cy="124604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9" name="Oval 8"/>
          <p:cNvSpPr/>
          <p:nvPr/>
        </p:nvSpPr>
        <p:spPr>
          <a:xfrm flipV="1">
            <a:off x="964913" y="3799105"/>
            <a:ext cx="223129" cy="1887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0" name="Straight Arrow Connector 9"/>
          <p:cNvCxnSpPr/>
          <p:nvPr/>
        </p:nvCxnSpPr>
        <p:spPr>
          <a:xfrm>
            <a:off x="1093637" y="3987877"/>
            <a:ext cx="0" cy="181239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Straight Connector 14"/>
          <p:cNvCxnSpPr/>
          <p:nvPr/>
        </p:nvCxnSpPr>
        <p:spPr>
          <a:xfrm>
            <a:off x="2436588" y="1797582"/>
            <a:ext cx="27352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793806" y="1350779"/>
            <a:ext cx="0" cy="2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664526" y="1350779"/>
            <a:ext cx="732555" cy="369332"/>
          </a:xfrm>
          <a:prstGeom prst="rect">
            <a:avLst/>
          </a:prstGeom>
          <a:noFill/>
        </p:spPr>
        <p:txBody>
          <a:bodyPr wrap="none" rtlCol="0">
            <a:spAutoFit/>
          </a:bodyPr>
          <a:lstStyle/>
          <a:p>
            <a:r>
              <a:rPr lang="en-US" dirty="0" smtClean="0"/>
              <a:t>Given</a:t>
            </a:r>
            <a:endParaRPr lang="en-US" dirty="0"/>
          </a:p>
        </p:txBody>
      </p:sp>
      <p:sp>
        <p:nvSpPr>
          <p:cNvPr id="20" name="TextBox 19"/>
          <p:cNvSpPr txBox="1"/>
          <p:nvPr/>
        </p:nvSpPr>
        <p:spPr>
          <a:xfrm>
            <a:off x="4054307" y="1357621"/>
            <a:ext cx="952342" cy="369332"/>
          </a:xfrm>
          <a:prstGeom prst="rect">
            <a:avLst/>
          </a:prstGeom>
          <a:noFill/>
        </p:spPr>
        <p:txBody>
          <a:bodyPr wrap="none" rtlCol="0">
            <a:spAutoFit/>
          </a:bodyPr>
          <a:lstStyle/>
          <a:p>
            <a:r>
              <a:rPr lang="en-US" dirty="0" smtClean="0"/>
              <a:t>Wanted</a:t>
            </a:r>
            <a:endParaRPr lang="en-US" dirty="0"/>
          </a:p>
        </p:txBody>
      </p:sp>
      <p:sp>
        <p:nvSpPr>
          <p:cNvPr id="21" name="TextBox 20"/>
          <p:cNvSpPr txBox="1"/>
          <p:nvPr/>
        </p:nvSpPr>
        <p:spPr>
          <a:xfrm flipH="1">
            <a:off x="2515816" y="1878909"/>
            <a:ext cx="1204819" cy="369332"/>
          </a:xfrm>
          <a:prstGeom prst="rect">
            <a:avLst/>
          </a:prstGeom>
          <a:noFill/>
        </p:spPr>
        <p:txBody>
          <a:bodyPr wrap="square" rtlCol="0">
            <a:spAutoFit/>
          </a:bodyPr>
          <a:lstStyle/>
          <a:p>
            <a:r>
              <a:rPr lang="en-US" i="1" dirty="0"/>
              <a:t>m</a:t>
            </a:r>
            <a:r>
              <a:rPr lang="en-US" dirty="0" smtClean="0"/>
              <a:t> = 535 kg </a:t>
            </a:r>
            <a:endParaRPr lang="en-US" dirty="0"/>
          </a:p>
        </p:txBody>
      </p:sp>
      <p:sp>
        <p:nvSpPr>
          <p:cNvPr id="22" name="TextBox 21"/>
          <p:cNvSpPr txBox="1"/>
          <p:nvPr/>
        </p:nvSpPr>
        <p:spPr>
          <a:xfrm flipH="1">
            <a:off x="2515816" y="2287733"/>
            <a:ext cx="1204819" cy="369332"/>
          </a:xfrm>
          <a:prstGeom prst="rect">
            <a:avLst/>
          </a:prstGeom>
          <a:noFill/>
        </p:spPr>
        <p:txBody>
          <a:bodyPr wrap="square" rtlCol="0">
            <a:spAutoFit/>
          </a:bodyPr>
          <a:lstStyle/>
          <a:p>
            <a:r>
              <a:rPr lang="en-US" i="1" dirty="0"/>
              <a:t>t</a:t>
            </a:r>
            <a:r>
              <a:rPr lang="en-US" i="1" dirty="0" smtClean="0"/>
              <a:t> = 1.3</a:t>
            </a:r>
            <a:r>
              <a:rPr lang="en-US" dirty="0" smtClean="0"/>
              <a:t> s </a:t>
            </a:r>
            <a:endParaRPr lang="en-US" dirty="0"/>
          </a:p>
        </p:txBody>
      </p:sp>
      <p:sp>
        <p:nvSpPr>
          <p:cNvPr id="23" name="TextBox 22"/>
          <p:cNvSpPr txBox="1"/>
          <p:nvPr/>
        </p:nvSpPr>
        <p:spPr>
          <a:xfrm flipH="1">
            <a:off x="3944883" y="2652544"/>
            <a:ext cx="1204819" cy="369332"/>
          </a:xfrm>
          <a:prstGeom prst="rect">
            <a:avLst/>
          </a:prstGeom>
          <a:noFill/>
        </p:spPr>
        <p:txBody>
          <a:bodyPr wrap="square" rtlCol="0">
            <a:spAutoFit/>
          </a:bodyPr>
          <a:lstStyle/>
          <a:p>
            <a:r>
              <a:rPr lang="en-US" i="1" dirty="0"/>
              <a:t>a</a:t>
            </a:r>
            <a:r>
              <a:rPr lang="en-US" i="1" dirty="0" smtClean="0"/>
              <a:t> </a:t>
            </a:r>
            <a:endParaRPr lang="en-US" dirty="0"/>
          </a:p>
        </p:txBody>
      </p:sp>
      <p:sp>
        <p:nvSpPr>
          <p:cNvPr id="24" name="TextBox 23"/>
          <p:cNvSpPr txBox="1"/>
          <p:nvPr/>
        </p:nvSpPr>
        <p:spPr>
          <a:xfrm flipH="1">
            <a:off x="3944883" y="2266809"/>
            <a:ext cx="1204819" cy="369332"/>
          </a:xfrm>
          <a:prstGeom prst="rect">
            <a:avLst/>
          </a:prstGeom>
          <a:noFill/>
        </p:spPr>
        <p:txBody>
          <a:bodyPr wrap="square" rtlCol="0">
            <a:spAutoFit/>
          </a:bodyPr>
          <a:lstStyle/>
          <a:p>
            <a:r>
              <a:rPr lang="en-US" i="1" dirty="0" err="1" smtClean="0"/>
              <a:t>F</a:t>
            </a:r>
            <a:r>
              <a:rPr lang="en-US" i="1" baseline="-25000" dirty="0" err="1" smtClean="0"/>
              <a:t>net</a:t>
            </a:r>
            <a:r>
              <a:rPr lang="en-US" i="1" dirty="0" smtClean="0"/>
              <a:t> </a:t>
            </a:r>
            <a:endParaRPr lang="en-US" dirty="0"/>
          </a:p>
        </p:txBody>
      </p:sp>
      <p:sp>
        <p:nvSpPr>
          <p:cNvPr id="26" name="TextBox 25"/>
          <p:cNvSpPr txBox="1"/>
          <p:nvPr/>
        </p:nvSpPr>
        <p:spPr>
          <a:xfrm flipH="1">
            <a:off x="9154801" y="2361720"/>
            <a:ext cx="1204819" cy="369332"/>
          </a:xfrm>
          <a:prstGeom prst="rect">
            <a:avLst/>
          </a:prstGeom>
          <a:noFill/>
        </p:spPr>
        <p:txBody>
          <a:bodyPr wrap="square" rtlCol="0">
            <a:spAutoFit/>
          </a:bodyPr>
          <a:lstStyle/>
          <a:p>
            <a:r>
              <a:rPr lang="en-US" i="1" dirty="0" smtClean="0"/>
              <a:t>F</a:t>
            </a:r>
            <a:r>
              <a:rPr lang="en-US" i="1" baseline="-25000" dirty="0" smtClean="0"/>
              <a:t>T</a:t>
            </a:r>
            <a:r>
              <a:rPr lang="en-US" i="1" dirty="0" smtClean="0"/>
              <a:t> </a:t>
            </a:r>
            <a:endParaRPr lang="en-US" dirty="0"/>
          </a:p>
        </p:txBody>
      </p:sp>
      <p:sp>
        <p:nvSpPr>
          <p:cNvPr id="31" name="TextBox 30"/>
          <p:cNvSpPr txBox="1"/>
          <p:nvPr/>
        </p:nvSpPr>
        <p:spPr>
          <a:xfrm flipH="1">
            <a:off x="2515920" y="2668701"/>
            <a:ext cx="1326729" cy="369332"/>
          </a:xfrm>
          <a:prstGeom prst="rect">
            <a:avLst/>
          </a:prstGeom>
          <a:noFill/>
        </p:spPr>
        <p:txBody>
          <a:bodyPr wrap="square" rtlCol="0">
            <a:spAutoFit/>
          </a:bodyPr>
          <a:lstStyle/>
          <a:p>
            <a:r>
              <a:rPr lang="en-US" i="1" dirty="0" smtClean="0"/>
              <a:t>g = </a:t>
            </a:r>
            <a:r>
              <a:rPr lang="en-US" dirty="0" smtClean="0"/>
              <a:t>9.8 m/s</a:t>
            </a:r>
            <a:r>
              <a:rPr lang="en-US" baseline="30000" dirty="0" smtClean="0"/>
              <a:t>2</a:t>
            </a:r>
            <a:endParaRPr lang="en-US" baseline="30000" dirty="0"/>
          </a:p>
        </p:txBody>
      </p:sp>
      <p:sp>
        <p:nvSpPr>
          <p:cNvPr id="32" name="TextBox 31"/>
          <p:cNvSpPr txBox="1"/>
          <p:nvPr/>
        </p:nvSpPr>
        <p:spPr>
          <a:xfrm flipH="1">
            <a:off x="3950751" y="1856973"/>
            <a:ext cx="1204819" cy="369332"/>
          </a:xfrm>
          <a:prstGeom prst="rect">
            <a:avLst/>
          </a:prstGeom>
          <a:noFill/>
        </p:spPr>
        <p:txBody>
          <a:bodyPr wrap="square" rtlCol="0">
            <a:spAutoFit/>
          </a:bodyPr>
          <a:lstStyle/>
          <a:p>
            <a:r>
              <a:rPr lang="en-US" i="1" dirty="0" smtClean="0"/>
              <a:t>F</a:t>
            </a:r>
            <a:r>
              <a:rPr lang="en-US" i="1" baseline="-25000" dirty="0" smtClean="0"/>
              <a:t>T</a:t>
            </a:r>
            <a:r>
              <a:rPr lang="en-US" i="1" dirty="0" smtClean="0"/>
              <a:t> </a:t>
            </a:r>
            <a:endParaRPr lang="en-US" dirty="0"/>
          </a:p>
        </p:txBody>
      </p:sp>
      <p:cxnSp>
        <p:nvCxnSpPr>
          <p:cNvPr id="27" name="Straight Arrow Connector 26"/>
          <p:cNvCxnSpPr/>
          <p:nvPr/>
        </p:nvCxnSpPr>
        <p:spPr>
          <a:xfrm>
            <a:off x="2228316" y="4448153"/>
            <a:ext cx="0" cy="54371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3" name="TextBox 32"/>
          <p:cNvSpPr txBox="1"/>
          <p:nvPr/>
        </p:nvSpPr>
        <p:spPr>
          <a:xfrm>
            <a:off x="2493768" y="4409832"/>
            <a:ext cx="1758095"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r>
              <a:rPr lang="en-US" sz="2400" i="1" dirty="0">
                <a:solidFill>
                  <a:schemeClr val="accent4">
                    <a:lumMod val="40000"/>
                    <a:lumOff val="60000"/>
                  </a:schemeClr>
                </a:solidFill>
              </a:rPr>
              <a:t>= </a:t>
            </a:r>
            <a:r>
              <a:rPr lang="en-US" sz="2400" i="1" dirty="0" err="1">
                <a:solidFill>
                  <a:schemeClr val="accent4">
                    <a:lumMod val="40000"/>
                    <a:lumOff val="60000"/>
                  </a:schemeClr>
                </a:solidFill>
              </a:rPr>
              <a:t>F</a:t>
            </a:r>
            <a:r>
              <a:rPr lang="en-US" sz="2400" i="1" baseline="-25000" dirty="0" err="1">
                <a:solidFill>
                  <a:schemeClr val="accent4">
                    <a:lumMod val="40000"/>
                    <a:lumOff val="60000"/>
                  </a:schemeClr>
                </a:solidFill>
              </a:rPr>
              <a:t>g</a:t>
            </a:r>
            <a:r>
              <a:rPr lang="en-US" sz="2400" i="1" dirty="0">
                <a:solidFill>
                  <a:schemeClr val="accent4">
                    <a:lumMod val="40000"/>
                    <a:lumOff val="60000"/>
                  </a:schemeClr>
                </a:solidFill>
              </a:rPr>
              <a:t> </a:t>
            </a:r>
            <a:r>
              <a:rPr lang="mr-IN" sz="2400" i="1" dirty="0">
                <a:solidFill>
                  <a:schemeClr val="accent4">
                    <a:lumMod val="40000"/>
                    <a:lumOff val="60000"/>
                  </a:schemeClr>
                </a:solidFill>
              </a:rPr>
              <a:t>–</a:t>
            </a:r>
            <a:r>
              <a:rPr lang="en-US" sz="2400" i="1" dirty="0">
                <a:solidFill>
                  <a:schemeClr val="accent4">
                    <a:lumMod val="40000"/>
                    <a:lumOff val="60000"/>
                  </a:schemeClr>
                </a:solidFill>
              </a:rPr>
              <a:t> </a:t>
            </a:r>
            <a:r>
              <a:rPr lang="en-US" sz="2400" i="1" dirty="0" smtClean="0">
                <a:solidFill>
                  <a:schemeClr val="accent4">
                    <a:lumMod val="40000"/>
                    <a:lumOff val="60000"/>
                  </a:schemeClr>
                </a:solidFill>
              </a:rPr>
              <a:t>F</a:t>
            </a:r>
            <a:r>
              <a:rPr lang="en-US" sz="2400" i="1" baseline="-25000" dirty="0" smtClean="0">
                <a:solidFill>
                  <a:schemeClr val="accent4">
                    <a:lumMod val="40000"/>
                    <a:lumOff val="60000"/>
                  </a:schemeClr>
                </a:solidFill>
              </a:rPr>
              <a:t>T</a:t>
            </a:r>
            <a:endParaRPr lang="en-US" sz="2400" i="1" baseline="-25000" dirty="0">
              <a:solidFill>
                <a:schemeClr val="accent4">
                  <a:lumMod val="40000"/>
                  <a:lumOff val="60000"/>
                </a:schemeClr>
              </a:solidFill>
            </a:endParaRPr>
          </a:p>
        </p:txBody>
      </p:sp>
      <p:sp>
        <p:nvSpPr>
          <p:cNvPr id="36" name="TextBox 35"/>
          <p:cNvSpPr txBox="1"/>
          <p:nvPr/>
        </p:nvSpPr>
        <p:spPr>
          <a:xfrm flipH="1">
            <a:off x="2515920" y="3106000"/>
            <a:ext cx="1326729" cy="369332"/>
          </a:xfrm>
          <a:prstGeom prst="rect">
            <a:avLst/>
          </a:prstGeom>
          <a:noFill/>
        </p:spPr>
        <p:txBody>
          <a:bodyPr wrap="square" rtlCol="0">
            <a:spAutoFit/>
          </a:bodyPr>
          <a:lstStyle/>
          <a:p>
            <a:r>
              <a:rPr lang="en-US" i="1" dirty="0" smtClean="0"/>
              <a:t>v</a:t>
            </a:r>
            <a:r>
              <a:rPr lang="en-US" i="1" baseline="-25000" dirty="0" smtClean="0"/>
              <a:t>i</a:t>
            </a:r>
            <a:r>
              <a:rPr lang="en-US" i="1" dirty="0" smtClean="0"/>
              <a:t> = </a:t>
            </a:r>
            <a:r>
              <a:rPr lang="en-US" dirty="0" smtClean="0"/>
              <a:t>1.7 m/s</a:t>
            </a:r>
            <a:endParaRPr lang="en-US" baseline="30000" dirty="0"/>
          </a:p>
        </p:txBody>
      </p:sp>
      <p:sp>
        <p:nvSpPr>
          <p:cNvPr id="38" name="TextBox 37"/>
          <p:cNvSpPr txBox="1"/>
          <p:nvPr/>
        </p:nvSpPr>
        <p:spPr>
          <a:xfrm flipH="1">
            <a:off x="2544877" y="3570379"/>
            <a:ext cx="1326729" cy="369332"/>
          </a:xfrm>
          <a:prstGeom prst="rect">
            <a:avLst/>
          </a:prstGeom>
          <a:noFill/>
        </p:spPr>
        <p:txBody>
          <a:bodyPr wrap="square" rtlCol="0">
            <a:spAutoFit/>
          </a:bodyPr>
          <a:lstStyle/>
          <a:p>
            <a:r>
              <a:rPr lang="en-US" i="1" dirty="0" smtClean="0"/>
              <a:t>v</a:t>
            </a:r>
            <a:r>
              <a:rPr lang="en-US" i="1" baseline="-25000" dirty="0" smtClean="0"/>
              <a:t>0</a:t>
            </a:r>
            <a:r>
              <a:rPr lang="en-US" i="1" dirty="0" smtClean="0"/>
              <a:t> = </a:t>
            </a:r>
            <a:r>
              <a:rPr lang="en-US" dirty="0" smtClean="0"/>
              <a:t>0 m/s</a:t>
            </a:r>
            <a:endParaRPr lang="en-US" baseline="30000" dirty="0"/>
          </a:p>
        </p:txBody>
      </p:sp>
      <p:sp>
        <p:nvSpPr>
          <p:cNvPr id="30" name="Content Placeholder 2"/>
          <p:cNvSpPr txBox="1">
            <a:spLocks/>
          </p:cNvSpPr>
          <p:nvPr/>
        </p:nvSpPr>
        <p:spPr>
          <a:xfrm>
            <a:off x="5483375" y="1254559"/>
            <a:ext cx="3494380" cy="4638844"/>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sz="2000" dirty="0" smtClean="0"/>
              <a:t>First, find acceleration using kinematics:</a:t>
            </a:r>
          </a:p>
          <a:p>
            <a:pPr marL="0" indent="0">
              <a:buNone/>
            </a:pPr>
            <a:r>
              <a:rPr lang="en-US" sz="2000" i="1" dirty="0" smtClean="0"/>
              <a:t>v</a:t>
            </a:r>
            <a:r>
              <a:rPr lang="en-US" sz="2000" dirty="0" smtClean="0"/>
              <a:t> = </a:t>
            </a:r>
            <a:r>
              <a:rPr lang="en-US" sz="2000" i="1" dirty="0" smtClean="0"/>
              <a:t>v</a:t>
            </a:r>
            <a:r>
              <a:rPr lang="en-US" sz="2000" i="1" baseline="-25000" dirty="0" smtClean="0"/>
              <a:t>i</a:t>
            </a:r>
            <a:r>
              <a:rPr lang="en-US" sz="2000" dirty="0" smtClean="0"/>
              <a:t> + </a:t>
            </a:r>
            <a:r>
              <a:rPr lang="en-US" sz="2000" i="1" dirty="0" smtClean="0"/>
              <a:t>at</a:t>
            </a:r>
          </a:p>
          <a:p>
            <a:pPr marL="0" indent="0">
              <a:buNone/>
            </a:pPr>
            <a:r>
              <a:rPr lang="en-US" sz="2000" i="1" dirty="0" smtClean="0"/>
              <a:t>a = </a:t>
            </a:r>
            <a:r>
              <a:rPr lang="en-US" sz="2000" dirty="0" smtClean="0"/>
              <a:t>(</a:t>
            </a:r>
            <a:r>
              <a:rPr lang="en-US" sz="2000" i="1" dirty="0" smtClean="0"/>
              <a:t>v-v</a:t>
            </a:r>
            <a:r>
              <a:rPr lang="en-US" sz="2000" i="1" baseline="-25000" dirty="0" smtClean="0"/>
              <a:t>i</a:t>
            </a:r>
            <a:r>
              <a:rPr lang="en-US" sz="2000" dirty="0" smtClean="0"/>
              <a:t>)/</a:t>
            </a:r>
            <a:r>
              <a:rPr lang="en-US" sz="2000" i="1" dirty="0" smtClean="0"/>
              <a:t>t</a:t>
            </a:r>
            <a:r>
              <a:rPr lang="en-US" sz="2000" dirty="0" smtClean="0"/>
              <a:t> = (0 </a:t>
            </a:r>
            <a:r>
              <a:rPr lang="mr-IN" sz="2000" dirty="0" smtClean="0"/>
              <a:t>–</a:t>
            </a:r>
            <a:r>
              <a:rPr lang="en-US" sz="2000" dirty="0" smtClean="0"/>
              <a:t> 1.7 </a:t>
            </a:r>
            <a:r>
              <a:rPr lang="en-US" sz="2000" baseline="30000" dirty="0" smtClean="0"/>
              <a:t>m</a:t>
            </a:r>
            <a:r>
              <a:rPr lang="en-US" sz="2000" dirty="0" smtClean="0"/>
              <a:t>/</a:t>
            </a:r>
            <a:r>
              <a:rPr lang="en-US" sz="2000" baseline="-25000" dirty="0" smtClean="0"/>
              <a:t>s</a:t>
            </a:r>
            <a:r>
              <a:rPr lang="en-US" sz="2000" dirty="0" smtClean="0"/>
              <a:t>)/(1.3 s)</a:t>
            </a:r>
          </a:p>
          <a:p>
            <a:pPr marL="0" indent="0">
              <a:buNone/>
            </a:pPr>
            <a:r>
              <a:rPr lang="en-US" sz="2000" i="1" dirty="0"/>
              <a:t>a</a:t>
            </a:r>
            <a:r>
              <a:rPr lang="en-US" sz="2000" i="1" dirty="0" smtClean="0"/>
              <a:t> </a:t>
            </a:r>
            <a:r>
              <a:rPr lang="en-US" sz="2000" dirty="0" smtClean="0"/>
              <a:t>= -1.308 m/s</a:t>
            </a:r>
            <a:r>
              <a:rPr lang="en-US" sz="2000" baseline="30000" dirty="0" smtClean="0"/>
              <a:t>2</a:t>
            </a:r>
            <a:endParaRPr lang="en-US" sz="2000" dirty="0" smtClean="0"/>
          </a:p>
          <a:p>
            <a:pPr marL="0" indent="0">
              <a:buNone/>
            </a:pPr>
            <a:r>
              <a:rPr lang="en-US" sz="2000" dirty="0" smtClean="0"/>
              <a:t>Next, use magnitude of acceleration and Newton’s 2</a:t>
            </a:r>
            <a:r>
              <a:rPr lang="en-US" sz="2000" baseline="30000" dirty="0" smtClean="0"/>
              <a:t>nd</a:t>
            </a:r>
            <a:r>
              <a:rPr lang="en-US" sz="2000" dirty="0" smtClean="0"/>
              <a:t> Law to find </a:t>
            </a:r>
            <a:r>
              <a:rPr lang="en-US" sz="2000" i="1" dirty="0" err="1" smtClean="0"/>
              <a:t>F</a:t>
            </a:r>
            <a:r>
              <a:rPr lang="en-US" sz="2000" i="1" baseline="-25000" dirty="0" err="1" smtClean="0"/>
              <a:t>net</a:t>
            </a:r>
            <a:r>
              <a:rPr lang="en-US" sz="2000" dirty="0" smtClean="0"/>
              <a:t>:</a:t>
            </a:r>
          </a:p>
          <a:p>
            <a:pPr marL="0" indent="0">
              <a:buNone/>
            </a:pPr>
            <a:r>
              <a:rPr lang="en-US" sz="2000" i="1" dirty="0" err="1" smtClean="0"/>
              <a:t>F</a:t>
            </a:r>
            <a:r>
              <a:rPr lang="en-US" sz="2000" i="1" baseline="-25000" dirty="0" err="1" smtClean="0"/>
              <a:t>net</a:t>
            </a:r>
            <a:r>
              <a:rPr lang="en-US" sz="2000" dirty="0"/>
              <a:t> </a:t>
            </a:r>
            <a:r>
              <a:rPr lang="en-US" sz="2000" dirty="0" smtClean="0"/>
              <a:t>= </a:t>
            </a:r>
            <a:r>
              <a:rPr lang="en-US" sz="2000" i="1" dirty="0" smtClean="0"/>
              <a:t>ma </a:t>
            </a:r>
            <a:r>
              <a:rPr lang="en-US" sz="2000" dirty="0" smtClean="0"/>
              <a:t>=</a:t>
            </a:r>
            <a:r>
              <a:rPr lang="en-US" sz="2000" i="1" dirty="0" smtClean="0"/>
              <a:t> </a:t>
            </a:r>
            <a:r>
              <a:rPr lang="en-US" sz="2000" dirty="0" smtClean="0"/>
              <a:t>(535 kg)(1.308 m/s</a:t>
            </a:r>
            <a:r>
              <a:rPr lang="en-US" sz="2000" baseline="30000" dirty="0" smtClean="0"/>
              <a:t>2</a:t>
            </a:r>
            <a:r>
              <a:rPr lang="en-US" sz="2000" dirty="0" smtClean="0"/>
              <a:t>)</a:t>
            </a:r>
            <a:r>
              <a:rPr lang="en-US" sz="2000" i="1" dirty="0" smtClean="0"/>
              <a:t> </a:t>
            </a:r>
            <a:r>
              <a:rPr lang="en-US" sz="2000" dirty="0" smtClean="0"/>
              <a:t>= 699.6 N</a:t>
            </a:r>
            <a:r>
              <a:rPr lang="en-US" sz="2000" i="1" dirty="0" smtClean="0"/>
              <a:t> </a:t>
            </a:r>
            <a:endParaRPr lang="en-US" sz="2000" i="1" dirty="0"/>
          </a:p>
        </p:txBody>
      </p:sp>
      <p:sp>
        <p:nvSpPr>
          <p:cNvPr id="37" name="Content Placeholder 2"/>
          <p:cNvSpPr txBox="1">
            <a:spLocks/>
          </p:cNvSpPr>
          <p:nvPr/>
        </p:nvSpPr>
        <p:spPr>
          <a:xfrm>
            <a:off x="1728382" y="5715608"/>
            <a:ext cx="7415618" cy="96943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sz="2000" dirty="0" smtClean="0"/>
              <a:t>Finally, find </a:t>
            </a:r>
            <a:r>
              <a:rPr lang="en-US" sz="2000" i="1" dirty="0" smtClean="0"/>
              <a:t>F</a:t>
            </a:r>
            <a:r>
              <a:rPr lang="en-US" sz="2000" i="1" baseline="-25000" dirty="0" smtClean="0"/>
              <a:t>T</a:t>
            </a:r>
            <a:r>
              <a:rPr lang="en-US" sz="2000" dirty="0" smtClean="0"/>
              <a:t> using the equation from our free-body diagram:</a:t>
            </a:r>
          </a:p>
          <a:p>
            <a:pPr marL="0" indent="0">
              <a:buNone/>
            </a:pPr>
            <a:r>
              <a:rPr lang="en-US" sz="2000" i="1" dirty="0" smtClean="0"/>
              <a:t>F</a:t>
            </a:r>
            <a:r>
              <a:rPr lang="en-US" sz="2000" i="1" baseline="-25000" dirty="0" smtClean="0"/>
              <a:t>T</a:t>
            </a:r>
            <a:r>
              <a:rPr lang="en-US" sz="2000" i="1" dirty="0" smtClean="0"/>
              <a:t> = </a:t>
            </a:r>
            <a:r>
              <a:rPr lang="en-US" sz="2000" i="1" dirty="0" err="1" smtClean="0"/>
              <a:t>F</a:t>
            </a:r>
            <a:r>
              <a:rPr lang="en-US" sz="2000" i="1" baseline="-25000" dirty="0" err="1" smtClean="0"/>
              <a:t>g</a:t>
            </a:r>
            <a:r>
              <a:rPr lang="en-US" sz="2000" i="1" dirty="0" smtClean="0"/>
              <a:t> </a:t>
            </a:r>
            <a:r>
              <a:rPr lang="mr-IN" sz="2000" i="1" dirty="0" smtClean="0"/>
              <a:t>–</a:t>
            </a:r>
            <a:r>
              <a:rPr lang="en-US" sz="2000" i="1" dirty="0" smtClean="0"/>
              <a:t> </a:t>
            </a:r>
            <a:r>
              <a:rPr lang="en-US" sz="2000" i="1" dirty="0" err="1" smtClean="0"/>
              <a:t>F</a:t>
            </a:r>
            <a:r>
              <a:rPr lang="en-US" sz="2000" i="1" baseline="-25000" dirty="0" err="1" smtClean="0"/>
              <a:t>net</a:t>
            </a:r>
            <a:r>
              <a:rPr lang="en-US" sz="2000" dirty="0" smtClean="0"/>
              <a:t> = </a:t>
            </a:r>
            <a:r>
              <a:rPr lang="en-US" sz="2000" i="1" dirty="0" smtClean="0"/>
              <a:t>mg</a:t>
            </a:r>
            <a:r>
              <a:rPr lang="en-US" sz="2000" dirty="0" smtClean="0"/>
              <a:t> </a:t>
            </a:r>
            <a:r>
              <a:rPr lang="mr-IN" sz="2000" i="1" dirty="0"/>
              <a:t>–</a:t>
            </a:r>
            <a:r>
              <a:rPr lang="en-US" sz="2000" i="1" dirty="0"/>
              <a:t> </a:t>
            </a:r>
            <a:r>
              <a:rPr lang="en-US" sz="2000" i="1" dirty="0" err="1"/>
              <a:t>F</a:t>
            </a:r>
            <a:r>
              <a:rPr lang="en-US" sz="2000" i="1" baseline="-25000" dirty="0" err="1"/>
              <a:t>net</a:t>
            </a:r>
            <a:r>
              <a:rPr lang="en-US" sz="2000" dirty="0"/>
              <a:t> = (535 kg)</a:t>
            </a:r>
            <a:r>
              <a:rPr lang="en-US" sz="2000" dirty="0" smtClean="0"/>
              <a:t>(9.8 </a:t>
            </a:r>
            <a:r>
              <a:rPr lang="en-US" sz="2000" dirty="0"/>
              <a:t>m/s</a:t>
            </a:r>
            <a:r>
              <a:rPr lang="en-US" sz="2000" baseline="30000" dirty="0"/>
              <a:t>2</a:t>
            </a:r>
            <a:r>
              <a:rPr lang="en-US" sz="2000" dirty="0" smtClean="0"/>
              <a:t>) </a:t>
            </a:r>
            <a:r>
              <a:rPr lang="mr-IN" sz="2000" dirty="0" smtClean="0"/>
              <a:t>–</a:t>
            </a:r>
            <a:r>
              <a:rPr lang="en-US" sz="2000" dirty="0" smtClean="0"/>
              <a:t> 699.6 N =  4500N</a:t>
            </a:r>
            <a:endParaRPr lang="en-US" sz="2000" i="1" baseline="-25000" dirty="0"/>
          </a:p>
        </p:txBody>
      </p:sp>
      <p:sp>
        <p:nvSpPr>
          <p:cNvPr id="40" name="Rectangle 39"/>
          <p:cNvSpPr/>
          <p:nvPr/>
        </p:nvSpPr>
        <p:spPr>
          <a:xfrm>
            <a:off x="7622027" y="6274614"/>
            <a:ext cx="974490" cy="410431"/>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282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7" grpId="0" build="p"/>
      <p:bldP spid="4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85" y="455125"/>
            <a:ext cx="8126423" cy="1194354"/>
          </a:xfrm>
        </p:spPr>
        <p:txBody>
          <a:bodyPr/>
          <a:lstStyle/>
          <a:p>
            <a:pPr marL="0" indent="0">
              <a:buNone/>
            </a:pPr>
            <a:r>
              <a:rPr lang="en-US" dirty="0" smtClean="0"/>
              <a:t>Ex G) A 3.7-kg underwater camera is held in place by a cable attached from above.  If there’s a 12-N buoyant force, what’s the tension in the cable? </a:t>
            </a:r>
            <a:endParaRPr lang="en-US" dirty="0"/>
          </a:p>
        </p:txBody>
      </p:sp>
      <p:cxnSp>
        <p:nvCxnSpPr>
          <p:cNvPr id="15" name="Straight Connector 14"/>
          <p:cNvCxnSpPr/>
          <p:nvPr/>
        </p:nvCxnSpPr>
        <p:spPr>
          <a:xfrm>
            <a:off x="4336232" y="2080828"/>
            <a:ext cx="27352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13754" y="1634025"/>
            <a:ext cx="0" cy="17012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684474" y="1634025"/>
            <a:ext cx="732555" cy="369332"/>
          </a:xfrm>
          <a:prstGeom prst="rect">
            <a:avLst/>
          </a:prstGeom>
          <a:noFill/>
        </p:spPr>
        <p:txBody>
          <a:bodyPr wrap="none" rtlCol="0">
            <a:spAutoFit/>
          </a:bodyPr>
          <a:lstStyle/>
          <a:p>
            <a:r>
              <a:rPr lang="en-US" dirty="0" smtClean="0"/>
              <a:t>Given</a:t>
            </a:r>
            <a:endParaRPr lang="en-US" dirty="0"/>
          </a:p>
        </p:txBody>
      </p:sp>
      <p:sp>
        <p:nvSpPr>
          <p:cNvPr id="20" name="TextBox 19"/>
          <p:cNvSpPr txBox="1"/>
          <p:nvPr/>
        </p:nvSpPr>
        <p:spPr>
          <a:xfrm>
            <a:off x="6074255" y="1640867"/>
            <a:ext cx="952342" cy="369332"/>
          </a:xfrm>
          <a:prstGeom prst="rect">
            <a:avLst/>
          </a:prstGeom>
          <a:noFill/>
        </p:spPr>
        <p:txBody>
          <a:bodyPr wrap="none" rtlCol="0">
            <a:spAutoFit/>
          </a:bodyPr>
          <a:lstStyle/>
          <a:p>
            <a:r>
              <a:rPr lang="en-US" dirty="0" smtClean="0"/>
              <a:t>Wanted</a:t>
            </a:r>
            <a:endParaRPr lang="en-US" dirty="0"/>
          </a:p>
        </p:txBody>
      </p:sp>
      <p:sp>
        <p:nvSpPr>
          <p:cNvPr id="21" name="TextBox 20"/>
          <p:cNvSpPr txBox="1"/>
          <p:nvPr/>
        </p:nvSpPr>
        <p:spPr>
          <a:xfrm flipH="1">
            <a:off x="4608935" y="2096783"/>
            <a:ext cx="1204819" cy="369332"/>
          </a:xfrm>
          <a:prstGeom prst="rect">
            <a:avLst/>
          </a:prstGeom>
          <a:noFill/>
        </p:spPr>
        <p:txBody>
          <a:bodyPr wrap="square" rtlCol="0">
            <a:spAutoFit/>
          </a:bodyPr>
          <a:lstStyle/>
          <a:p>
            <a:r>
              <a:rPr lang="en-US" i="1" dirty="0"/>
              <a:t>m</a:t>
            </a:r>
            <a:r>
              <a:rPr lang="en-US" dirty="0" smtClean="0"/>
              <a:t> = 3.7 kg </a:t>
            </a:r>
            <a:endParaRPr lang="en-US" dirty="0"/>
          </a:p>
        </p:txBody>
      </p:sp>
      <p:sp>
        <p:nvSpPr>
          <p:cNvPr id="24" name="TextBox 23"/>
          <p:cNvSpPr txBox="1"/>
          <p:nvPr/>
        </p:nvSpPr>
        <p:spPr>
          <a:xfrm flipH="1">
            <a:off x="4592440" y="2517425"/>
            <a:ext cx="1204819" cy="369332"/>
          </a:xfrm>
          <a:prstGeom prst="rect">
            <a:avLst/>
          </a:prstGeom>
          <a:noFill/>
        </p:spPr>
        <p:txBody>
          <a:bodyPr wrap="square" rtlCol="0">
            <a:spAutoFit/>
          </a:bodyPr>
          <a:lstStyle/>
          <a:p>
            <a:r>
              <a:rPr lang="en-US" i="1" dirty="0" err="1" smtClean="0"/>
              <a:t>F</a:t>
            </a:r>
            <a:r>
              <a:rPr lang="en-US" i="1" baseline="-25000" dirty="0" err="1" smtClean="0"/>
              <a:t>Buoy</a:t>
            </a:r>
            <a:r>
              <a:rPr lang="en-US" i="1" dirty="0" smtClean="0"/>
              <a:t> = 12 N</a:t>
            </a:r>
            <a:endParaRPr lang="en-US" dirty="0"/>
          </a:p>
        </p:txBody>
      </p:sp>
      <p:sp>
        <p:nvSpPr>
          <p:cNvPr id="25" name="TextBox 24"/>
          <p:cNvSpPr txBox="1"/>
          <p:nvPr/>
        </p:nvSpPr>
        <p:spPr>
          <a:xfrm flipH="1">
            <a:off x="2854632" y="1984976"/>
            <a:ext cx="1481600" cy="2585323"/>
          </a:xfrm>
          <a:prstGeom prst="rect">
            <a:avLst/>
          </a:prstGeom>
          <a:noFill/>
        </p:spPr>
        <p:txBody>
          <a:bodyPr wrap="square" rtlCol="0">
            <a:spAutoFit/>
          </a:bodyPr>
          <a:lstStyle/>
          <a:p>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net</a:t>
            </a:r>
            <a:r>
              <a:rPr lang="en-US" i="1" dirty="0" smtClean="0">
                <a:solidFill>
                  <a:schemeClr val="accent4">
                    <a:lumMod val="40000"/>
                    <a:lumOff val="60000"/>
                  </a:schemeClr>
                </a:solidFill>
              </a:rPr>
              <a:t> = 0 N </a:t>
            </a:r>
          </a:p>
          <a:p>
            <a:endParaRPr lang="en-US" i="1" dirty="0">
              <a:solidFill>
                <a:schemeClr val="accent4">
                  <a:lumMod val="40000"/>
                  <a:lumOff val="60000"/>
                </a:schemeClr>
              </a:solidFill>
            </a:endParaRPr>
          </a:p>
          <a:p>
            <a:r>
              <a:rPr lang="en-US" i="1" dirty="0" smtClean="0">
                <a:solidFill>
                  <a:schemeClr val="accent4">
                    <a:lumMod val="40000"/>
                    <a:lumOff val="60000"/>
                  </a:schemeClr>
                </a:solidFill>
              </a:rPr>
              <a:t>means</a:t>
            </a:r>
          </a:p>
          <a:p>
            <a:endParaRPr lang="en-US" i="1" dirty="0" smtClean="0">
              <a:solidFill>
                <a:schemeClr val="accent4">
                  <a:lumMod val="40000"/>
                  <a:lumOff val="60000"/>
                </a:schemeClr>
              </a:solidFill>
            </a:endParaRPr>
          </a:p>
          <a:p>
            <a:r>
              <a:rPr lang="en-US" i="1" dirty="0" err="1" smtClean="0">
                <a:solidFill>
                  <a:schemeClr val="accent4">
                    <a:lumMod val="40000"/>
                    <a:lumOff val="60000"/>
                  </a:schemeClr>
                </a:solidFill>
              </a:rPr>
              <a:t>Σ</a:t>
            </a:r>
            <a:r>
              <a:rPr lang="en-US" i="1" dirty="0" smtClean="0">
                <a:solidFill>
                  <a:schemeClr val="accent4">
                    <a:lumMod val="40000"/>
                    <a:lumOff val="60000"/>
                  </a:schemeClr>
                </a:solidFill>
              </a:rPr>
              <a:t> </a:t>
            </a:r>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up</a:t>
            </a:r>
            <a:r>
              <a:rPr lang="en-US" i="1" dirty="0" smtClean="0">
                <a:solidFill>
                  <a:schemeClr val="accent4">
                    <a:lumMod val="40000"/>
                    <a:lumOff val="60000"/>
                  </a:schemeClr>
                </a:solidFill>
              </a:rPr>
              <a:t> =</a:t>
            </a:r>
            <a:r>
              <a:rPr lang="en-US" i="1" dirty="0" err="1" smtClean="0">
                <a:solidFill>
                  <a:schemeClr val="accent4">
                    <a:lumMod val="40000"/>
                    <a:lumOff val="60000"/>
                  </a:schemeClr>
                </a:solidFill>
              </a:rPr>
              <a:t>Σ</a:t>
            </a:r>
            <a:r>
              <a:rPr lang="en-US" i="1" dirty="0" smtClean="0">
                <a:solidFill>
                  <a:schemeClr val="accent4">
                    <a:lumMod val="40000"/>
                    <a:lumOff val="60000"/>
                  </a:schemeClr>
                </a:solidFill>
              </a:rPr>
              <a:t> </a:t>
            </a:r>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down</a:t>
            </a:r>
            <a:endParaRPr lang="en-US" i="1" baseline="-25000" dirty="0" smtClean="0">
              <a:solidFill>
                <a:schemeClr val="accent4">
                  <a:lumMod val="40000"/>
                  <a:lumOff val="60000"/>
                </a:schemeClr>
              </a:solidFill>
            </a:endParaRPr>
          </a:p>
          <a:p>
            <a:endParaRPr lang="en-US" i="1" dirty="0" smtClean="0">
              <a:solidFill>
                <a:schemeClr val="accent4">
                  <a:lumMod val="40000"/>
                  <a:lumOff val="60000"/>
                </a:schemeClr>
              </a:solidFill>
            </a:endParaRPr>
          </a:p>
          <a:p>
            <a:r>
              <a:rPr lang="en-US" i="1" dirty="0" smtClean="0">
                <a:solidFill>
                  <a:schemeClr val="accent4">
                    <a:lumMod val="40000"/>
                    <a:lumOff val="60000"/>
                  </a:schemeClr>
                </a:solidFill>
              </a:rPr>
              <a:t>which means</a:t>
            </a:r>
          </a:p>
          <a:p>
            <a:endParaRPr lang="en-US" i="1" dirty="0" smtClean="0">
              <a:solidFill>
                <a:schemeClr val="accent4">
                  <a:lumMod val="40000"/>
                  <a:lumOff val="60000"/>
                </a:schemeClr>
              </a:solidFill>
            </a:endParaRPr>
          </a:p>
          <a:p>
            <a:r>
              <a:rPr lang="en-US" i="1" dirty="0" smtClean="0">
                <a:solidFill>
                  <a:schemeClr val="accent4">
                    <a:lumMod val="40000"/>
                    <a:lumOff val="60000"/>
                  </a:schemeClr>
                </a:solidFill>
              </a:rPr>
              <a:t>F</a:t>
            </a:r>
            <a:r>
              <a:rPr lang="en-US" i="1" baseline="-25000" dirty="0" smtClean="0">
                <a:solidFill>
                  <a:schemeClr val="accent4">
                    <a:lumMod val="40000"/>
                    <a:lumOff val="60000"/>
                  </a:schemeClr>
                </a:solidFill>
              </a:rPr>
              <a:t>T</a:t>
            </a:r>
            <a:r>
              <a:rPr lang="en-US" i="1" dirty="0" smtClean="0">
                <a:solidFill>
                  <a:schemeClr val="accent4">
                    <a:lumMod val="40000"/>
                    <a:lumOff val="60000"/>
                  </a:schemeClr>
                </a:solidFill>
              </a:rPr>
              <a:t> + </a:t>
            </a:r>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Buoy</a:t>
            </a:r>
            <a:r>
              <a:rPr lang="en-US" i="1" dirty="0" smtClean="0">
                <a:solidFill>
                  <a:schemeClr val="accent4">
                    <a:lumMod val="40000"/>
                    <a:lumOff val="60000"/>
                  </a:schemeClr>
                </a:solidFill>
              </a:rPr>
              <a:t> = </a:t>
            </a:r>
            <a:r>
              <a:rPr lang="en-US" i="1" dirty="0" err="1" smtClean="0">
                <a:solidFill>
                  <a:schemeClr val="accent4">
                    <a:lumMod val="40000"/>
                    <a:lumOff val="60000"/>
                  </a:schemeClr>
                </a:solidFill>
              </a:rPr>
              <a:t>F</a:t>
            </a:r>
            <a:r>
              <a:rPr lang="en-US" i="1" baseline="-25000" dirty="0" err="1" smtClean="0">
                <a:solidFill>
                  <a:schemeClr val="accent4">
                    <a:lumMod val="40000"/>
                    <a:lumOff val="60000"/>
                  </a:schemeClr>
                </a:solidFill>
              </a:rPr>
              <a:t>g</a:t>
            </a:r>
            <a:endParaRPr lang="en-US" baseline="-25000" dirty="0">
              <a:solidFill>
                <a:schemeClr val="accent4">
                  <a:lumMod val="40000"/>
                  <a:lumOff val="60000"/>
                </a:schemeClr>
              </a:solidFill>
            </a:endParaRPr>
          </a:p>
        </p:txBody>
      </p:sp>
      <p:sp>
        <p:nvSpPr>
          <p:cNvPr id="26" name="TextBox 25"/>
          <p:cNvSpPr txBox="1"/>
          <p:nvPr/>
        </p:nvSpPr>
        <p:spPr>
          <a:xfrm flipH="1">
            <a:off x="5974540" y="2148093"/>
            <a:ext cx="1204819" cy="369332"/>
          </a:xfrm>
          <a:prstGeom prst="rect">
            <a:avLst/>
          </a:prstGeom>
          <a:noFill/>
        </p:spPr>
        <p:txBody>
          <a:bodyPr wrap="square" rtlCol="0">
            <a:spAutoFit/>
          </a:bodyPr>
          <a:lstStyle/>
          <a:p>
            <a:r>
              <a:rPr lang="en-US" i="1" dirty="0" smtClean="0"/>
              <a:t>F</a:t>
            </a:r>
            <a:r>
              <a:rPr lang="en-US" i="1" baseline="-25000" dirty="0" smtClean="0"/>
              <a:t>T</a:t>
            </a:r>
            <a:r>
              <a:rPr lang="en-US" i="1" dirty="0" smtClean="0"/>
              <a:t> </a:t>
            </a:r>
            <a:endParaRPr lang="en-US" dirty="0"/>
          </a:p>
        </p:txBody>
      </p:sp>
      <p:sp>
        <p:nvSpPr>
          <p:cNvPr id="28" name="Content Placeholder 2"/>
          <p:cNvSpPr txBox="1">
            <a:spLocks/>
          </p:cNvSpPr>
          <p:nvPr/>
        </p:nvSpPr>
        <p:spPr>
          <a:xfrm>
            <a:off x="4576266" y="3675346"/>
            <a:ext cx="4129590" cy="3015783"/>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FontTx/>
              <a:buNone/>
            </a:pPr>
            <a:r>
              <a:rPr lang="en-US" i="1" dirty="0" smtClean="0"/>
              <a:t>F</a:t>
            </a:r>
            <a:r>
              <a:rPr lang="en-US" i="1" baseline="-25000" dirty="0" smtClean="0"/>
              <a:t>T</a:t>
            </a:r>
            <a:r>
              <a:rPr lang="en-US" dirty="0" smtClean="0"/>
              <a:t> + </a:t>
            </a:r>
            <a:r>
              <a:rPr lang="en-US" i="1" dirty="0" err="1" smtClean="0"/>
              <a:t>F</a:t>
            </a:r>
            <a:r>
              <a:rPr lang="en-US" i="1" baseline="-25000" dirty="0" err="1" smtClean="0"/>
              <a:t>Buoy</a:t>
            </a:r>
            <a:r>
              <a:rPr lang="en-US" dirty="0" smtClean="0"/>
              <a:t> = </a:t>
            </a:r>
            <a:r>
              <a:rPr lang="en-US" i="1" dirty="0" err="1" smtClean="0"/>
              <a:t>F</a:t>
            </a:r>
            <a:r>
              <a:rPr lang="en-US" i="1" baseline="-25000" dirty="0" err="1" smtClean="0"/>
              <a:t>g</a:t>
            </a:r>
            <a:endParaRPr lang="en-US" i="1" dirty="0"/>
          </a:p>
          <a:p>
            <a:pPr marL="0" indent="0">
              <a:buFontTx/>
              <a:buNone/>
            </a:pPr>
            <a:r>
              <a:rPr lang="en-US" i="1" dirty="0" smtClean="0"/>
              <a:t>F</a:t>
            </a:r>
            <a:r>
              <a:rPr lang="en-US" i="1" baseline="-25000" dirty="0" smtClean="0"/>
              <a:t>T</a:t>
            </a:r>
            <a:r>
              <a:rPr lang="en-US" i="1" dirty="0" smtClean="0"/>
              <a:t> = </a:t>
            </a:r>
            <a:r>
              <a:rPr lang="en-US" i="1" dirty="0" err="1" smtClean="0"/>
              <a:t>F</a:t>
            </a:r>
            <a:r>
              <a:rPr lang="en-US" i="1" baseline="-25000" dirty="0" err="1" smtClean="0"/>
              <a:t>g</a:t>
            </a:r>
            <a:r>
              <a:rPr lang="en-US" i="1" dirty="0" smtClean="0"/>
              <a:t> - </a:t>
            </a:r>
            <a:r>
              <a:rPr lang="en-US" i="1" dirty="0" err="1" smtClean="0"/>
              <a:t>F</a:t>
            </a:r>
            <a:r>
              <a:rPr lang="en-US" i="1" baseline="-25000" dirty="0" err="1" smtClean="0"/>
              <a:t>Buoy</a:t>
            </a:r>
            <a:endParaRPr lang="en-US" i="1" baseline="-25000" dirty="0" smtClean="0"/>
          </a:p>
          <a:p>
            <a:pPr marL="0" indent="0">
              <a:buNone/>
            </a:pPr>
            <a:r>
              <a:rPr lang="en-US" i="1" dirty="0"/>
              <a:t>F</a:t>
            </a:r>
            <a:r>
              <a:rPr lang="en-US" i="1" baseline="-25000" dirty="0"/>
              <a:t>T</a:t>
            </a:r>
            <a:r>
              <a:rPr lang="en-US" i="1" dirty="0"/>
              <a:t> = </a:t>
            </a:r>
            <a:r>
              <a:rPr lang="en-US" i="1" dirty="0" smtClean="0"/>
              <a:t>mg </a:t>
            </a:r>
            <a:r>
              <a:rPr lang="en-US" i="1" dirty="0"/>
              <a:t>- </a:t>
            </a:r>
            <a:r>
              <a:rPr lang="en-US" i="1" dirty="0" err="1"/>
              <a:t>F</a:t>
            </a:r>
            <a:r>
              <a:rPr lang="en-US" i="1" baseline="-25000" dirty="0" err="1"/>
              <a:t>Buoy</a:t>
            </a:r>
            <a:endParaRPr lang="en-US" i="1" baseline="-25000" dirty="0"/>
          </a:p>
          <a:p>
            <a:pPr marL="0" indent="0">
              <a:buNone/>
            </a:pPr>
            <a:r>
              <a:rPr lang="en-US" i="1" dirty="0" smtClean="0"/>
              <a:t>F</a:t>
            </a:r>
            <a:r>
              <a:rPr lang="en-US" i="1" baseline="-25000" dirty="0" smtClean="0"/>
              <a:t>T</a:t>
            </a:r>
            <a:r>
              <a:rPr lang="en-US" i="1" dirty="0" smtClean="0"/>
              <a:t> = </a:t>
            </a:r>
            <a:r>
              <a:rPr lang="en-US" dirty="0" smtClean="0"/>
              <a:t>(3.7 kg)(9.8 m/s</a:t>
            </a:r>
            <a:r>
              <a:rPr lang="en-US" baseline="30000" dirty="0" smtClean="0"/>
              <a:t>2</a:t>
            </a:r>
            <a:r>
              <a:rPr lang="en-US" dirty="0" smtClean="0"/>
              <a:t>) </a:t>
            </a:r>
            <a:r>
              <a:rPr lang="mr-IN" dirty="0" smtClean="0"/>
              <a:t>–</a:t>
            </a:r>
            <a:r>
              <a:rPr lang="en-US" dirty="0" smtClean="0"/>
              <a:t> 12 N</a:t>
            </a:r>
          </a:p>
          <a:p>
            <a:pPr marL="0" indent="0">
              <a:buNone/>
            </a:pPr>
            <a:r>
              <a:rPr lang="en-US" i="1" dirty="0" smtClean="0"/>
              <a:t>F</a:t>
            </a:r>
            <a:r>
              <a:rPr lang="en-US" i="1" baseline="-25000" dirty="0" smtClean="0"/>
              <a:t>T</a:t>
            </a:r>
            <a:r>
              <a:rPr lang="en-US" dirty="0" smtClean="0"/>
              <a:t> = 24.26 N ≈  24 N</a:t>
            </a:r>
            <a:endParaRPr lang="en-US" dirty="0"/>
          </a:p>
        </p:txBody>
      </p:sp>
      <p:sp>
        <p:nvSpPr>
          <p:cNvPr id="30" name="Rectangle 29"/>
          <p:cNvSpPr/>
          <p:nvPr/>
        </p:nvSpPr>
        <p:spPr>
          <a:xfrm>
            <a:off x="9836288" y="6051998"/>
            <a:ext cx="974490" cy="410431"/>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flipH="1">
            <a:off x="4576266" y="2964283"/>
            <a:ext cx="1416368" cy="369332"/>
          </a:xfrm>
          <a:prstGeom prst="rect">
            <a:avLst/>
          </a:prstGeom>
          <a:noFill/>
        </p:spPr>
        <p:txBody>
          <a:bodyPr wrap="square" rtlCol="0">
            <a:spAutoFit/>
          </a:bodyPr>
          <a:lstStyle/>
          <a:p>
            <a:r>
              <a:rPr lang="en-US" i="1" dirty="0" smtClean="0"/>
              <a:t>g = </a:t>
            </a:r>
            <a:r>
              <a:rPr lang="en-US" dirty="0" smtClean="0"/>
              <a:t>9.8 m/s</a:t>
            </a:r>
            <a:r>
              <a:rPr lang="en-US" baseline="30000" dirty="0" smtClean="0"/>
              <a:t>2</a:t>
            </a:r>
            <a:endParaRPr lang="en-US" baseline="30000" dirty="0"/>
          </a:p>
        </p:txBody>
      </p:sp>
      <p:cxnSp>
        <p:nvCxnSpPr>
          <p:cNvPr id="41" name="Straight Connector 40"/>
          <p:cNvCxnSpPr/>
          <p:nvPr/>
        </p:nvCxnSpPr>
        <p:spPr>
          <a:xfrm>
            <a:off x="1259882" y="1940966"/>
            <a:ext cx="0" cy="158918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467499" y="2281449"/>
            <a:ext cx="632793" cy="461665"/>
          </a:xfrm>
          <a:prstGeom prst="rect">
            <a:avLst/>
          </a:prstGeom>
          <a:noFill/>
        </p:spPr>
        <p:txBody>
          <a:bodyPr wrap="square" rtlCol="0">
            <a:spAutoFit/>
          </a:bodyPr>
          <a:lstStyle/>
          <a:p>
            <a:r>
              <a:rPr lang="en-US" sz="2400" i="1" dirty="0" smtClean="0">
                <a:solidFill>
                  <a:schemeClr val="accent4">
                    <a:lumMod val="40000"/>
                    <a:lumOff val="60000"/>
                  </a:schemeClr>
                </a:solidFill>
              </a:rPr>
              <a:t>F</a:t>
            </a:r>
            <a:r>
              <a:rPr lang="en-US" sz="2400" i="1" baseline="-25000" dirty="0" smtClean="0">
                <a:solidFill>
                  <a:schemeClr val="accent4">
                    <a:lumMod val="40000"/>
                    <a:lumOff val="60000"/>
                  </a:schemeClr>
                </a:solidFill>
              </a:rPr>
              <a:t>T</a:t>
            </a:r>
            <a:endParaRPr lang="en-US" sz="2400" i="1" baseline="-25000" dirty="0">
              <a:solidFill>
                <a:schemeClr val="accent4">
                  <a:lumMod val="40000"/>
                  <a:lumOff val="60000"/>
                </a:schemeClr>
              </a:solidFill>
            </a:endParaRPr>
          </a:p>
        </p:txBody>
      </p:sp>
      <p:sp>
        <p:nvSpPr>
          <p:cNvPr id="44" name="TextBox 43"/>
          <p:cNvSpPr txBox="1"/>
          <p:nvPr/>
        </p:nvSpPr>
        <p:spPr>
          <a:xfrm>
            <a:off x="1305177" y="5335664"/>
            <a:ext cx="795115"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grav</a:t>
            </a:r>
            <a:endParaRPr lang="en-US" sz="2400" i="1" baseline="-25000" dirty="0">
              <a:solidFill>
                <a:schemeClr val="accent4">
                  <a:lumMod val="40000"/>
                  <a:lumOff val="60000"/>
                </a:schemeClr>
              </a:solidFill>
            </a:endParaRPr>
          </a:p>
        </p:txBody>
      </p:sp>
      <p:cxnSp>
        <p:nvCxnSpPr>
          <p:cNvPr id="45" name="Straight Connector 44"/>
          <p:cNvCxnSpPr/>
          <p:nvPr/>
        </p:nvCxnSpPr>
        <p:spPr>
          <a:xfrm>
            <a:off x="0" y="2857929"/>
            <a:ext cx="2480161" cy="0"/>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607977" y="3530152"/>
            <a:ext cx="1303809" cy="11730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H="1">
            <a:off x="1242723" y="4213030"/>
            <a:ext cx="17159" cy="224939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8" name="Straight Arrow Connector 47"/>
          <p:cNvCxnSpPr/>
          <p:nvPr/>
        </p:nvCxnSpPr>
        <p:spPr>
          <a:xfrm flipV="1">
            <a:off x="1158648" y="3150893"/>
            <a:ext cx="0" cy="93413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 name="Straight Arrow Connector 48"/>
          <p:cNvCxnSpPr/>
          <p:nvPr/>
        </p:nvCxnSpPr>
        <p:spPr>
          <a:xfrm flipV="1">
            <a:off x="1324128" y="2662151"/>
            <a:ext cx="0" cy="142055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50" name="Oval 49"/>
          <p:cNvSpPr/>
          <p:nvPr/>
        </p:nvSpPr>
        <p:spPr>
          <a:xfrm flipV="1">
            <a:off x="1131158" y="4024258"/>
            <a:ext cx="223129" cy="1887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1" name="TextBox 50"/>
          <p:cNvSpPr txBox="1"/>
          <p:nvPr/>
        </p:nvSpPr>
        <p:spPr>
          <a:xfrm>
            <a:off x="374468" y="2873643"/>
            <a:ext cx="952064"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Buoy</a:t>
            </a:r>
            <a:endParaRPr lang="en-US" sz="2400" i="1" baseline="-25000" dirty="0">
              <a:solidFill>
                <a:schemeClr val="accent4">
                  <a:lumMod val="40000"/>
                  <a:lumOff val="60000"/>
                </a:schemeClr>
              </a:solidFill>
            </a:endParaRPr>
          </a:p>
        </p:txBody>
      </p:sp>
      <p:sp>
        <p:nvSpPr>
          <p:cNvPr id="56" name="Rectangle 55"/>
          <p:cNvSpPr/>
          <p:nvPr/>
        </p:nvSpPr>
        <p:spPr>
          <a:xfrm>
            <a:off x="6417209" y="6224653"/>
            <a:ext cx="762150" cy="410431"/>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54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25" grpId="0"/>
      <p:bldP spid="26" grpId="0"/>
      <p:bldP spid="31" grpId="0"/>
      <p:bldP spid="43" grpId="0"/>
      <p:bldP spid="44" grpId="0"/>
      <p:bldP spid="46" grpId="0" animBg="1"/>
      <p:bldP spid="50" grpId="0" animBg="1"/>
      <p:bldP spid="51" grpId="0"/>
      <p:bldP spid="5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23" y="228600"/>
            <a:ext cx="8377952" cy="1005706"/>
          </a:xfrm>
        </p:spPr>
        <p:txBody>
          <a:bodyPr/>
          <a:lstStyle/>
          <a:p>
            <a:pPr algn="l"/>
            <a:r>
              <a:rPr lang="en-US" sz="2800" dirty="0" smtClean="0"/>
              <a:t>Ex H) How long will it take a skier, starting from rest, to go down the first 100.0 m of a hill sloped at 23° if the coefficient of dynamic friction = 0.15?</a:t>
            </a:r>
            <a:endParaRPr lang="en-US" sz="2800" dirty="0"/>
          </a:p>
        </p:txBody>
      </p:sp>
      <p:cxnSp>
        <p:nvCxnSpPr>
          <p:cNvPr id="5" name="Straight Connector 4"/>
          <p:cNvCxnSpPr/>
          <p:nvPr/>
        </p:nvCxnSpPr>
        <p:spPr>
          <a:xfrm flipV="1">
            <a:off x="135467" y="3271168"/>
            <a:ext cx="4572000" cy="2062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262617" y="4028540"/>
            <a:ext cx="923982" cy="180984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V="1">
            <a:off x="3185008" y="5838389"/>
            <a:ext cx="1001591" cy="51876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2261470" y="1981113"/>
            <a:ext cx="883962" cy="185346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flipV="1">
            <a:off x="2111870" y="4486721"/>
            <a:ext cx="1073138" cy="187043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618402" y="2186492"/>
            <a:ext cx="1012662" cy="461665"/>
          </a:xfrm>
          <a:prstGeom prst="rect">
            <a:avLst/>
          </a:prstGeom>
          <a:noFill/>
        </p:spPr>
        <p:txBody>
          <a:bodyPr wrap="square" rtlCol="0">
            <a:spAutoFit/>
          </a:bodyPr>
          <a:lstStyle/>
          <a:p>
            <a:r>
              <a:rPr lang="en-US" sz="2400" i="1" dirty="0" smtClean="0">
                <a:solidFill>
                  <a:schemeClr val="accent3">
                    <a:lumMod val="40000"/>
                    <a:lumOff val="60000"/>
                  </a:schemeClr>
                </a:solidFill>
              </a:rPr>
              <a:t>F</a:t>
            </a:r>
            <a:r>
              <a:rPr lang="en-US" sz="2400" i="1" baseline="-25000" dirty="0" smtClean="0">
                <a:solidFill>
                  <a:schemeClr val="accent3">
                    <a:lumMod val="40000"/>
                    <a:lumOff val="60000"/>
                  </a:schemeClr>
                </a:solidFill>
              </a:rPr>
              <a:t>N</a:t>
            </a:r>
            <a:endParaRPr lang="en-US" sz="2400" i="1" baseline="-25000" dirty="0">
              <a:solidFill>
                <a:schemeClr val="accent3">
                  <a:lumMod val="40000"/>
                  <a:lumOff val="60000"/>
                </a:schemeClr>
              </a:solidFill>
            </a:endParaRPr>
          </a:p>
        </p:txBody>
      </p:sp>
      <p:sp>
        <p:nvSpPr>
          <p:cNvPr id="35" name="TextBox 34"/>
          <p:cNvSpPr txBox="1"/>
          <p:nvPr/>
        </p:nvSpPr>
        <p:spPr>
          <a:xfrm>
            <a:off x="4193592" y="1750280"/>
            <a:ext cx="2048756"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r>
              <a:rPr lang="en-US" sz="2400" i="1" baseline="-25000" dirty="0" smtClean="0">
                <a:solidFill>
                  <a:schemeClr val="accent4">
                    <a:lumMod val="40000"/>
                    <a:lumOff val="60000"/>
                  </a:schemeClr>
                </a:solidFill>
              </a:rPr>
              <a:t> </a:t>
            </a:r>
            <a:r>
              <a:rPr lang="en-US" sz="2400" dirty="0" smtClean="0">
                <a:solidFill>
                  <a:schemeClr val="accent4">
                    <a:lumMod val="40000"/>
                    <a:lumOff val="60000"/>
                  </a:schemeClr>
                </a:solidFill>
              </a:rPr>
              <a:t>=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a:t>
            </a:r>
            <a:r>
              <a:rPr lang="en-US" sz="2400" i="1" baseline="-25000" dirty="0" smtClean="0">
                <a:solidFill>
                  <a:schemeClr val="accent4">
                    <a:lumMod val="40000"/>
                    <a:lumOff val="60000"/>
                  </a:schemeClr>
                </a:solidFill>
              </a:rPr>
              <a:t>, ||</a:t>
            </a:r>
            <a:r>
              <a:rPr lang="en-US" sz="2400" dirty="0" smtClean="0">
                <a:solidFill>
                  <a:schemeClr val="accent4">
                    <a:lumMod val="40000"/>
                    <a:lumOff val="60000"/>
                  </a:schemeClr>
                </a:solidFill>
              </a:rPr>
              <a:t> </a:t>
            </a:r>
            <a:r>
              <a:rPr lang="en-US" sz="2400" dirty="0" smtClean="0">
                <a:solidFill>
                  <a:schemeClr val="accent4">
                    <a:lumMod val="40000"/>
                    <a:lumOff val="60000"/>
                  </a:schemeClr>
                </a:solidFill>
              </a:rPr>
              <a:t>– </a:t>
            </a:r>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d</a:t>
            </a:r>
            <a:endParaRPr lang="en-US" sz="2400" i="1" baseline="-25000" dirty="0">
              <a:solidFill>
                <a:schemeClr val="accent4">
                  <a:lumMod val="40000"/>
                  <a:lumOff val="60000"/>
                </a:schemeClr>
              </a:solidFill>
            </a:endParaRPr>
          </a:p>
        </p:txBody>
      </p:sp>
      <p:sp>
        <p:nvSpPr>
          <p:cNvPr id="36" name="TextBox 35"/>
          <p:cNvSpPr txBox="1"/>
          <p:nvPr/>
        </p:nvSpPr>
        <p:spPr>
          <a:xfrm>
            <a:off x="3529466" y="4103346"/>
            <a:ext cx="1403636" cy="461665"/>
          </a:xfrm>
          <a:prstGeom prst="rect">
            <a:avLst/>
          </a:prstGeom>
          <a:noFill/>
        </p:spPr>
        <p:txBody>
          <a:bodyPr wrap="square" rtlCol="0">
            <a:spAutoFit/>
          </a:bodyPr>
          <a:lstStyle/>
          <a:p>
            <a:r>
              <a:rPr lang="en-US" sz="2400" i="1" dirty="0" err="1" smtClean="0">
                <a:solidFill>
                  <a:srgbClr val="9AD1F9"/>
                </a:solidFill>
              </a:rPr>
              <a:t>F</a:t>
            </a:r>
            <a:r>
              <a:rPr lang="en-US" sz="2400" i="1" baseline="-25000" dirty="0" err="1" smtClean="0">
                <a:solidFill>
                  <a:srgbClr val="9AD1F9"/>
                </a:solidFill>
              </a:rPr>
              <a:t>g</a:t>
            </a:r>
            <a:r>
              <a:rPr lang="en-US" sz="2400" i="1" baseline="-25000" dirty="0" smtClean="0">
                <a:solidFill>
                  <a:srgbClr val="9AD1F9"/>
                </a:solidFill>
              </a:rPr>
              <a:t>, </a:t>
            </a:r>
            <a:r>
              <a:rPr lang="en-US" sz="2400" i="1" baseline="-25000" dirty="0" err="1" smtClean="0">
                <a:solidFill>
                  <a:srgbClr val="9AD1F9"/>
                </a:solidFill>
              </a:rPr>
              <a:t>perp</a:t>
            </a:r>
            <a:endParaRPr lang="en-US" sz="2400" i="1" baseline="-25000" dirty="0">
              <a:solidFill>
                <a:srgbClr val="9AD1F9"/>
              </a:solidFill>
            </a:endParaRPr>
          </a:p>
        </p:txBody>
      </p:sp>
      <p:sp>
        <p:nvSpPr>
          <p:cNvPr id="37" name="TextBox 36"/>
          <p:cNvSpPr txBox="1"/>
          <p:nvPr/>
        </p:nvSpPr>
        <p:spPr>
          <a:xfrm>
            <a:off x="1355291" y="3955846"/>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a:t>
            </a:r>
            <a:r>
              <a:rPr lang="en-US" sz="2400" i="1" baseline="-25000" dirty="0" smtClean="0">
                <a:solidFill>
                  <a:schemeClr val="accent4">
                    <a:lumMod val="40000"/>
                    <a:lumOff val="60000"/>
                  </a:schemeClr>
                </a:solidFill>
              </a:rPr>
              <a:t>, ||</a:t>
            </a:r>
            <a:endParaRPr lang="en-US" sz="2400" i="1" baseline="-25000" dirty="0">
              <a:solidFill>
                <a:schemeClr val="accent4">
                  <a:lumMod val="40000"/>
                  <a:lumOff val="60000"/>
                </a:schemeClr>
              </a:solidFill>
            </a:endParaRPr>
          </a:p>
        </p:txBody>
      </p:sp>
      <p:sp>
        <p:nvSpPr>
          <p:cNvPr id="38" name="TextBox 37"/>
          <p:cNvSpPr txBox="1"/>
          <p:nvPr/>
        </p:nvSpPr>
        <p:spPr>
          <a:xfrm>
            <a:off x="3397548" y="3042961"/>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d</a:t>
            </a:r>
            <a:endParaRPr lang="en-US" sz="2400" i="1" baseline="-25000" dirty="0">
              <a:solidFill>
                <a:schemeClr val="accent4">
                  <a:lumMod val="40000"/>
                  <a:lumOff val="60000"/>
                </a:schemeClr>
              </a:solidFill>
            </a:endParaRPr>
          </a:p>
        </p:txBody>
      </p:sp>
      <p:cxnSp>
        <p:nvCxnSpPr>
          <p:cNvPr id="39" name="Straight Arrow Connector 38"/>
          <p:cNvCxnSpPr/>
          <p:nvPr/>
        </p:nvCxnSpPr>
        <p:spPr>
          <a:xfrm flipH="1">
            <a:off x="3397548" y="1765057"/>
            <a:ext cx="706615" cy="29263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flipV="1">
            <a:off x="2575797" y="3753373"/>
            <a:ext cx="969101" cy="433306"/>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261470" y="4186679"/>
            <a:ext cx="33215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396019" y="3739467"/>
            <a:ext cx="816701" cy="15536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412300" y="3256980"/>
            <a:ext cx="480002" cy="496393"/>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075601" y="3118432"/>
            <a:ext cx="816701" cy="15536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1489275" y="2720865"/>
            <a:ext cx="625664" cy="584169"/>
          </a:xfrm>
          <a:prstGeom prst="ellipse">
            <a:avLst/>
          </a:prstGeom>
          <a:no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2114939" y="3119161"/>
            <a:ext cx="281080" cy="460936"/>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261470" y="2835011"/>
            <a:ext cx="1556033" cy="716727"/>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3195786" y="4026459"/>
            <a:ext cx="1" cy="23255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3" name="Oval 42"/>
          <p:cNvSpPr/>
          <p:nvPr/>
        </p:nvSpPr>
        <p:spPr>
          <a:xfrm flipV="1">
            <a:off x="3090287" y="3834576"/>
            <a:ext cx="223129" cy="188772"/>
          </a:xfrm>
          <a:prstGeom prst="ellipse">
            <a:avLst/>
          </a:prstGeom>
          <a:solidFill>
            <a:schemeClr val="accent2">
              <a:lumMod val="60000"/>
              <a:lumOff val="40000"/>
            </a:schemeClr>
          </a:solidFill>
          <a:ln>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4" name="TextBox 43"/>
          <p:cNvSpPr txBox="1"/>
          <p:nvPr/>
        </p:nvSpPr>
        <p:spPr>
          <a:xfrm>
            <a:off x="2514445" y="5950290"/>
            <a:ext cx="1012662" cy="461665"/>
          </a:xfrm>
          <a:prstGeom prst="rect">
            <a:avLst/>
          </a:prstGeom>
          <a:noFill/>
        </p:spPr>
        <p:txBody>
          <a:bodyPr wrap="square" rtlCol="0">
            <a:spAutoFit/>
          </a:bodyPr>
          <a:lstStyle/>
          <a:p>
            <a:r>
              <a:rPr lang="en-US" sz="2400" i="1" dirty="0" err="1" smtClean="0">
                <a:solidFill>
                  <a:schemeClr val="accent2">
                    <a:lumMod val="40000"/>
                    <a:lumOff val="60000"/>
                  </a:schemeClr>
                </a:solidFill>
              </a:rPr>
              <a:t>F</a:t>
            </a:r>
            <a:r>
              <a:rPr lang="en-US" sz="2400" i="1" baseline="-25000" dirty="0" err="1" smtClean="0">
                <a:solidFill>
                  <a:schemeClr val="accent2">
                    <a:lumMod val="40000"/>
                    <a:lumOff val="60000"/>
                  </a:schemeClr>
                </a:solidFill>
              </a:rPr>
              <a:t>g</a:t>
            </a:r>
            <a:endParaRPr lang="en-US" sz="2400" i="1" baseline="-25000" dirty="0">
              <a:solidFill>
                <a:schemeClr val="accent2">
                  <a:lumMod val="40000"/>
                  <a:lumOff val="60000"/>
                </a:schemeClr>
              </a:solidFill>
            </a:endParaRPr>
          </a:p>
        </p:txBody>
      </p:sp>
      <p:cxnSp>
        <p:nvCxnSpPr>
          <p:cNvPr id="45" name="Straight Arrow Connector 44"/>
          <p:cNvCxnSpPr/>
          <p:nvPr/>
        </p:nvCxnSpPr>
        <p:spPr>
          <a:xfrm flipH="1">
            <a:off x="2111870" y="4028540"/>
            <a:ext cx="967638" cy="45818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7" name="Straight Arrow Connector 46"/>
          <p:cNvCxnSpPr/>
          <p:nvPr/>
        </p:nvCxnSpPr>
        <p:spPr>
          <a:xfrm flipV="1">
            <a:off x="3334605" y="3628992"/>
            <a:ext cx="571888" cy="27279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a:off x="135467" y="5334000"/>
            <a:ext cx="167640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742737" y="4964668"/>
            <a:ext cx="814270" cy="369332"/>
          </a:xfrm>
          <a:prstGeom prst="rect">
            <a:avLst/>
          </a:prstGeom>
          <a:noFill/>
        </p:spPr>
        <p:txBody>
          <a:bodyPr wrap="none" rtlCol="0">
            <a:spAutoFit/>
          </a:bodyPr>
          <a:lstStyle/>
          <a:p>
            <a:r>
              <a:rPr lang="en-US" dirty="0" err="1" smtClean="0"/>
              <a:t>θ</a:t>
            </a:r>
            <a:r>
              <a:rPr lang="en-US" dirty="0" smtClean="0"/>
              <a:t> = 23°</a:t>
            </a:r>
            <a:endParaRPr lang="en-US" dirty="0"/>
          </a:p>
        </p:txBody>
      </p:sp>
      <p:sp>
        <p:nvSpPr>
          <p:cNvPr id="54" name="TextBox 53"/>
          <p:cNvSpPr txBox="1"/>
          <p:nvPr/>
        </p:nvSpPr>
        <p:spPr>
          <a:xfrm>
            <a:off x="3212720" y="4470102"/>
            <a:ext cx="317327" cy="369332"/>
          </a:xfrm>
          <a:prstGeom prst="rect">
            <a:avLst/>
          </a:prstGeom>
          <a:noFill/>
        </p:spPr>
        <p:txBody>
          <a:bodyPr wrap="none" rtlCol="0">
            <a:spAutoFit/>
          </a:bodyPr>
          <a:lstStyle/>
          <a:p>
            <a:r>
              <a:rPr lang="en-US" dirty="0" err="1" smtClean="0"/>
              <a:t>θ</a:t>
            </a:r>
            <a:r>
              <a:rPr lang="en-US" dirty="0" smtClean="0"/>
              <a:t> </a:t>
            </a:r>
            <a:endParaRPr lang="en-US" dirty="0"/>
          </a:p>
        </p:txBody>
      </p:sp>
      <p:sp>
        <p:nvSpPr>
          <p:cNvPr id="55" name="TextBox 54"/>
          <p:cNvSpPr txBox="1"/>
          <p:nvPr/>
        </p:nvSpPr>
        <p:spPr>
          <a:xfrm>
            <a:off x="2855971" y="5519915"/>
            <a:ext cx="317327" cy="369332"/>
          </a:xfrm>
          <a:prstGeom prst="rect">
            <a:avLst/>
          </a:prstGeom>
          <a:noFill/>
        </p:spPr>
        <p:txBody>
          <a:bodyPr wrap="none" rtlCol="0">
            <a:spAutoFit/>
          </a:bodyPr>
          <a:lstStyle/>
          <a:p>
            <a:r>
              <a:rPr lang="en-US" dirty="0" err="1" smtClean="0"/>
              <a:t>θ</a:t>
            </a:r>
            <a:r>
              <a:rPr lang="en-US" dirty="0" smtClean="0"/>
              <a:t> </a:t>
            </a:r>
            <a:endParaRPr lang="en-US" dirty="0"/>
          </a:p>
        </p:txBody>
      </p:sp>
      <p:cxnSp>
        <p:nvCxnSpPr>
          <p:cNvPr id="56" name="Straight Connector 55"/>
          <p:cNvCxnSpPr/>
          <p:nvPr/>
        </p:nvCxnSpPr>
        <p:spPr>
          <a:xfrm>
            <a:off x="5433187" y="3068029"/>
            <a:ext cx="27352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709" y="2621226"/>
            <a:ext cx="0" cy="22182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781429" y="2621226"/>
            <a:ext cx="732555" cy="369332"/>
          </a:xfrm>
          <a:prstGeom prst="rect">
            <a:avLst/>
          </a:prstGeom>
          <a:noFill/>
        </p:spPr>
        <p:txBody>
          <a:bodyPr wrap="none" rtlCol="0">
            <a:spAutoFit/>
          </a:bodyPr>
          <a:lstStyle/>
          <a:p>
            <a:r>
              <a:rPr lang="en-US" dirty="0" smtClean="0"/>
              <a:t>Given</a:t>
            </a:r>
            <a:endParaRPr lang="en-US" dirty="0"/>
          </a:p>
        </p:txBody>
      </p:sp>
      <p:sp>
        <p:nvSpPr>
          <p:cNvPr id="59" name="TextBox 58"/>
          <p:cNvSpPr txBox="1"/>
          <p:nvPr/>
        </p:nvSpPr>
        <p:spPr>
          <a:xfrm>
            <a:off x="7171210" y="2628068"/>
            <a:ext cx="952342" cy="369332"/>
          </a:xfrm>
          <a:prstGeom prst="rect">
            <a:avLst/>
          </a:prstGeom>
          <a:noFill/>
        </p:spPr>
        <p:txBody>
          <a:bodyPr wrap="none" rtlCol="0">
            <a:spAutoFit/>
          </a:bodyPr>
          <a:lstStyle/>
          <a:p>
            <a:r>
              <a:rPr lang="en-US" dirty="0" smtClean="0"/>
              <a:t>Wanted</a:t>
            </a:r>
            <a:endParaRPr lang="en-US" dirty="0"/>
          </a:p>
        </p:txBody>
      </p:sp>
      <p:sp>
        <p:nvSpPr>
          <p:cNvPr id="60" name="TextBox 59"/>
          <p:cNvSpPr txBox="1"/>
          <p:nvPr/>
        </p:nvSpPr>
        <p:spPr>
          <a:xfrm flipH="1">
            <a:off x="5705890" y="3083984"/>
            <a:ext cx="1204819" cy="369332"/>
          </a:xfrm>
          <a:prstGeom prst="rect">
            <a:avLst/>
          </a:prstGeom>
          <a:noFill/>
        </p:spPr>
        <p:txBody>
          <a:bodyPr wrap="square" rtlCol="0">
            <a:spAutoFit/>
          </a:bodyPr>
          <a:lstStyle/>
          <a:p>
            <a:r>
              <a:rPr lang="en-US" dirty="0" err="1" smtClean="0"/>
              <a:t>θ</a:t>
            </a:r>
            <a:r>
              <a:rPr lang="en-US" dirty="0" smtClean="0"/>
              <a:t> = 23°</a:t>
            </a:r>
            <a:endParaRPr lang="en-US" dirty="0"/>
          </a:p>
        </p:txBody>
      </p:sp>
      <p:sp>
        <p:nvSpPr>
          <p:cNvPr id="61" name="TextBox 60"/>
          <p:cNvSpPr txBox="1"/>
          <p:nvPr/>
        </p:nvSpPr>
        <p:spPr>
          <a:xfrm flipH="1">
            <a:off x="5689395" y="3504626"/>
            <a:ext cx="1204819" cy="369332"/>
          </a:xfrm>
          <a:prstGeom prst="rect">
            <a:avLst/>
          </a:prstGeom>
          <a:noFill/>
        </p:spPr>
        <p:txBody>
          <a:bodyPr wrap="square" rtlCol="0">
            <a:spAutoFit/>
          </a:bodyPr>
          <a:lstStyle/>
          <a:p>
            <a:r>
              <a:rPr lang="en-US" i="1" dirty="0" err="1" smtClean="0"/>
              <a:t>s</a:t>
            </a:r>
            <a:r>
              <a:rPr lang="en-US" i="1" baseline="-25000" dirty="0" err="1" smtClean="0"/>
              <a:t>i</a:t>
            </a:r>
            <a:r>
              <a:rPr lang="en-US" i="1" dirty="0" smtClean="0"/>
              <a:t> = </a:t>
            </a:r>
            <a:r>
              <a:rPr lang="en-US" dirty="0" smtClean="0"/>
              <a:t>0 m</a:t>
            </a:r>
            <a:endParaRPr lang="en-US" dirty="0"/>
          </a:p>
        </p:txBody>
      </p:sp>
      <p:sp>
        <p:nvSpPr>
          <p:cNvPr id="62" name="TextBox 61"/>
          <p:cNvSpPr txBox="1"/>
          <p:nvPr/>
        </p:nvSpPr>
        <p:spPr>
          <a:xfrm flipH="1">
            <a:off x="7071495" y="3135294"/>
            <a:ext cx="483040" cy="369332"/>
          </a:xfrm>
          <a:prstGeom prst="rect">
            <a:avLst/>
          </a:prstGeom>
          <a:noFill/>
        </p:spPr>
        <p:txBody>
          <a:bodyPr wrap="square" rtlCol="0">
            <a:spAutoFit/>
          </a:bodyPr>
          <a:lstStyle/>
          <a:p>
            <a:r>
              <a:rPr lang="en-US" i="1" dirty="0" smtClean="0"/>
              <a:t>t </a:t>
            </a:r>
            <a:endParaRPr lang="en-US" dirty="0"/>
          </a:p>
        </p:txBody>
      </p:sp>
      <p:sp>
        <p:nvSpPr>
          <p:cNvPr id="63" name="TextBox 62"/>
          <p:cNvSpPr txBox="1"/>
          <p:nvPr/>
        </p:nvSpPr>
        <p:spPr>
          <a:xfrm flipH="1">
            <a:off x="5671408" y="4842706"/>
            <a:ext cx="1416368" cy="369332"/>
          </a:xfrm>
          <a:prstGeom prst="rect">
            <a:avLst/>
          </a:prstGeom>
          <a:noFill/>
        </p:spPr>
        <p:txBody>
          <a:bodyPr wrap="square" rtlCol="0">
            <a:spAutoFit/>
          </a:bodyPr>
          <a:lstStyle/>
          <a:p>
            <a:r>
              <a:rPr lang="en-US" i="1" dirty="0" smtClean="0"/>
              <a:t>g = </a:t>
            </a:r>
            <a:r>
              <a:rPr lang="en-US" dirty="0" smtClean="0"/>
              <a:t>9.8 m/s</a:t>
            </a:r>
            <a:r>
              <a:rPr lang="en-US" baseline="30000" dirty="0" smtClean="0"/>
              <a:t>2</a:t>
            </a:r>
            <a:endParaRPr lang="en-US" baseline="30000" dirty="0"/>
          </a:p>
        </p:txBody>
      </p:sp>
      <p:sp>
        <p:nvSpPr>
          <p:cNvPr id="64" name="TextBox 63"/>
          <p:cNvSpPr txBox="1"/>
          <p:nvPr/>
        </p:nvSpPr>
        <p:spPr>
          <a:xfrm flipH="1">
            <a:off x="5705676" y="3930636"/>
            <a:ext cx="1204819" cy="369332"/>
          </a:xfrm>
          <a:prstGeom prst="rect">
            <a:avLst/>
          </a:prstGeom>
          <a:noFill/>
        </p:spPr>
        <p:txBody>
          <a:bodyPr wrap="square" rtlCol="0">
            <a:spAutoFit/>
          </a:bodyPr>
          <a:lstStyle/>
          <a:p>
            <a:r>
              <a:rPr lang="en-US" i="1" dirty="0" smtClean="0"/>
              <a:t>s </a:t>
            </a:r>
            <a:r>
              <a:rPr lang="en-US" dirty="0" smtClean="0"/>
              <a:t>= 100 m</a:t>
            </a:r>
            <a:endParaRPr lang="en-US" dirty="0"/>
          </a:p>
        </p:txBody>
      </p:sp>
      <p:sp>
        <p:nvSpPr>
          <p:cNvPr id="66" name="TextBox 65"/>
          <p:cNvSpPr txBox="1"/>
          <p:nvPr/>
        </p:nvSpPr>
        <p:spPr>
          <a:xfrm flipH="1">
            <a:off x="5690850" y="4401231"/>
            <a:ext cx="1051687" cy="369332"/>
          </a:xfrm>
          <a:prstGeom prst="rect">
            <a:avLst/>
          </a:prstGeom>
          <a:noFill/>
        </p:spPr>
        <p:txBody>
          <a:bodyPr wrap="square" rtlCol="0">
            <a:spAutoFit/>
          </a:bodyPr>
          <a:lstStyle/>
          <a:p>
            <a:r>
              <a:rPr lang="en-US" i="1" dirty="0" smtClean="0"/>
              <a:t>μ </a:t>
            </a:r>
            <a:r>
              <a:rPr lang="en-US" dirty="0" smtClean="0"/>
              <a:t>= 0.15</a:t>
            </a:r>
            <a:endParaRPr lang="en-US" dirty="0"/>
          </a:p>
        </p:txBody>
      </p:sp>
      <p:sp>
        <p:nvSpPr>
          <p:cNvPr id="67" name="TextBox 66"/>
          <p:cNvSpPr txBox="1"/>
          <p:nvPr/>
        </p:nvSpPr>
        <p:spPr>
          <a:xfrm flipH="1">
            <a:off x="7071495" y="3493166"/>
            <a:ext cx="483040" cy="369332"/>
          </a:xfrm>
          <a:prstGeom prst="rect">
            <a:avLst/>
          </a:prstGeom>
          <a:noFill/>
        </p:spPr>
        <p:txBody>
          <a:bodyPr wrap="square" rtlCol="0">
            <a:spAutoFit/>
          </a:bodyPr>
          <a:lstStyle/>
          <a:p>
            <a:r>
              <a:rPr lang="en-US" i="1" dirty="0"/>
              <a:t>a</a:t>
            </a:r>
            <a:r>
              <a:rPr lang="en-US" i="1" dirty="0" smtClean="0"/>
              <a:t> </a:t>
            </a:r>
            <a:endParaRPr lang="en-US" dirty="0"/>
          </a:p>
        </p:txBody>
      </p:sp>
      <p:sp>
        <p:nvSpPr>
          <p:cNvPr id="68" name="TextBox 67"/>
          <p:cNvSpPr txBox="1"/>
          <p:nvPr/>
        </p:nvSpPr>
        <p:spPr>
          <a:xfrm flipH="1">
            <a:off x="7071494" y="3918680"/>
            <a:ext cx="906355" cy="369332"/>
          </a:xfrm>
          <a:prstGeom prst="rect">
            <a:avLst/>
          </a:prstGeom>
          <a:noFill/>
        </p:spPr>
        <p:txBody>
          <a:bodyPr wrap="square" rtlCol="0">
            <a:spAutoFit/>
          </a:bodyPr>
          <a:lstStyle/>
          <a:p>
            <a:r>
              <a:rPr lang="en-US" i="1" dirty="0" err="1" smtClean="0"/>
              <a:t>F</a:t>
            </a:r>
            <a:r>
              <a:rPr lang="en-US" i="1" baseline="-25000" dirty="0" err="1" smtClean="0"/>
              <a:t>net</a:t>
            </a:r>
            <a:endParaRPr lang="en-US" baseline="-25000" dirty="0"/>
          </a:p>
        </p:txBody>
      </p:sp>
    </p:spTree>
    <p:extLst>
      <p:ext uri="{BB962C8B-B14F-4D97-AF65-F5344CB8AC3E}">
        <p14:creationId xmlns:p14="http://schemas.microsoft.com/office/powerpoint/2010/main" val="1243941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20" grpId="0" animBg="1"/>
      <p:bldP spid="43" grpId="0" animBg="1"/>
      <p:bldP spid="44" grpId="0"/>
      <p:bldP spid="53" grpId="0"/>
      <p:bldP spid="54" grpId="0"/>
      <p:bldP spid="55" grpId="0"/>
      <p:bldP spid="58" grpId="0"/>
      <p:bldP spid="59" grpId="0"/>
      <p:bldP spid="60" grpId="0"/>
      <p:bldP spid="61" grpId="0"/>
      <p:bldP spid="62" grpId="0"/>
      <p:bldP spid="63" grpId="0"/>
      <p:bldP spid="64" grpId="0"/>
      <p:bldP spid="66" grpId="0"/>
      <p:bldP spid="67" grpId="0"/>
      <p:bldP spid="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23" y="228600"/>
            <a:ext cx="8377952" cy="1005706"/>
          </a:xfrm>
        </p:spPr>
        <p:txBody>
          <a:bodyPr/>
          <a:lstStyle/>
          <a:p>
            <a:pPr algn="l"/>
            <a:r>
              <a:rPr lang="en-US" sz="2800" dirty="0" smtClean="0"/>
              <a:t>Ex H) How long will it take a skier, starting from rest, to go down the first 100.0 m of a hill sloped at 23° if the coefficient of dynamic friction = 0.15?</a:t>
            </a:r>
            <a:endParaRPr lang="en-US" sz="2800" dirty="0"/>
          </a:p>
        </p:txBody>
      </p:sp>
      <p:cxnSp>
        <p:nvCxnSpPr>
          <p:cNvPr id="5" name="Straight Connector 4"/>
          <p:cNvCxnSpPr/>
          <p:nvPr/>
        </p:nvCxnSpPr>
        <p:spPr>
          <a:xfrm flipV="1">
            <a:off x="135467" y="3271168"/>
            <a:ext cx="4572000" cy="2062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262617" y="4028540"/>
            <a:ext cx="923982" cy="180984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V="1">
            <a:off x="3185008" y="5838389"/>
            <a:ext cx="1001591" cy="51876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2261470" y="1981113"/>
            <a:ext cx="883962" cy="185346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flipV="1">
            <a:off x="2111870" y="4486721"/>
            <a:ext cx="1073138" cy="187043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618402" y="2186492"/>
            <a:ext cx="1012662" cy="461665"/>
          </a:xfrm>
          <a:prstGeom prst="rect">
            <a:avLst/>
          </a:prstGeom>
          <a:noFill/>
        </p:spPr>
        <p:txBody>
          <a:bodyPr wrap="square" rtlCol="0">
            <a:spAutoFit/>
          </a:bodyPr>
          <a:lstStyle/>
          <a:p>
            <a:r>
              <a:rPr lang="en-US" sz="2400" i="1" dirty="0" smtClean="0">
                <a:solidFill>
                  <a:schemeClr val="accent3">
                    <a:lumMod val="40000"/>
                    <a:lumOff val="60000"/>
                  </a:schemeClr>
                </a:solidFill>
              </a:rPr>
              <a:t>F</a:t>
            </a:r>
            <a:r>
              <a:rPr lang="en-US" sz="2400" i="1" baseline="-25000" dirty="0" smtClean="0">
                <a:solidFill>
                  <a:schemeClr val="accent3">
                    <a:lumMod val="40000"/>
                    <a:lumOff val="60000"/>
                  </a:schemeClr>
                </a:solidFill>
              </a:rPr>
              <a:t>N</a:t>
            </a:r>
            <a:endParaRPr lang="en-US" sz="2400" i="1" baseline="-25000" dirty="0">
              <a:solidFill>
                <a:schemeClr val="accent3">
                  <a:lumMod val="40000"/>
                  <a:lumOff val="60000"/>
                </a:schemeClr>
              </a:solidFill>
            </a:endParaRPr>
          </a:p>
        </p:txBody>
      </p:sp>
      <p:sp>
        <p:nvSpPr>
          <p:cNvPr id="35" name="TextBox 34"/>
          <p:cNvSpPr txBox="1"/>
          <p:nvPr/>
        </p:nvSpPr>
        <p:spPr>
          <a:xfrm>
            <a:off x="3908724" y="1996632"/>
            <a:ext cx="2048756"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endParaRPr lang="en-US" sz="2400" i="1" baseline="-25000" dirty="0">
              <a:solidFill>
                <a:schemeClr val="accent4">
                  <a:lumMod val="40000"/>
                  <a:lumOff val="60000"/>
                </a:schemeClr>
              </a:solidFill>
            </a:endParaRPr>
          </a:p>
        </p:txBody>
      </p:sp>
      <p:sp>
        <p:nvSpPr>
          <p:cNvPr id="36" name="TextBox 35"/>
          <p:cNvSpPr txBox="1"/>
          <p:nvPr/>
        </p:nvSpPr>
        <p:spPr>
          <a:xfrm>
            <a:off x="3529466" y="4103346"/>
            <a:ext cx="1403636" cy="461665"/>
          </a:xfrm>
          <a:prstGeom prst="rect">
            <a:avLst/>
          </a:prstGeom>
          <a:noFill/>
        </p:spPr>
        <p:txBody>
          <a:bodyPr wrap="square" rtlCol="0">
            <a:spAutoFit/>
          </a:bodyPr>
          <a:lstStyle/>
          <a:p>
            <a:r>
              <a:rPr lang="en-US" sz="2400" i="1" dirty="0" err="1" smtClean="0">
                <a:solidFill>
                  <a:srgbClr val="9AD1F9"/>
                </a:solidFill>
              </a:rPr>
              <a:t>F</a:t>
            </a:r>
            <a:r>
              <a:rPr lang="en-US" sz="2400" i="1" baseline="-25000" dirty="0" err="1" smtClean="0">
                <a:solidFill>
                  <a:srgbClr val="9AD1F9"/>
                </a:solidFill>
              </a:rPr>
              <a:t>g</a:t>
            </a:r>
            <a:r>
              <a:rPr lang="en-US" sz="2400" i="1" baseline="-25000" dirty="0" smtClean="0">
                <a:solidFill>
                  <a:srgbClr val="9AD1F9"/>
                </a:solidFill>
              </a:rPr>
              <a:t>, </a:t>
            </a:r>
            <a:r>
              <a:rPr lang="en-US" sz="2400" i="1" baseline="-25000" dirty="0" err="1" smtClean="0">
                <a:solidFill>
                  <a:srgbClr val="9AD1F9"/>
                </a:solidFill>
              </a:rPr>
              <a:t>perp</a:t>
            </a:r>
            <a:endParaRPr lang="en-US" sz="2400" i="1" baseline="-25000" dirty="0">
              <a:solidFill>
                <a:srgbClr val="9AD1F9"/>
              </a:solidFill>
            </a:endParaRPr>
          </a:p>
        </p:txBody>
      </p:sp>
      <p:sp>
        <p:nvSpPr>
          <p:cNvPr id="37" name="TextBox 36"/>
          <p:cNvSpPr txBox="1"/>
          <p:nvPr/>
        </p:nvSpPr>
        <p:spPr>
          <a:xfrm>
            <a:off x="1355291" y="3955846"/>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a:t>
            </a:r>
            <a:r>
              <a:rPr lang="en-US" sz="2400" i="1" baseline="-25000" dirty="0" smtClean="0">
                <a:solidFill>
                  <a:schemeClr val="accent4">
                    <a:lumMod val="40000"/>
                    <a:lumOff val="60000"/>
                  </a:schemeClr>
                </a:solidFill>
              </a:rPr>
              <a:t>, ||</a:t>
            </a:r>
            <a:endParaRPr lang="en-US" sz="2400" i="1" baseline="-25000" dirty="0">
              <a:solidFill>
                <a:schemeClr val="accent4">
                  <a:lumMod val="40000"/>
                  <a:lumOff val="60000"/>
                </a:schemeClr>
              </a:solidFill>
            </a:endParaRPr>
          </a:p>
        </p:txBody>
      </p:sp>
      <p:sp>
        <p:nvSpPr>
          <p:cNvPr id="38" name="TextBox 37"/>
          <p:cNvSpPr txBox="1"/>
          <p:nvPr/>
        </p:nvSpPr>
        <p:spPr>
          <a:xfrm>
            <a:off x="3397548" y="3042961"/>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d</a:t>
            </a:r>
            <a:endParaRPr lang="en-US" sz="2400" i="1" baseline="-25000" dirty="0">
              <a:solidFill>
                <a:schemeClr val="accent4">
                  <a:lumMod val="40000"/>
                  <a:lumOff val="60000"/>
                </a:schemeClr>
              </a:solidFill>
            </a:endParaRPr>
          </a:p>
        </p:txBody>
      </p:sp>
      <p:cxnSp>
        <p:nvCxnSpPr>
          <p:cNvPr id="39" name="Straight Arrow Connector 38"/>
          <p:cNvCxnSpPr/>
          <p:nvPr/>
        </p:nvCxnSpPr>
        <p:spPr>
          <a:xfrm flipH="1">
            <a:off x="3397548" y="1765057"/>
            <a:ext cx="706615" cy="29263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flipV="1">
            <a:off x="2575797" y="3753373"/>
            <a:ext cx="969101" cy="433306"/>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261470" y="4186679"/>
            <a:ext cx="33215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396019" y="3739467"/>
            <a:ext cx="816701" cy="15536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412300" y="3256980"/>
            <a:ext cx="480002" cy="496393"/>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075601" y="3118432"/>
            <a:ext cx="816701" cy="15536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1489275" y="2720865"/>
            <a:ext cx="625664" cy="584169"/>
          </a:xfrm>
          <a:prstGeom prst="ellipse">
            <a:avLst/>
          </a:prstGeom>
          <a:no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2114939" y="3119161"/>
            <a:ext cx="281080" cy="460936"/>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261470" y="2835011"/>
            <a:ext cx="1556033" cy="716727"/>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3195786" y="4026459"/>
            <a:ext cx="1" cy="23255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3" name="Oval 42"/>
          <p:cNvSpPr/>
          <p:nvPr/>
        </p:nvSpPr>
        <p:spPr>
          <a:xfrm flipV="1">
            <a:off x="3090287" y="3834576"/>
            <a:ext cx="223129" cy="188772"/>
          </a:xfrm>
          <a:prstGeom prst="ellipse">
            <a:avLst/>
          </a:prstGeom>
          <a:solidFill>
            <a:schemeClr val="accent2">
              <a:lumMod val="60000"/>
              <a:lumOff val="40000"/>
            </a:schemeClr>
          </a:solidFill>
          <a:ln>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4" name="TextBox 43"/>
          <p:cNvSpPr txBox="1"/>
          <p:nvPr/>
        </p:nvSpPr>
        <p:spPr>
          <a:xfrm>
            <a:off x="2514445" y="5950290"/>
            <a:ext cx="1012662" cy="461665"/>
          </a:xfrm>
          <a:prstGeom prst="rect">
            <a:avLst/>
          </a:prstGeom>
          <a:noFill/>
        </p:spPr>
        <p:txBody>
          <a:bodyPr wrap="square" rtlCol="0">
            <a:spAutoFit/>
          </a:bodyPr>
          <a:lstStyle/>
          <a:p>
            <a:r>
              <a:rPr lang="en-US" sz="2400" i="1" dirty="0" err="1" smtClean="0">
                <a:solidFill>
                  <a:schemeClr val="accent2">
                    <a:lumMod val="40000"/>
                    <a:lumOff val="60000"/>
                  </a:schemeClr>
                </a:solidFill>
              </a:rPr>
              <a:t>F</a:t>
            </a:r>
            <a:r>
              <a:rPr lang="en-US" sz="2400" i="1" baseline="-25000" dirty="0" err="1" smtClean="0">
                <a:solidFill>
                  <a:schemeClr val="accent2">
                    <a:lumMod val="40000"/>
                    <a:lumOff val="60000"/>
                  </a:schemeClr>
                </a:solidFill>
              </a:rPr>
              <a:t>g</a:t>
            </a:r>
            <a:endParaRPr lang="en-US" sz="2400" i="1" baseline="-25000" dirty="0">
              <a:solidFill>
                <a:schemeClr val="accent2">
                  <a:lumMod val="40000"/>
                  <a:lumOff val="60000"/>
                </a:schemeClr>
              </a:solidFill>
            </a:endParaRPr>
          </a:p>
        </p:txBody>
      </p:sp>
      <p:cxnSp>
        <p:nvCxnSpPr>
          <p:cNvPr id="45" name="Straight Arrow Connector 44"/>
          <p:cNvCxnSpPr/>
          <p:nvPr/>
        </p:nvCxnSpPr>
        <p:spPr>
          <a:xfrm flipH="1">
            <a:off x="2111870" y="4028540"/>
            <a:ext cx="967638" cy="45818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7" name="Straight Arrow Connector 46"/>
          <p:cNvCxnSpPr/>
          <p:nvPr/>
        </p:nvCxnSpPr>
        <p:spPr>
          <a:xfrm flipV="1">
            <a:off x="3334605" y="3628992"/>
            <a:ext cx="571888" cy="27279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a:off x="135467" y="5334000"/>
            <a:ext cx="167640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742737" y="4964668"/>
            <a:ext cx="814270" cy="369332"/>
          </a:xfrm>
          <a:prstGeom prst="rect">
            <a:avLst/>
          </a:prstGeom>
          <a:noFill/>
        </p:spPr>
        <p:txBody>
          <a:bodyPr wrap="none" rtlCol="0">
            <a:spAutoFit/>
          </a:bodyPr>
          <a:lstStyle/>
          <a:p>
            <a:r>
              <a:rPr lang="en-US" dirty="0" err="1" smtClean="0"/>
              <a:t>θ</a:t>
            </a:r>
            <a:r>
              <a:rPr lang="en-US" dirty="0" smtClean="0"/>
              <a:t> = 23°</a:t>
            </a:r>
            <a:endParaRPr lang="en-US" dirty="0"/>
          </a:p>
        </p:txBody>
      </p:sp>
      <p:sp>
        <p:nvSpPr>
          <p:cNvPr id="54" name="TextBox 53"/>
          <p:cNvSpPr txBox="1"/>
          <p:nvPr/>
        </p:nvSpPr>
        <p:spPr>
          <a:xfrm>
            <a:off x="3212720" y="4470102"/>
            <a:ext cx="317327" cy="369332"/>
          </a:xfrm>
          <a:prstGeom prst="rect">
            <a:avLst/>
          </a:prstGeom>
          <a:noFill/>
        </p:spPr>
        <p:txBody>
          <a:bodyPr wrap="none" rtlCol="0">
            <a:spAutoFit/>
          </a:bodyPr>
          <a:lstStyle/>
          <a:p>
            <a:r>
              <a:rPr lang="en-US" dirty="0" err="1" smtClean="0"/>
              <a:t>θ</a:t>
            </a:r>
            <a:r>
              <a:rPr lang="en-US" dirty="0" smtClean="0"/>
              <a:t> </a:t>
            </a:r>
            <a:endParaRPr lang="en-US" dirty="0"/>
          </a:p>
        </p:txBody>
      </p:sp>
      <p:sp>
        <p:nvSpPr>
          <p:cNvPr id="55" name="TextBox 54"/>
          <p:cNvSpPr txBox="1"/>
          <p:nvPr/>
        </p:nvSpPr>
        <p:spPr>
          <a:xfrm>
            <a:off x="2855971" y="5519915"/>
            <a:ext cx="317327" cy="369332"/>
          </a:xfrm>
          <a:prstGeom prst="rect">
            <a:avLst/>
          </a:prstGeom>
          <a:noFill/>
        </p:spPr>
        <p:txBody>
          <a:bodyPr wrap="none" rtlCol="0">
            <a:spAutoFit/>
          </a:bodyPr>
          <a:lstStyle/>
          <a:p>
            <a:r>
              <a:rPr lang="en-US" dirty="0" err="1" smtClean="0"/>
              <a:t>θ</a:t>
            </a:r>
            <a:r>
              <a:rPr lang="en-US" dirty="0" smtClean="0"/>
              <a:t> </a:t>
            </a:r>
            <a:endParaRPr lang="en-US" dirty="0"/>
          </a:p>
        </p:txBody>
      </p:sp>
      <p:sp>
        <p:nvSpPr>
          <p:cNvPr id="46" name="Content Placeholder 2"/>
          <p:cNvSpPr>
            <a:spLocks noGrp="1"/>
          </p:cNvSpPr>
          <p:nvPr>
            <p:ph idx="1"/>
          </p:nvPr>
        </p:nvSpPr>
        <p:spPr>
          <a:xfrm>
            <a:off x="5193742" y="1497771"/>
            <a:ext cx="3760987" cy="5242197"/>
          </a:xfrm>
        </p:spPr>
        <p:txBody>
          <a:bodyPr>
            <a:normAutofit lnSpcReduction="10000"/>
          </a:bodyPr>
          <a:lstStyle/>
          <a:p>
            <a:pPr marL="0" indent="0">
              <a:buNone/>
            </a:pPr>
            <a:r>
              <a:rPr lang="en-US" sz="2000" i="1" dirty="0" err="1" smtClean="0"/>
              <a:t>F</a:t>
            </a:r>
            <a:r>
              <a:rPr lang="en-US" sz="2000" i="1" baseline="-25000" dirty="0" err="1" smtClean="0"/>
              <a:t>net</a:t>
            </a:r>
            <a:r>
              <a:rPr lang="en-US" sz="2000" dirty="0" smtClean="0"/>
              <a:t> = </a:t>
            </a:r>
            <a:r>
              <a:rPr lang="en-US" sz="2000" i="1" dirty="0" err="1" smtClean="0"/>
              <a:t>F</a:t>
            </a:r>
            <a:r>
              <a:rPr lang="en-US" sz="2000" i="1" baseline="-25000" dirty="0" err="1" smtClean="0"/>
              <a:t>g</a:t>
            </a:r>
            <a:r>
              <a:rPr lang="en-US" sz="2000" i="1" baseline="-25000" dirty="0" smtClean="0"/>
              <a:t>,||</a:t>
            </a:r>
            <a:r>
              <a:rPr lang="en-US" sz="2000" dirty="0" smtClean="0"/>
              <a:t> </a:t>
            </a:r>
            <a:r>
              <a:rPr lang="mr-IN" sz="2000" dirty="0" smtClean="0"/>
              <a:t>–</a:t>
            </a:r>
            <a:r>
              <a:rPr lang="en-US" sz="2000" dirty="0" smtClean="0"/>
              <a:t> </a:t>
            </a:r>
            <a:r>
              <a:rPr lang="en-US" sz="2000" i="1" dirty="0" err="1" smtClean="0"/>
              <a:t>f</a:t>
            </a:r>
            <a:r>
              <a:rPr lang="en-US" sz="2000" i="1" baseline="-25000" dirty="0" err="1" smtClean="0"/>
              <a:t>d</a:t>
            </a:r>
            <a:endParaRPr lang="en-US" sz="2000" i="1" baseline="-25000" dirty="0" smtClean="0"/>
          </a:p>
          <a:p>
            <a:pPr marL="0" indent="0">
              <a:buNone/>
            </a:pPr>
            <a:r>
              <a:rPr lang="en-US" sz="2000" i="1" dirty="0" err="1"/>
              <a:t>F</a:t>
            </a:r>
            <a:r>
              <a:rPr lang="en-US" sz="2000" i="1" baseline="-25000" dirty="0" err="1"/>
              <a:t>net</a:t>
            </a:r>
            <a:r>
              <a:rPr lang="en-US" sz="2000" dirty="0"/>
              <a:t> = </a:t>
            </a:r>
            <a:r>
              <a:rPr lang="en-US" sz="2000" i="1" dirty="0" err="1"/>
              <a:t>F</a:t>
            </a:r>
            <a:r>
              <a:rPr lang="en-US" sz="2000" i="1" baseline="-25000" dirty="0" err="1"/>
              <a:t>g</a:t>
            </a:r>
            <a:r>
              <a:rPr lang="en-US" sz="2000" i="1" baseline="-25000" dirty="0"/>
              <a:t>,||</a:t>
            </a:r>
            <a:r>
              <a:rPr lang="en-US" sz="2000" dirty="0"/>
              <a:t> </a:t>
            </a:r>
            <a:r>
              <a:rPr lang="mr-IN" sz="2000" dirty="0"/>
              <a:t>–</a:t>
            </a:r>
            <a:r>
              <a:rPr lang="en-US" sz="2000" dirty="0"/>
              <a:t> </a:t>
            </a:r>
            <a:r>
              <a:rPr lang="en-US" sz="2000" i="1" dirty="0" err="1" smtClean="0"/>
              <a:t>μF</a:t>
            </a:r>
            <a:r>
              <a:rPr lang="en-US" sz="2000" i="1" baseline="-25000" dirty="0" err="1" smtClean="0"/>
              <a:t>N</a:t>
            </a:r>
            <a:endParaRPr lang="en-US" sz="2000" i="1" baseline="-25000" dirty="0" smtClean="0"/>
          </a:p>
          <a:p>
            <a:pPr marL="0" indent="0">
              <a:buNone/>
            </a:pPr>
            <a:r>
              <a:rPr lang="en-US" sz="2000" i="1" dirty="0" err="1"/>
              <a:t>F</a:t>
            </a:r>
            <a:r>
              <a:rPr lang="en-US" sz="2000" i="1" baseline="-25000" dirty="0" err="1"/>
              <a:t>net</a:t>
            </a:r>
            <a:r>
              <a:rPr lang="en-US" sz="2000" dirty="0"/>
              <a:t> = </a:t>
            </a:r>
            <a:r>
              <a:rPr lang="en-US" sz="2000" i="1" dirty="0" err="1"/>
              <a:t>F</a:t>
            </a:r>
            <a:r>
              <a:rPr lang="en-US" sz="2000" i="1" baseline="-25000" dirty="0" err="1"/>
              <a:t>g</a:t>
            </a:r>
            <a:r>
              <a:rPr lang="en-US" sz="2000" i="1" baseline="-25000" dirty="0"/>
              <a:t>,||</a:t>
            </a:r>
            <a:r>
              <a:rPr lang="en-US" sz="2000" dirty="0"/>
              <a:t> </a:t>
            </a:r>
            <a:r>
              <a:rPr lang="mr-IN" sz="2000" dirty="0"/>
              <a:t>–</a:t>
            </a:r>
            <a:r>
              <a:rPr lang="en-US" sz="2000" dirty="0"/>
              <a:t> </a:t>
            </a:r>
            <a:r>
              <a:rPr lang="en-US" sz="2000" i="1" dirty="0" err="1" smtClean="0"/>
              <a:t>μF</a:t>
            </a:r>
            <a:r>
              <a:rPr lang="en-US" sz="2000" i="1" baseline="-25000" dirty="0" err="1" smtClean="0"/>
              <a:t>g,perp</a:t>
            </a:r>
            <a:endParaRPr lang="en-US" sz="2000" i="1" baseline="-25000" dirty="0" smtClean="0"/>
          </a:p>
          <a:p>
            <a:pPr marL="0" indent="0">
              <a:buNone/>
            </a:pPr>
            <a:r>
              <a:rPr lang="en-US" sz="2000" i="1" dirty="0" err="1"/>
              <a:t>F</a:t>
            </a:r>
            <a:r>
              <a:rPr lang="en-US" sz="2000" i="1" baseline="-25000" dirty="0" err="1"/>
              <a:t>net</a:t>
            </a:r>
            <a:r>
              <a:rPr lang="en-US" sz="2000" dirty="0"/>
              <a:t> = </a:t>
            </a:r>
            <a:r>
              <a:rPr lang="en-US" sz="2000" i="1" dirty="0" err="1" smtClean="0"/>
              <a:t>F</a:t>
            </a:r>
            <a:r>
              <a:rPr lang="en-US" sz="2000" i="1" baseline="-25000" dirty="0" err="1" smtClean="0"/>
              <a:t>g</a:t>
            </a:r>
            <a:r>
              <a:rPr lang="en-US" sz="2000" dirty="0" err="1" smtClean="0"/>
              <a:t>sin</a:t>
            </a:r>
            <a:r>
              <a:rPr lang="en-US" sz="2000" dirty="0" smtClean="0"/>
              <a:t> </a:t>
            </a:r>
            <a:r>
              <a:rPr lang="en-US" sz="2000" dirty="0" err="1" smtClean="0"/>
              <a:t>θ</a:t>
            </a:r>
            <a:r>
              <a:rPr lang="en-US" sz="2000" dirty="0" smtClean="0"/>
              <a:t> </a:t>
            </a:r>
            <a:r>
              <a:rPr lang="mr-IN" sz="2000" dirty="0"/>
              <a:t>–</a:t>
            </a:r>
            <a:r>
              <a:rPr lang="en-US" sz="2000" dirty="0"/>
              <a:t> </a:t>
            </a:r>
            <a:r>
              <a:rPr lang="en-US" sz="2000" i="1" dirty="0" err="1" smtClean="0"/>
              <a:t>μF</a:t>
            </a:r>
            <a:r>
              <a:rPr lang="en-US" sz="2000" i="1" baseline="-25000" dirty="0" err="1" smtClean="0"/>
              <a:t>g</a:t>
            </a:r>
            <a:r>
              <a:rPr lang="en-US" sz="2000" dirty="0" err="1" smtClean="0"/>
              <a:t>cos</a:t>
            </a:r>
            <a:r>
              <a:rPr lang="en-US" sz="2000" dirty="0" smtClean="0"/>
              <a:t> </a:t>
            </a:r>
            <a:r>
              <a:rPr lang="en-US" sz="2000" dirty="0" err="1"/>
              <a:t>θ</a:t>
            </a:r>
            <a:endParaRPr lang="en-US" sz="2000" i="1" baseline="-25000" dirty="0"/>
          </a:p>
          <a:p>
            <a:pPr marL="0" indent="0">
              <a:buNone/>
            </a:pPr>
            <a:r>
              <a:rPr lang="en-US" sz="2000" i="1" dirty="0" err="1"/>
              <a:t>F</a:t>
            </a:r>
            <a:r>
              <a:rPr lang="en-US" sz="2000" i="1" baseline="-25000" dirty="0" err="1"/>
              <a:t>net</a:t>
            </a:r>
            <a:r>
              <a:rPr lang="en-US" sz="2000" dirty="0"/>
              <a:t> = </a:t>
            </a:r>
            <a:r>
              <a:rPr lang="en-US" sz="2000" i="1" dirty="0" smtClean="0"/>
              <a:t>mg </a:t>
            </a:r>
            <a:r>
              <a:rPr lang="en-US" sz="2000" dirty="0" smtClean="0"/>
              <a:t>sin </a:t>
            </a:r>
            <a:r>
              <a:rPr lang="en-US" sz="2000" dirty="0" err="1"/>
              <a:t>θ</a:t>
            </a:r>
            <a:r>
              <a:rPr lang="en-US" sz="2000" dirty="0"/>
              <a:t> </a:t>
            </a:r>
            <a:r>
              <a:rPr lang="mr-IN" sz="2000" dirty="0"/>
              <a:t>–</a:t>
            </a:r>
            <a:r>
              <a:rPr lang="en-US" sz="2000" dirty="0"/>
              <a:t> </a:t>
            </a:r>
            <a:r>
              <a:rPr lang="en-US" sz="2000" i="1" dirty="0" err="1" smtClean="0"/>
              <a:t>μmg</a:t>
            </a:r>
            <a:r>
              <a:rPr lang="en-US" sz="2000" i="1" dirty="0"/>
              <a:t> </a:t>
            </a:r>
            <a:r>
              <a:rPr lang="en-US" sz="2000" dirty="0" err="1" smtClean="0"/>
              <a:t>cos</a:t>
            </a:r>
            <a:r>
              <a:rPr lang="en-US" sz="2000" dirty="0" smtClean="0"/>
              <a:t> </a:t>
            </a:r>
            <a:r>
              <a:rPr lang="en-US" sz="2000" dirty="0" err="1"/>
              <a:t>θ</a:t>
            </a:r>
            <a:endParaRPr lang="en-US" sz="2000" i="1" baseline="-25000" dirty="0"/>
          </a:p>
          <a:p>
            <a:pPr marL="0" indent="0">
              <a:buNone/>
            </a:pPr>
            <a:r>
              <a:rPr lang="en-US" sz="2000" i="1" dirty="0" err="1"/>
              <a:t>F</a:t>
            </a:r>
            <a:r>
              <a:rPr lang="en-US" sz="2000" i="1" baseline="-25000" dirty="0" err="1"/>
              <a:t>net</a:t>
            </a:r>
            <a:r>
              <a:rPr lang="en-US" sz="2000" dirty="0"/>
              <a:t> = </a:t>
            </a:r>
            <a:r>
              <a:rPr lang="en-US" sz="2000" i="1" dirty="0" smtClean="0"/>
              <a:t>mg</a:t>
            </a:r>
            <a:r>
              <a:rPr lang="en-US" sz="2000" dirty="0" smtClean="0"/>
              <a:t>(sin </a:t>
            </a:r>
            <a:r>
              <a:rPr lang="en-US" sz="2000" dirty="0" err="1" smtClean="0"/>
              <a:t>θ</a:t>
            </a:r>
            <a:r>
              <a:rPr lang="en-US" sz="2000" dirty="0" smtClean="0"/>
              <a:t> </a:t>
            </a:r>
            <a:r>
              <a:rPr lang="mr-IN" sz="2000" dirty="0" smtClean="0"/>
              <a:t>–</a:t>
            </a:r>
            <a:r>
              <a:rPr lang="en-US" sz="2000" dirty="0" smtClean="0"/>
              <a:t> </a:t>
            </a:r>
            <a:r>
              <a:rPr lang="en-US" sz="2000" i="1" dirty="0" smtClean="0"/>
              <a:t>μ </a:t>
            </a:r>
            <a:r>
              <a:rPr lang="en-US" sz="2000" dirty="0" err="1" smtClean="0"/>
              <a:t>cos</a:t>
            </a:r>
            <a:r>
              <a:rPr lang="en-US" sz="2000" dirty="0" smtClean="0"/>
              <a:t> </a:t>
            </a:r>
            <a:r>
              <a:rPr lang="en-US" sz="2000" dirty="0" err="1" smtClean="0"/>
              <a:t>θ</a:t>
            </a:r>
            <a:r>
              <a:rPr lang="en-US" sz="2000" dirty="0" smtClean="0"/>
              <a:t>)</a:t>
            </a:r>
            <a:endParaRPr lang="en-US" sz="2000" i="1" baseline="-25000" dirty="0" smtClean="0"/>
          </a:p>
          <a:p>
            <a:pPr marL="0" indent="0">
              <a:buNone/>
            </a:pPr>
            <a:r>
              <a:rPr lang="en-US" sz="2000" i="1" dirty="0" smtClean="0"/>
              <a:t>ma</a:t>
            </a:r>
            <a:r>
              <a:rPr lang="en-US" sz="2000" dirty="0" smtClean="0"/>
              <a:t> </a:t>
            </a:r>
            <a:r>
              <a:rPr lang="en-US" sz="2000" dirty="0"/>
              <a:t>= </a:t>
            </a:r>
            <a:r>
              <a:rPr lang="en-US" sz="2000" i="1" dirty="0"/>
              <a:t>mg</a:t>
            </a:r>
            <a:r>
              <a:rPr lang="en-US" sz="2000" dirty="0"/>
              <a:t>(sin </a:t>
            </a:r>
            <a:r>
              <a:rPr lang="en-US" sz="2000" dirty="0" err="1"/>
              <a:t>θ</a:t>
            </a:r>
            <a:r>
              <a:rPr lang="en-US" sz="2000" dirty="0"/>
              <a:t> </a:t>
            </a:r>
            <a:r>
              <a:rPr lang="mr-IN" sz="2000" dirty="0"/>
              <a:t>–</a:t>
            </a:r>
            <a:r>
              <a:rPr lang="en-US" sz="2000" dirty="0"/>
              <a:t> </a:t>
            </a:r>
            <a:r>
              <a:rPr lang="en-US" sz="2000" i="1" dirty="0"/>
              <a:t>μ </a:t>
            </a:r>
            <a:r>
              <a:rPr lang="en-US" sz="2000" dirty="0" err="1"/>
              <a:t>cos</a:t>
            </a:r>
            <a:r>
              <a:rPr lang="en-US" sz="2000" dirty="0"/>
              <a:t> </a:t>
            </a:r>
            <a:r>
              <a:rPr lang="en-US" sz="2000" dirty="0" err="1"/>
              <a:t>θ</a:t>
            </a:r>
            <a:r>
              <a:rPr lang="en-US" sz="2000" dirty="0"/>
              <a:t>)</a:t>
            </a:r>
            <a:endParaRPr lang="en-US" sz="2000" i="1" baseline="-25000" dirty="0"/>
          </a:p>
          <a:p>
            <a:pPr marL="0" indent="0">
              <a:buNone/>
            </a:pPr>
            <a:r>
              <a:rPr lang="en-US" sz="2000" i="1" dirty="0"/>
              <a:t>a</a:t>
            </a:r>
            <a:r>
              <a:rPr lang="en-US" sz="2000" dirty="0" smtClean="0"/>
              <a:t> </a:t>
            </a:r>
            <a:r>
              <a:rPr lang="en-US" sz="2000" dirty="0"/>
              <a:t>= </a:t>
            </a:r>
            <a:r>
              <a:rPr lang="en-US" sz="2000" i="1" dirty="0" smtClean="0"/>
              <a:t>g</a:t>
            </a:r>
            <a:r>
              <a:rPr lang="en-US" sz="2000" dirty="0"/>
              <a:t>(sin </a:t>
            </a:r>
            <a:r>
              <a:rPr lang="en-US" sz="2000" dirty="0" err="1"/>
              <a:t>θ</a:t>
            </a:r>
            <a:r>
              <a:rPr lang="en-US" sz="2000" dirty="0"/>
              <a:t> </a:t>
            </a:r>
            <a:r>
              <a:rPr lang="mr-IN" sz="2000" dirty="0"/>
              <a:t>–</a:t>
            </a:r>
            <a:r>
              <a:rPr lang="en-US" sz="2000" dirty="0"/>
              <a:t> </a:t>
            </a:r>
            <a:r>
              <a:rPr lang="en-US" sz="2000" i="1" dirty="0"/>
              <a:t>μ </a:t>
            </a:r>
            <a:r>
              <a:rPr lang="en-US" sz="2000" dirty="0" err="1"/>
              <a:t>cos</a:t>
            </a:r>
            <a:r>
              <a:rPr lang="en-US" sz="2000" dirty="0"/>
              <a:t> </a:t>
            </a:r>
            <a:r>
              <a:rPr lang="en-US" sz="2000" dirty="0" err="1"/>
              <a:t>θ</a:t>
            </a:r>
            <a:r>
              <a:rPr lang="en-US" sz="2000" dirty="0" smtClean="0"/>
              <a:t>)</a:t>
            </a:r>
          </a:p>
          <a:p>
            <a:pPr marL="0" indent="0">
              <a:buNone/>
            </a:pPr>
            <a:r>
              <a:rPr lang="en-US" sz="2000" i="1" dirty="0"/>
              <a:t>a</a:t>
            </a:r>
            <a:r>
              <a:rPr lang="en-US" sz="2000" i="1" dirty="0" smtClean="0"/>
              <a:t> </a:t>
            </a:r>
            <a:r>
              <a:rPr lang="en-US" sz="2000" dirty="0" smtClean="0"/>
              <a:t>= (9.8 m/s</a:t>
            </a:r>
            <a:r>
              <a:rPr lang="en-US" sz="2000" baseline="30000" dirty="0" smtClean="0"/>
              <a:t>2</a:t>
            </a:r>
            <a:r>
              <a:rPr lang="en-US" sz="2000" dirty="0" smtClean="0"/>
              <a:t>)(sin 23 </a:t>
            </a:r>
            <a:r>
              <a:rPr lang="mr-IN" sz="2000" dirty="0" smtClean="0"/>
              <a:t>–</a:t>
            </a:r>
            <a:r>
              <a:rPr lang="en-US" sz="2000" dirty="0" smtClean="0"/>
              <a:t> 0.15 </a:t>
            </a:r>
            <a:r>
              <a:rPr lang="en-US" sz="2000" dirty="0" err="1" smtClean="0"/>
              <a:t>cos</a:t>
            </a:r>
            <a:r>
              <a:rPr lang="en-US" sz="2000" dirty="0" smtClean="0"/>
              <a:t> 23)</a:t>
            </a:r>
          </a:p>
          <a:p>
            <a:pPr marL="0" indent="0">
              <a:buNone/>
            </a:pPr>
            <a:r>
              <a:rPr lang="en-US" sz="2000" i="1" dirty="0" smtClean="0"/>
              <a:t>a </a:t>
            </a:r>
            <a:r>
              <a:rPr lang="en-US" sz="2000" dirty="0" smtClean="0"/>
              <a:t>= 2.476 m/s</a:t>
            </a:r>
            <a:r>
              <a:rPr lang="en-US" sz="2000" baseline="30000" dirty="0" smtClean="0"/>
              <a:t>2</a:t>
            </a:r>
            <a:r>
              <a:rPr lang="en-US" sz="2000" i="1" dirty="0" smtClean="0"/>
              <a:t>  </a:t>
            </a:r>
            <a:endParaRPr lang="en-US" sz="2000" i="1" dirty="0"/>
          </a:p>
          <a:p>
            <a:pPr marL="0" indent="0">
              <a:buNone/>
            </a:pPr>
            <a:endParaRPr lang="en-US" dirty="0" smtClean="0"/>
          </a:p>
        </p:txBody>
      </p:sp>
    </p:spTree>
    <p:extLst>
      <p:ext uri="{BB962C8B-B14F-4D97-AF65-F5344CB8AC3E}">
        <p14:creationId xmlns:p14="http://schemas.microsoft.com/office/powerpoint/2010/main" val="703505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23" y="228600"/>
            <a:ext cx="8377952" cy="1005706"/>
          </a:xfrm>
        </p:spPr>
        <p:txBody>
          <a:bodyPr/>
          <a:lstStyle/>
          <a:p>
            <a:pPr algn="l"/>
            <a:r>
              <a:rPr lang="en-US" sz="2800" dirty="0" smtClean="0"/>
              <a:t>Ex H) How long will it take a skier, starting from rest, to go down the first 100.0 m of a hill sloped at 23° if the coefficient of dynamic friction = 0.15?</a:t>
            </a:r>
            <a:endParaRPr lang="en-US" sz="2800" dirty="0"/>
          </a:p>
        </p:txBody>
      </p:sp>
      <p:cxnSp>
        <p:nvCxnSpPr>
          <p:cNvPr id="5" name="Straight Connector 4"/>
          <p:cNvCxnSpPr/>
          <p:nvPr/>
        </p:nvCxnSpPr>
        <p:spPr>
          <a:xfrm flipV="1">
            <a:off x="135467" y="3271168"/>
            <a:ext cx="4572000" cy="2062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262617" y="4028540"/>
            <a:ext cx="923982" cy="180984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V="1">
            <a:off x="3185008" y="5838389"/>
            <a:ext cx="1001591" cy="51876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2261470" y="1981113"/>
            <a:ext cx="883962" cy="185346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flipV="1">
            <a:off x="2111870" y="4486721"/>
            <a:ext cx="1073138" cy="187043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618402" y="2186492"/>
            <a:ext cx="1012662" cy="461665"/>
          </a:xfrm>
          <a:prstGeom prst="rect">
            <a:avLst/>
          </a:prstGeom>
          <a:noFill/>
        </p:spPr>
        <p:txBody>
          <a:bodyPr wrap="square" rtlCol="0">
            <a:spAutoFit/>
          </a:bodyPr>
          <a:lstStyle/>
          <a:p>
            <a:r>
              <a:rPr lang="en-US" sz="2400" i="1" dirty="0" smtClean="0">
                <a:solidFill>
                  <a:schemeClr val="accent3">
                    <a:lumMod val="40000"/>
                    <a:lumOff val="60000"/>
                  </a:schemeClr>
                </a:solidFill>
              </a:rPr>
              <a:t>F</a:t>
            </a:r>
            <a:r>
              <a:rPr lang="en-US" sz="2400" i="1" baseline="-25000" dirty="0" smtClean="0">
                <a:solidFill>
                  <a:schemeClr val="accent3">
                    <a:lumMod val="40000"/>
                    <a:lumOff val="60000"/>
                  </a:schemeClr>
                </a:solidFill>
              </a:rPr>
              <a:t>N</a:t>
            </a:r>
            <a:endParaRPr lang="en-US" sz="2400" i="1" baseline="-25000" dirty="0">
              <a:solidFill>
                <a:schemeClr val="accent3">
                  <a:lumMod val="40000"/>
                  <a:lumOff val="60000"/>
                </a:schemeClr>
              </a:solidFill>
            </a:endParaRPr>
          </a:p>
        </p:txBody>
      </p:sp>
      <p:sp>
        <p:nvSpPr>
          <p:cNvPr id="35" name="TextBox 34"/>
          <p:cNvSpPr txBox="1"/>
          <p:nvPr/>
        </p:nvSpPr>
        <p:spPr>
          <a:xfrm>
            <a:off x="3784941" y="1825419"/>
            <a:ext cx="2048756"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net</a:t>
            </a:r>
            <a:endParaRPr lang="en-US" sz="2400" i="1" baseline="-25000" dirty="0">
              <a:solidFill>
                <a:schemeClr val="accent4">
                  <a:lumMod val="40000"/>
                  <a:lumOff val="60000"/>
                </a:schemeClr>
              </a:solidFill>
            </a:endParaRPr>
          </a:p>
        </p:txBody>
      </p:sp>
      <p:sp>
        <p:nvSpPr>
          <p:cNvPr id="36" name="TextBox 35"/>
          <p:cNvSpPr txBox="1"/>
          <p:nvPr/>
        </p:nvSpPr>
        <p:spPr>
          <a:xfrm>
            <a:off x="3529466" y="4103346"/>
            <a:ext cx="1403636" cy="461665"/>
          </a:xfrm>
          <a:prstGeom prst="rect">
            <a:avLst/>
          </a:prstGeom>
          <a:noFill/>
        </p:spPr>
        <p:txBody>
          <a:bodyPr wrap="square" rtlCol="0">
            <a:spAutoFit/>
          </a:bodyPr>
          <a:lstStyle/>
          <a:p>
            <a:r>
              <a:rPr lang="en-US" sz="2400" i="1" dirty="0" err="1" smtClean="0">
                <a:solidFill>
                  <a:srgbClr val="9AD1F9"/>
                </a:solidFill>
              </a:rPr>
              <a:t>F</a:t>
            </a:r>
            <a:r>
              <a:rPr lang="en-US" sz="2400" i="1" baseline="-25000" dirty="0" err="1" smtClean="0">
                <a:solidFill>
                  <a:srgbClr val="9AD1F9"/>
                </a:solidFill>
              </a:rPr>
              <a:t>g</a:t>
            </a:r>
            <a:r>
              <a:rPr lang="en-US" sz="2400" i="1" baseline="-25000" dirty="0" smtClean="0">
                <a:solidFill>
                  <a:srgbClr val="9AD1F9"/>
                </a:solidFill>
              </a:rPr>
              <a:t>, </a:t>
            </a:r>
            <a:r>
              <a:rPr lang="en-US" sz="2400" i="1" baseline="-25000" dirty="0" err="1" smtClean="0">
                <a:solidFill>
                  <a:srgbClr val="9AD1F9"/>
                </a:solidFill>
              </a:rPr>
              <a:t>perp</a:t>
            </a:r>
            <a:endParaRPr lang="en-US" sz="2400" i="1" baseline="-25000" dirty="0">
              <a:solidFill>
                <a:srgbClr val="9AD1F9"/>
              </a:solidFill>
            </a:endParaRPr>
          </a:p>
        </p:txBody>
      </p:sp>
      <p:sp>
        <p:nvSpPr>
          <p:cNvPr id="37" name="TextBox 36"/>
          <p:cNvSpPr txBox="1"/>
          <p:nvPr/>
        </p:nvSpPr>
        <p:spPr>
          <a:xfrm>
            <a:off x="1355291" y="3955846"/>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g</a:t>
            </a:r>
            <a:r>
              <a:rPr lang="en-US" sz="2400" i="1" baseline="-25000" dirty="0" smtClean="0">
                <a:solidFill>
                  <a:schemeClr val="accent4">
                    <a:lumMod val="40000"/>
                    <a:lumOff val="60000"/>
                  </a:schemeClr>
                </a:solidFill>
              </a:rPr>
              <a:t>, ||</a:t>
            </a:r>
            <a:endParaRPr lang="en-US" sz="2400" i="1" baseline="-25000" dirty="0">
              <a:solidFill>
                <a:schemeClr val="accent4">
                  <a:lumMod val="40000"/>
                  <a:lumOff val="60000"/>
                </a:schemeClr>
              </a:solidFill>
            </a:endParaRPr>
          </a:p>
        </p:txBody>
      </p:sp>
      <p:sp>
        <p:nvSpPr>
          <p:cNvPr id="38" name="TextBox 37"/>
          <p:cNvSpPr txBox="1"/>
          <p:nvPr/>
        </p:nvSpPr>
        <p:spPr>
          <a:xfrm>
            <a:off x="3397548" y="3042961"/>
            <a:ext cx="1012662" cy="461665"/>
          </a:xfrm>
          <a:prstGeom prst="rect">
            <a:avLst/>
          </a:prstGeom>
          <a:noFill/>
        </p:spPr>
        <p:txBody>
          <a:bodyPr wrap="square" rtlCol="0">
            <a:spAutoFit/>
          </a:bodyPr>
          <a:lstStyle/>
          <a:p>
            <a:r>
              <a:rPr lang="en-US" sz="2400" i="1" dirty="0" err="1" smtClean="0">
                <a:solidFill>
                  <a:schemeClr val="accent4">
                    <a:lumMod val="40000"/>
                    <a:lumOff val="60000"/>
                  </a:schemeClr>
                </a:solidFill>
              </a:rPr>
              <a:t>f</a:t>
            </a:r>
            <a:r>
              <a:rPr lang="en-US" sz="2400" i="1" baseline="-25000" dirty="0" err="1" smtClean="0">
                <a:solidFill>
                  <a:schemeClr val="accent4">
                    <a:lumMod val="40000"/>
                    <a:lumOff val="60000"/>
                  </a:schemeClr>
                </a:solidFill>
              </a:rPr>
              <a:t>d</a:t>
            </a:r>
            <a:endParaRPr lang="en-US" sz="2400" i="1" baseline="-25000" dirty="0">
              <a:solidFill>
                <a:schemeClr val="accent4">
                  <a:lumMod val="40000"/>
                  <a:lumOff val="60000"/>
                </a:schemeClr>
              </a:solidFill>
            </a:endParaRPr>
          </a:p>
        </p:txBody>
      </p:sp>
      <p:cxnSp>
        <p:nvCxnSpPr>
          <p:cNvPr id="39" name="Straight Arrow Connector 38"/>
          <p:cNvCxnSpPr/>
          <p:nvPr/>
        </p:nvCxnSpPr>
        <p:spPr>
          <a:xfrm flipH="1">
            <a:off x="3397548" y="1765057"/>
            <a:ext cx="706615" cy="29263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flipV="1">
            <a:off x="2575797" y="3753373"/>
            <a:ext cx="969101" cy="433306"/>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261470" y="4186679"/>
            <a:ext cx="33215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396019" y="3739467"/>
            <a:ext cx="816701" cy="15536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412300" y="3256980"/>
            <a:ext cx="480002" cy="496393"/>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075601" y="3118432"/>
            <a:ext cx="816701" cy="15536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1489275" y="2720865"/>
            <a:ext cx="625664" cy="584169"/>
          </a:xfrm>
          <a:prstGeom prst="ellipse">
            <a:avLst/>
          </a:prstGeom>
          <a:no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2114939" y="3119161"/>
            <a:ext cx="281080" cy="460936"/>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261470" y="2835011"/>
            <a:ext cx="1556033" cy="716727"/>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3195786" y="4026459"/>
            <a:ext cx="1" cy="23255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3" name="Oval 42"/>
          <p:cNvSpPr/>
          <p:nvPr/>
        </p:nvSpPr>
        <p:spPr>
          <a:xfrm flipV="1">
            <a:off x="3090287" y="3834576"/>
            <a:ext cx="223129" cy="188772"/>
          </a:xfrm>
          <a:prstGeom prst="ellipse">
            <a:avLst/>
          </a:prstGeom>
          <a:solidFill>
            <a:schemeClr val="accent2">
              <a:lumMod val="60000"/>
              <a:lumOff val="40000"/>
            </a:schemeClr>
          </a:solidFill>
          <a:ln>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4" name="TextBox 43"/>
          <p:cNvSpPr txBox="1"/>
          <p:nvPr/>
        </p:nvSpPr>
        <p:spPr>
          <a:xfrm>
            <a:off x="2514445" y="5950290"/>
            <a:ext cx="1012662" cy="461665"/>
          </a:xfrm>
          <a:prstGeom prst="rect">
            <a:avLst/>
          </a:prstGeom>
          <a:noFill/>
        </p:spPr>
        <p:txBody>
          <a:bodyPr wrap="square" rtlCol="0">
            <a:spAutoFit/>
          </a:bodyPr>
          <a:lstStyle/>
          <a:p>
            <a:r>
              <a:rPr lang="en-US" sz="2400" i="1" dirty="0" err="1" smtClean="0">
                <a:solidFill>
                  <a:schemeClr val="accent2">
                    <a:lumMod val="40000"/>
                    <a:lumOff val="60000"/>
                  </a:schemeClr>
                </a:solidFill>
              </a:rPr>
              <a:t>F</a:t>
            </a:r>
            <a:r>
              <a:rPr lang="en-US" sz="2400" i="1" baseline="-25000" dirty="0" err="1" smtClean="0">
                <a:solidFill>
                  <a:schemeClr val="accent2">
                    <a:lumMod val="40000"/>
                    <a:lumOff val="60000"/>
                  </a:schemeClr>
                </a:solidFill>
              </a:rPr>
              <a:t>g</a:t>
            </a:r>
            <a:endParaRPr lang="en-US" sz="2400" i="1" baseline="-25000" dirty="0">
              <a:solidFill>
                <a:schemeClr val="accent2">
                  <a:lumMod val="40000"/>
                  <a:lumOff val="60000"/>
                </a:schemeClr>
              </a:solidFill>
            </a:endParaRPr>
          </a:p>
        </p:txBody>
      </p:sp>
      <p:cxnSp>
        <p:nvCxnSpPr>
          <p:cNvPr id="45" name="Straight Arrow Connector 44"/>
          <p:cNvCxnSpPr/>
          <p:nvPr/>
        </p:nvCxnSpPr>
        <p:spPr>
          <a:xfrm flipH="1">
            <a:off x="2111870" y="4028540"/>
            <a:ext cx="967638" cy="45818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7" name="Straight Arrow Connector 46"/>
          <p:cNvCxnSpPr/>
          <p:nvPr/>
        </p:nvCxnSpPr>
        <p:spPr>
          <a:xfrm flipV="1">
            <a:off x="3334605" y="3628992"/>
            <a:ext cx="571888" cy="27279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a:off x="135467" y="5334000"/>
            <a:ext cx="167640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742737" y="4964668"/>
            <a:ext cx="814270" cy="369332"/>
          </a:xfrm>
          <a:prstGeom prst="rect">
            <a:avLst/>
          </a:prstGeom>
          <a:noFill/>
        </p:spPr>
        <p:txBody>
          <a:bodyPr wrap="none" rtlCol="0">
            <a:spAutoFit/>
          </a:bodyPr>
          <a:lstStyle/>
          <a:p>
            <a:r>
              <a:rPr lang="en-US" dirty="0" err="1" smtClean="0"/>
              <a:t>θ</a:t>
            </a:r>
            <a:r>
              <a:rPr lang="en-US" dirty="0" smtClean="0"/>
              <a:t> = 23°</a:t>
            </a:r>
            <a:endParaRPr lang="en-US" dirty="0"/>
          </a:p>
        </p:txBody>
      </p:sp>
      <p:sp>
        <p:nvSpPr>
          <p:cNvPr id="54" name="TextBox 53"/>
          <p:cNvSpPr txBox="1"/>
          <p:nvPr/>
        </p:nvSpPr>
        <p:spPr>
          <a:xfrm>
            <a:off x="3212720" y="4470102"/>
            <a:ext cx="317327" cy="369332"/>
          </a:xfrm>
          <a:prstGeom prst="rect">
            <a:avLst/>
          </a:prstGeom>
          <a:noFill/>
        </p:spPr>
        <p:txBody>
          <a:bodyPr wrap="none" rtlCol="0">
            <a:spAutoFit/>
          </a:bodyPr>
          <a:lstStyle/>
          <a:p>
            <a:r>
              <a:rPr lang="en-US" dirty="0" err="1" smtClean="0"/>
              <a:t>θ</a:t>
            </a:r>
            <a:r>
              <a:rPr lang="en-US" dirty="0" smtClean="0"/>
              <a:t> </a:t>
            </a:r>
            <a:endParaRPr lang="en-US" dirty="0"/>
          </a:p>
        </p:txBody>
      </p:sp>
      <p:sp>
        <p:nvSpPr>
          <p:cNvPr id="55" name="TextBox 54"/>
          <p:cNvSpPr txBox="1"/>
          <p:nvPr/>
        </p:nvSpPr>
        <p:spPr>
          <a:xfrm>
            <a:off x="2855971" y="5519915"/>
            <a:ext cx="317327" cy="369332"/>
          </a:xfrm>
          <a:prstGeom prst="rect">
            <a:avLst/>
          </a:prstGeom>
          <a:noFill/>
        </p:spPr>
        <p:txBody>
          <a:bodyPr wrap="none" rtlCol="0">
            <a:spAutoFit/>
          </a:bodyPr>
          <a:lstStyle/>
          <a:p>
            <a:r>
              <a:rPr lang="en-US" dirty="0" err="1" smtClean="0"/>
              <a:t>θ</a:t>
            </a:r>
            <a:r>
              <a:rPr lang="en-US" dirty="0" smtClean="0"/>
              <a:t> </a:t>
            </a:r>
            <a:endParaRPr lang="en-US" dirty="0"/>
          </a:p>
        </p:txBody>
      </p:sp>
      <p:sp>
        <p:nvSpPr>
          <p:cNvPr id="46" name="Content Placeholder 2"/>
          <p:cNvSpPr>
            <a:spLocks noGrp="1"/>
          </p:cNvSpPr>
          <p:nvPr>
            <p:ph idx="1"/>
          </p:nvPr>
        </p:nvSpPr>
        <p:spPr>
          <a:xfrm>
            <a:off x="5193742" y="1497771"/>
            <a:ext cx="3760987" cy="5242197"/>
          </a:xfrm>
        </p:spPr>
        <p:txBody>
          <a:bodyPr>
            <a:normAutofit/>
          </a:bodyPr>
          <a:lstStyle/>
          <a:p>
            <a:pPr marL="0" indent="0">
              <a:buNone/>
            </a:pPr>
            <a:r>
              <a:rPr lang="en-US" i="1" dirty="0" smtClean="0"/>
              <a:t>a </a:t>
            </a:r>
            <a:r>
              <a:rPr lang="en-US" dirty="0" smtClean="0"/>
              <a:t>= 2.476 m/s</a:t>
            </a:r>
            <a:r>
              <a:rPr lang="en-US" baseline="30000" dirty="0" smtClean="0"/>
              <a:t>2</a:t>
            </a:r>
            <a:r>
              <a:rPr lang="en-US" i="1" dirty="0" smtClean="0"/>
              <a:t>  </a:t>
            </a:r>
          </a:p>
          <a:p>
            <a:pPr marL="0" indent="0">
              <a:buNone/>
            </a:pPr>
            <a:r>
              <a:rPr lang="en-US" i="1" dirty="0" smtClean="0"/>
              <a:t>s = </a:t>
            </a:r>
            <a:r>
              <a:rPr lang="en-US" i="1" dirty="0" err="1" smtClean="0"/>
              <a:t>s</a:t>
            </a:r>
            <a:r>
              <a:rPr lang="en-US" i="1" baseline="-25000" dirty="0" err="1" smtClean="0"/>
              <a:t>i</a:t>
            </a:r>
            <a:r>
              <a:rPr lang="en-US" i="1" dirty="0" smtClean="0"/>
              <a:t> </a:t>
            </a:r>
            <a:r>
              <a:rPr lang="en-US" dirty="0" smtClean="0"/>
              <a:t>+</a:t>
            </a:r>
            <a:r>
              <a:rPr lang="en-US" i="1" dirty="0" smtClean="0"/>
              <a:t> </a:t>
            </a:r>
            <a:r>
              <a:rPr lang="en-US" i="1" dirty="0" err="1" smtClean="0"/>
              <a:t>v</a:t>
            </a:r>
            <a:r>
              <a:rPr lang="en-US" i="1" baseline="-25000" dirty="0" err="1" smtClean="0"/>
              <a:t>i</a:t>
            </a:r>
            <a:r>
              <a:rPr lang="en-US" i="1" dirty="0" err="1" smtClean="0"/>
              <a:t>t</a:t>
            </a:r>
            <a:r>
              <a:rPr lang="en-US" dirty="0" smtClean="0"/>
              <a:t> +</a:t>
            </a:r>
            <a:r>
              <a:rPr lang="en-US" i="1" dirty="0" smtClean="0"/>
              <a:t> ½ at</a:t>
            </a:r>
            <a:r>
              <a:rPr lang="en-US" baseline="30000" dirty="0" smtClean="0"/>
              <a:t>2</a:t>
            </a:r>
            <a:endParaRPr lang="en-US" baseline="30000" dirty="0"/>
          </a:p>
          <a:p>
            <a:pPr marL="0" indent="0">
              <a:buNone/>
            </a:pPr>
            <a:r>
              <a:rPr lang="en-US" dirty="0" smtClean="0"/>
              <a:t>But </a:t>
            </a:r>
            <a:r>
              <a:rPr lang="en-US" i="1" dirty="0" err="1" smtClean="0"/>
              <a:t>s</a:t>
            </a:r>
            <a:r>
              <a:rPr lang="en-US" i="1" baseline="-25000" dirty="0" err="1" smtClean="0"/>
              <a:t>i</a:t>
            </a:r>
            <a:r>
              <a:rPr lang="en-US" dirty="0" smtClean="0"/>
              <a:t> and </a:t>
            </a:r>
            <a:r>
              <a:rPr lang="en-US" i="1" dirty="0" smtClean="0"/>
              <a:t>v</a:t>
            </a:r>
            <a:r>
              <a:rPr lang="en-US" i="1" baseline="-25000" dirty="0" smtClean="0"/>
              <a:t>i</a:t>
            </a:r>
            <a:r>
              <a:rPr lang="en-US" dirty="0" smtClean="0"/>
              <a:t> both = 0, so</a:t>
            </a:r>
          </a:p>
          <a:p>
            <a:pPr marL="0" indent="0">
              <a:buNone/>
            </a:pPr>
            <a:r>
              <a:rPr lang="en-US" i="1" dirty="0"/>
              <a:t>s = </a:t>
            </a:r>
            <a:r>
              <a:rPr lang="en-US" i="1" dirty="0" smtClean="0"/>
              <a:t>½ </a:t>
            </a:r>
            <a:r>
              <a:rPr lang="en-US" i="1" dirty="0"/>
              <a:t>at</a:t>
            </a:r>
            <a:r>
              <a:rPr lang="en-US" baseline="30000" dirty="0"/>
              <a:t>2</a:t>
            </a:r>
          </a:p>
          <a:p>
            <a:pPr marL="0" indent="0">
              <a:buNone/>
            </a:pPr>
            <a:r>
              <a:rPr lang="en-US" dirty="0" smtClean="0"/>
              <a:t>Solve for </a:t>
            </a:r>
            <a:r>
              <a:rPr lang="en-US" i="1" dirty="0" smtClean="0"/>
              <a:t>t</a:t>
            </a:r>
            <a:r>
              <a:rPr lang="en-US" dirty="0" smtClean="0"/>
              <a:t>:</a:t>
            </a:r>
          </a:p>
          <a:p>
            <a:pPr marL="0" indent="0">
              <a:buNone/>
            </a:pPr>
            <a:r>
              <a:rPr lang="en-US" i="1" dirty="0" smtClean="0"/>
              <a:t>t</a:t>
            </a:r>
            <a:r>
              <a:rPr lang="en-US" dirty="0" smtClean="0"/>
              <a:t> = √(2</a:t>
            </a:r>
            <a:r>
              <a:rPr lang="en-US" i="1" dirty="0" smtClean="0"/>
              <a:t>s</a:t>
            </a:r>
            <a:r>
              <a:rPr lang="en-US" dirty="0" smtClean="0"/>
              <a:t>/</a:t>
            </a:r>
            <a:r>
              <a:rPr lang="en-US" i="1" dirty="0" smtClean="0"/>
              <a:t>a</a:t>
            </a:r>
            <a:r>
              <a:rPr lang="en-US" dirty="0" smtClean="0"/>
              <a:t>)</a:t>
            </a:r>
          </a:p>
          <a:p>
            <a:pPr marL="0" indent="0">
              <a:buNone/>
            </a:pPr>
            <a:r>
              <a:rPr lang="en-US" i="1" dirty="0" smtClean="0"/>
              <a:t>t</a:t>
            </a:r>
            <a:r>
              <a:rPr lang="en-US" dirty="0" smtClean="0"/>
              <a:t> = </a:t>
            </a:r>
            <a:r>
              <a:rPr lang="en-US" dirty="0"/>
              <a:t>√</a:t>
            </a:r>
            <a:r>
              <a:rPr lang="en-US" dirty="0" smtClean="0"/>
              <a:t>(2×100 m/2.4716 m/s</a:t>
            </a:r>
            <a:r>
              <a:rPr lang="en-US" baseline="30000" dirty="0" smtClean="0"/>
              <a:t>2</a:t>
            </a:r>
            <a:r>
              <a:rPr lang="en-US" dirty="0" smtClean="0"/>
              <a:t>)</a:t>
            </a:r>
          </a:p>
          <a:p>
            <a:pPr marL="0" indent="0">
              <a:buNone/>
            </a:pPr>
            <a:r>
              <a:rPr lang="en-US" i="1" dirty="0" smtClean="0"/>
              <a:t>t</a:t>
            </a:r>
            <a:r>
              <a:rPr lang="en-US" dirty="0" smtClean="0"/>
              <a:t> = 9.0 s</a:t>
            </a:r>
          </a:p>
        </p:txBody>
      </p:sp>
      <p:sp>
        <p:nvSpPr>
          <p:cNvPr id="34" name="Rectangle 33"/>
          <p:cNvSpPr/>
          <p:nvPr/>
        </p:nvSpPr>
        <p:spPr>
          <a:xfrm>
            <a:off x="5655059" y="5930900"/>
            <a:ext cx="762150" cy="410431"/>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753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P spid="3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27" y="107577"/>
            <a:ext cx="8254631" cy="1732076"/>
          </a:xfrm>
        </p:spPr>
        <p:txBody>
          <a:bodyPr/>
          <a:lstStyle/>
          <a:p>
            <a:r>
              <a:rPr lang="en-US" dirty="0" smtClean="0"/>
              <a:t>Solving Multi-Body Problems </a:t>
            </a:r>
            <a:endParaRPr lang="en-US" dirty="0"/>
          </a:p>
        </p:txBody>
      </p:sp>
      <p:sp>
        <p:nvSpPr>
          <p:cNvPr id="3" name="Content Placeholder 2"/>
          <p:cNvSpPr>
            <a:spLocks noGrp="1"/>
          </p:cNvSpPr>
          <p:nvPr>
            <p:ph idx="1"/>
          </p:nvPr>
        </p:nvSpPr>
        <p:spPr>
          <a:xfrm>
            <a:off x="325627" y="2246656"/>
            <a:ext cx="8498851" cy="4611344"/>
          </a:xfrm>
        </p:spPr>
        <p:txBody>
          <a:bodyPr>
            <a:normAutofit/>
          </a:bodyPr>
          <a:lstStyle/>
          <a:p>
            <a:r>
              <a:rPr lang="en-US" dirty="0" smtClean="0"/>
              <a:t>Some problems may involve more than one object connected together, and you may be asked to calculate the internal force between two of those bodies.</a:t>
            </a:r>
          </a:p>
          <a:p>
            <a:r>
              <a:rPr lang="en-US" dirty="0" smtClean="0"/>
              <a:t>In problems like this:</a:t>
            </a:r>
          </a:p>
          <a:p>
            <a:r>
              <a:rPr lang="en-US" u="sng" dirty="0" smtClean="0"/>
              <a:t>Treat the system as a whole</a:t>
            </a:r>
            <a:r>
              <a:rPr lang="en-US" dirty="0" smtClean="0"/>
              <a:t> and use a free-body diagram to determine the acceleration of the whole system.</a:t>
            </a:r>
          </a:p>
          <a:p>
            <a:r>
              <a:rPr lang="en-US" dirty="0" smtClean="0"/>
              <a:t>Know that each part of the system has the same acceleration, but now </a:t>
            </a:r>
            <a:r>
              <a:rPr lang="en-US" u="sng" dirty="0" smtClean="0"/>
              <a:t>consider only one body in the system</a:t>
            </a:r>
            <a:r>
              <a:rPr lang="en-US" dirty="0" smtClean="0"/>
              <a:t>.  Draw another free body diagram focused just on this object. </a:t>
            </a:r>
            <a:endParaRPr lang="en-US" dirty="0"/>
          </a:p>
        </p:txBody>
      </p:sp>
    </p:spTree>
    <p:extLst>
      <p:ext uri="{BB962C8B-B14F-4D97-AF65-F5344CB8AC3E}">
        <p14:creationId xmlns:p14="http://schemas.microsoft.com/office/powerpoint/2010/main" val="28942570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34" y="107577"/>
            <a:ext cx="8197642" cy="1653988"/>
          </a:xfrm>
        </p:spPr>
        <p:txBody>
          <a:bodyPr/>
          <a:lstStyle/>
          <a:p>
            <a:r>
              <a:rPr lang="en-US" dirty="0" smtClean="0"/>
              <a:t>Contact v. Long Range Forces</a:t>
            </a:r>
            <a:endParaRPr lang="en-US" dirty="0"/>
          </a:p>
        </p:txBody>
      </p:sp>
      <p:sp>
        <p:nvSpPr>
          <p:cNvPr id="3" name="Content Placeholder 2"/>
          <p:cNvSpPr>
            <a:spLocks noGrp="1"/>
          </p:cNvSpPr>
          <p:nvPr>
            <p:ph idx="1"/>
          </p:nvPr>
        </p:nvSpPr>
        <p:spPr>
          <a:xfrm>
            <a:off x="779462" y="2261985"/>
            <a:ext cx="7581901" cy="3953436"/>
          </a:xfrm>
        </p:spPr>
        <p:txBody>
          <a:bodyPr/>
          <a:lstStyle/>
          <a:p>
            <a:r>
              <a:rPr lang="en-US" dirty="0" smtClean="0"/>
              <a:t>Forces can be categorized as “contact forces” or “long range forces”</a:t>
            </a:r>
          </a:p>
          <a:p>
            <a:r>
              <a:rPr lang="en-US" dirty="0" smtClean="0"/>
              <a:t>Examples of contact forces: pushing a wheelbarrow, pulling a sled with a rope, friction between two surfaces.</a:t>
            </a:r>
          </a:p>
          <a:p>
            <a:r>
              <a:rPr lang="en-US" dirty="0" smtClean="0"/>
              <a:t>Examples of long-range forces include gravity, electrical attraction and repulsion, and magnets.</a:t>
            </a:r>
          </a:p>
          <a:p>
            <a:endParaRPr lang="en-US" dirty="0"/>
          </a:p>
        </p:txBody>
      </p:sp>
    </p:spTree>
    <p:extLst>
      <p:ext uri="{BB962C8B-B14F-4D97-AF65-F5344CB8AC3E}">
        <p14:creationId xmlns:p14="http://schemas.microsoft.com/office/powerpoint/2010/main" val="394346313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2" y="472123"/>
            <a:ext cx="7581901" cy="1774533"/>
          </a:xfrm>
        </p:spPr>
        <p:txBody>
          <a:bodyPr/>
          <a:lstStyle/>
          <a:p>
            <a:pPr marL="0" indent="0">
              <a:buNone/>
            </a:pPr>
            <a:r>
              <a:rPr lang="en-US" dirty="0" smtClean="0"/>
              <a:t>Ex I)  A 142-N pulling force is applied as shown to a series of crates connected by ropes.  If the coefficient of dynamic friction is 0.25, what is the tension between crates B and C?</a:t>
            </a:r>
            <a:endParaRPr lang="en-US" dirty="0"/>
          </a:p>
        </p:txBody>
      </p:sp>
      <p:cxnSp>
        <p:nvCxnSpPr>
          <p:cNvPr id="5" name="Straight Connector 4"/>
          <p:cNvCxnSpPr/>
          <p:nvPr/>
        </p:nvCxnSpPr>
        <p:spPr>
          <a:xfrm flipV="1">
            <a:off x="779462" y="3125782"/>
            <a:ext cx="6221508" cy="1628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088808" y="2367149"/>
            <a:ext cx="1017150" cy="726073"/>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88807" y="2367149"/>
            <a:ext cx="890350" cy="646331"/>
          </a:xfrm>
          <a:prstGeom prst="rect">
            <a:avLst/>
          </a:prstGeom>
          <a:noFill/>
        </p:spPr>
        <p:txBody>
          <a:bodyPr wrap="none" rtlCol="0">
            <a:spAutoFit/>
          </a:bodyPr>
          <a:lstStyle/>
          <a:p>
            <a:r>
              <a:rPr lang="en-US" dirty="0" smtClean="0"/>
              <a:t>A</a:t>
            </a:r>
          </a:p>
          <a:p>
            <a:r>
              <a:rPr lang="en-US" dirty="0" smtClean="0"/>
              <a:t>20.0 kg</a:t>
            </a:r>
            <a:endParaRPr lang="en-US" dirty="0"/>
          </a:p>
        </p:txBody>
      </p:sp>
      <p:sp>
        <p:nvSpPr>
          <p:cNvPr id="8" name="Rectangle 7"/>
          <p:cNvSpPr/>
          <p:nvPr/>
        </p:nvSpPr>
        <p:spPr>
          <a:xfrm>
            <a:off x="2592558" y="2364938"/>
            <a:ext cx="1017150" cy="726073"/>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2557" y="2364938"/>
            <a:ext cx="864427" cy="646331"/>
          </a:xfrm>
          <a:prstGeom prst="rect">
            <a:avLst/>
          </a:prstGeom>
          <a:noFill/>
        </p:spPr>
        <p:txBody>
          <a:bodyPr wrap="none" rtlCol="0">
            <a:spAutoFit/>
          </a:bodyPr>
          <a:lstStyle/>
          <a:p>
            <a:r>
              <a:rPr lang="en-US" dirty="0" smtClean="0"/>
              <a:t>B</a:t>
            </a:r>
          </a:p>
          <a:p>
            <a:r>
              <a:rPr lang="en-US" dirty="0" smtClean="0"/>
              <a:t>10.0 kg</a:t>
            </a:r>
            <a:endParaRPr lang="en-US" dirty="0"/>
          </a:p>
        </p:txBody>
      </p:sp>
      <p:cxnSp>
        <p:nvCxnSpPr>
          <p:cNvPr id="11" name="Straight Connector 10"/>
          <p:cNvCxnSpPr>
            <a:stCxn id="6" idx="3"/>
            <a:endCxn id="8" idx="1"/>
          </p:cNvCxnSpPr>
          <p:nvPr/>
        </p:nvCxnSpPr>
        <p:spPr>
          <a:xfrm flipV="1">
            <a:off x="2105958" y="2727975"/>
            <a:ext cx="486600" cy="221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095036" y="2354536"/>
            <a:ext cx="1017150" cy="726073"/>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095035" y="2354536"/>
            <a:ext cx="897113" cy="646331"/>
          </a:xfrm>
          <a:prstGeom prst="rect">
            <a:avLst/>
          </a:prstGeom>
          <a:noFill/>
        </p:spPr>
        <p:txBody>
          <a:bodyPr wrap="none" rtlCol="0">
            <a:spAutoFit/>
          </a:bodyPr>
          <a:lstStyle/>
          <a:p>
            <a:r>
              <a:rPr lang="en-US" dirty="0"/>
              <a:t>C</a:t>
            </a:r>
            <a:endParaRPr lang="en-US" dirty="0" smtClean="0"/>
          </a:p>
          <a:p>
            <a:r>
              <a:rPr lang="en-US" dirty="0" smtClean="0"/>
              <a:t>50.0 kg</a:t>
            </a:r>
            <a:endParaRPr lang="en-US" dirty="0"/>
          </a:p>
        </p:txBody>
      </p:sp>
      <p:cxnSp>
        <p:nvCxnSpPr>
          <p:cNvPr id="14" name="Straight Connector 13"/>
          <p:cNvCxnSpPr>
            <a:endCxn id="12" idx="1"/>
          </p:cNvCxnSpPr>
          <p:nvPr/>
        </p:nvCxnSpPr>
        <p:spPr>
          <a:xfrm flipV="1">
            <a:off x="3608436" y="2717573"/>
            <a:ext cx="486600" cy="221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12186" y="2715362"/>
            <a:ext cx="486600" cy="221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583677" y="2246656"/>
            <a:ext cx="290509" cy="47534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874186" y="2240576"/>
            <a:ext cx="0" cy="44524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874186" y="2675567"/>
            <a:ext cx="152400" cy="417655"/>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026586" y="3013480"/>
            <a:ext cx="160318" cy="79742"/>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82551" y="2251028"/>
            <a:ext cx="288072" cy="399413"/>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598786" y="2666722"/>
            <a:ext cx="282545" cy="346758"/>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583677" y="3000867"/>
            <a:ext cx="147350" cy="92355"/>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5747308" y="1941706"/>
            <a:ext cx="276783" cy="293042"/>
          </a:xfrm>
          <a:prstGeom prst="ellipse">
            <a:avLst/>
          </a:prstGeom>
          <a:no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Content Placeholder 2"/>
          <p:cNvSpPr txBox="1">
            <a:spLocks/>
          </p:cNvSpPr>
          <p:nvPr/>
        </p:nvSpPr>
        <p:spPr>
          <a:xfrm>
            <a:off x="250253" y="3337423"/>
            <a:ext cx="3559577" cy="1089413"/>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dirty="0" smtClean="0"/>
              <a:t>First, consider the system as a whole: </a:t>
            </a:r>
          </a:p>
        </p:txBody>
      </p:sp>
      <p:cxnSp>
        <p:nvCxnSpPr>
          <p:cNvPr id="48" name="Straight Connector 47"/>
          <p:cNvCxnSpPr/>
          <p:nvPr/>
        </p:nvCxnSpPr>
        <p:spPr>
          <a:xfrm>
            <a:off x="779462" y="5703915"/>
            <a:ext cx="2395397"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1088807" y="5128233"/>
            <a:ext cx="1503749" cy="526842"/>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925991" y="4758901"/>
            <a:ext cx="882461" cy="369332"/>
          </a:xfrm>
          <a:prstGeom prst="rect">
            <a:avLst/>
          </a:prstGeom>
          <a:noFill/>
        </p:spPr>
        <p:txBody>
          <a:bodyPr wrap="none" rtlCol="0">
            <a:spAutoFit/>
          </a:bodyPr>
          <a:lstStyle/>
          <a:p>
            <a:r>
              <a:rPr lang="en-US" dirty="0" smtClean="0"/>
              <a:t>35.0 kg</a:t>
            </a:r>
            <a:endParaRPr lang="en-US" dirty="0"/>
          </a:p>
        </p:txBody>
      </p:sp>
      <p:cxnSp>
        <p:nvCxnSpPr>
          <p:cNvPr id="70" name="Straight Arrow Connector 69"/>
          <p:cNvCxnSpPr/>
          <p:nvPr/>
        </p:nvCxnSpPr>
        <p:spPr>
          <a:xfrm flipH="1">
            <a:off x="627062" y="5410873"/>
            <a:ext cx="1212728" cy="0"/>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2879278" y="4970543"/>
            <a:ext cx="585818" cy="400110"/>
          </a:xfrm>
          <a:prstGeom prst="rect">
            <a:avLst/>
          </a:prstGeom>
          <a:noFill/>
        </p:spPr>
        <p:txBody>
          <a:bodyPr wrap="none" rtlCol="0">
            <a:spAutoFit/>
          </a:bodyPr>
          <a:lstStyle/>
          <a:p>
            <a:r>
              <a:rPr lang="en-US" sz="2000" i="1" dirty="0" err="1" smtClean="0">
                <a:solidFill>
                  <a:srgbClr val="F19B9B"/>
                </a:solidFill>
              </a:rPr>
              <a:t>F</a:t>
            </a:r>
            <a:r>
              <a:rPr lang="en-US" sz="2000" i="1" baseline="-25000" dirty="0" err="1" smtClean="0">
                <a:solidFill>
                  <a:srgbClr val="F19B9B"/>
                </a:solidFill>
              </a:rPr>
              <a:t>pull</a:t>
            </a:r>
            <a:endParaRPr lang="en-US" sz="2000" i="1" baseline="-25000" dirty="0">
              <a:solidFill>
                <a:srgbClr val="F19B9B"/>
              </a:solidFill>
            </a:endParaRPr>
          </a:p>
        </p:txBody>
      </p:sp>
      <p:sp>
        <p:nvSpPr>
          <p:cNvPr id="73" name="Rectangle 72"/>
          <p:cNvSpPr/>
          <p:nvPr/>
        </p:nvSpPr>
        <p:spPr>
          <a:xfrm>
            <a:off x="488438" y="4970543"/>
            <a:ext cx="365768" cy="369332"/>
          </a:xfrm>
          <a:prstGeom prst="rect">
            <a:avLst/>
          </a:prstGeom>
        </p:spPr>
        <p:txBody>
          <a:bodyPr wrap="none">
            <a:spAutoFit/>
          </a:bodyPr>
          <a:lstStyle/>
          <a:p>
            <a:r>
              <a:rPr lang="en-US" i="1" dirty="0" err="1" smtClean="0">
                <a:solidFill>
                  <a:srgbClr val="F19B9B"/>
                </a:solidFill>
              </a:rPr>
              <a:t>f</a:t>
            </a:r>
            <a:r>
              <a:rPr lang="en-US" i="1" baseline="-25000" dirty="0" err="1" smtClean="0">
                <a:solidFill>
                  <a:srgbClr val="F19B9B"/>
                </a:solidFill>
              </a:rPr>
              <a:t>d</a:t>
            </a:r>
            <a:endParaRPr lang="en-US" i="1" baseline="-25000" dirty="0">
              <a:solidFill>
                <a:srgbClr val="F19B9B"/>
              </a:solidFill>
            </a:endParaRPr>
          </a:p>
        </p:txBody>
      </p:sp>
      <p:cxnSp>
        <p:nvCxnSpPr>
          <p:cNvPr id="74" name="Straight Arrow Connector 73"/>
          <p:cNvCxnSpPr/>
          <p:nvPr/>
        </p:nvCxnSpPr>
        <p:spPr>
          <a:xfrm>
            <a:off x="1839790" y="5400471"/>
            <a:ext cx="0" cy="1095296"/>
          </a:xfrm>
          <a:prstGeom prst="straightConnector1">
            <a:avLst/>
          </a:prstGeom>
          <a:ln w="38100" cmpd="sng">
            <a:solidFill>
              <a:schemeClr val="accent3">
                <a:lumMod val="60000"/>
                <a:lumOff val="40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846883" y="4426837"/>
            <a:ext cx="0" cy="978158"/>
          </a:xfrm>
          <a:prstGeom prst="straightConnector1">
            <a:avLst/>
          </a:prstGeom>
          <a:ln w="38100" cmpd="sng">
            <a:solidFill>
              <a:schemeClr val="accent3">
                <a:lumMod val="60000"/>
                <a:lumOff val="40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839790" y="5404995"/>
            <a:ext cx="1768646" cy="0"/>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846883" y="5920669"/>
            <a:ext cx="412995" cy="400110"/>
          </a:xfrm>
          <a:prstGeom prst="rect">
            <a:avLst/>
          </a:prstGeom>
          <a:noFill/>
        </p:spPr>
        <p:txBody>
          <a:bodyPr wrap="none" rtlCol="0">
            <a:spAutoFit/>
          </a:bodyPr>
          <a:lstStyle/>
          <a:p>
            <a:r>
              <a:rPr lang="en-US" sz="2000" i="1" dirty="0" err="1" smtClean="0">
                <a:solidFill>
                  <a:schemeClr val="accent3">
                    <a:lumMod val="60000"/>
                    <a:lumOff val="40000"/>
                  </a:schemeClr>
                </a:solidFill>
              </a:rPr>
              <a:t>F</a:t>
            </a:r>
            <a:r>
              <a:rPr lang="en-US" sz="2000" i="1" baseline="-25000" dirty="0" err="1" smtClean="0">
                <a:solidFill>
                  <a:schemeClr val="accent3">
                    <a:lumMod val="60000"/>
                    <a:lumOff val="40000"/>
                  </a:schemeClr>
                </a:solidFill>
              </a:rPr>
              <a:t>g</a:t>
            </a:r>
            <a:endParaRPr lang="en-US" sz="2000" i="1" baseline="-25000" dirty="0">
              <a:solidFill>
                <a:schemeClr val="accent3">
                  <a:lumMod val="60000"/>
                  <a:lumOff val="40000"/>
                </a:schemeClr>
              </a:solidFill>
            </a:endParaRPr>
          </a:p>
        </p:txBody>
      </p:sp>
      <p:sp>
        <p:nvSpPr>
          <p:cNvPr id="82" name="TextBox 81"/>
          <p:cNvSpPr txBox="1"/>
          <p:nvPr/>
        </p:nvSpPr>
        <p:spPr>
          <a:xfrm>
            <a:off x="1869035" y="4445069"/>
            <a:ext cx="430110" cy="400110"/>
          </a:xfrm>
          <a:prstGeom prst="rect">
            <a:avLst/>
          </a:prstGeom>
          <a:noFill/>
        </p:spPr>
        <p:txBody>
          <a:bodyPr wrap="none" rtlCol="0">
            <a:spAutoFit/>
          </a:bodyPr>
          <a:lstStyle/>
          <a:p>
            <a:r>
              <a:rPr lang="en-US" sz="2000" i="1" dirty="0" smtClean="0">
                <a:solidFill>
                  <a:schemeClr val="accent3">
                    <a:lumMod val="60000"/>
                    <a:lumOff val="40000"/>
                  </a:schemeClr>
                </a:solidFill>
              </a:rPr>
              <a:t>F</a:t>
            </a:r>
            <a:r>
              <a:rPr lang="en-US" sz="2000" i="1" baseline="-25000" dirty="0" smtClean="0">
                <a:solidFill>
                  <a:schemeClr val="accent3">
                    <a:lumMod val="60000"/>
                    <a:lumOff val="40000"/>
                  </a:schemeClr>
                </a:solidFill>
              </a:rPr>
              <a:t>N</a:t>
            </a:r>
            <a:endParaRPr lang="en-US" sz="2000" i="1" baseline="-25000" dirty="0">
              <a:solidFill>
                <a:schemeClr val="accent3">
                  <a:lumMod val="60000"/>
                  <a:lumOff val="40000"/>
                </a:schemeClr>
              </a:solidFill>
            </a:endParaRPr>
          </a:p>
        </p:txBody>
      </p:sp>
      <p:sp>
        <p:nvSpPr>
          <p:cNvPr id="83" name="Content Placeholder 2"/>
          <p:cNvSpPr txBox="1">
            <a:spLocks/>
          </p:cNvSpPr>
          <p:nvPr/>
        </p:nvSpPr>
        <p:spPr>
          <a:xfrm>
            <a:off x="4176442" y="3337422"/>
            <a:ext cx="4916960" cy="3508669"/>
          </a:xfrm>
          <a:prstGeom prst="rect">
            <a:avLst/>
          </a:prstGeom>
        </p:spPr>
        <p:txBody>
          <a:bodyPr vert="horz" lIns="91440" tIns="45720" rIns="91440" bIns="45720" rtlCol="0">
            <a:normAutofit fontScale="92500" lnSpcReduction="20000"/>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i="1" dirty="0" err="1" smtClean="0"/>
              <a:t>F</a:t>
            </a:r>
            <a:r>
              <a:rPr lang="en-US" i="1" baseline="-25000" dirty="0" err="1" smtClean="0"/>
              <a:t>net</a:t>
            </a:r>
            <a:r>
              <a:rPr lang="en-US" dirty="0" smtClean="0"/>
              <a:t> = </a:t>
            </a:r>
            <a:r>
              <a:rPr lang="en-US" i="1" dirty="0" err="1" smtClean="0"/>
              <a:t>F</a:t>
            </a:r>
            <a:r>
              <a:rPr lang="en-US" i="1" baseline="-25000" dirty="0" err="1" smtClean="0"/>
              <a:t>pull</a:t>
            </a:r>
            <a:r>
              <a:rPr lang="en-US" dirty="0" smtClean="0"/>
              <a:t> </a:t>
            </a:r>
            <a:r>
              <a:rPr lang="mr-IN" dirty="0" smtClean="0"/>
              <a:t>–</a:t>
            </a:r>
            <a:r>
              <a:rPr lang="en-US" dirty="0" smtClean="0"/>
              <a:t> </a:t>
            </a:r>
            <a:r>
              <a:rPr lang="en-US" i="1" dirty="0" err="1" smtClean="0"/>
              <a:t>f</a:t>
            </a:r>
            <a:r>
              <a:rPr lang="en-US" i="1" baseline="-25000" dirty="0" err="1" smtClean="0"/>
              <a:t>d</a:t>
            </a:r>
            <a:endParaRPr lang="en-US" i="1" baseline="-25000" dirty="0" smtClean="0"/>
          </a:p>
          <a:p>
            <a:pPr marL="0" indent="0">
              <a:buNone/>
            </a:pPr>
            <a:r>
              <a:rPr lang="en-US" i="1" dirty="0" err="1"/>
              <a:t>F</a:t>
            </a:r>
            <a:r>
              <a:rPr lang="en-US" i="1" baseline="-25000" dirty="0" err="1"/>
              <a:t>net</a:t>
            </a:r>
            <a:r>
              <a:rPr lang="en-US" dirty="0"/>
              <a:t> = </a:t>
            </a:r>
            <a:r>
              <a:rPr lang="en-US" i="1" dirty="0" err="1"/>
              <a:t>F</a:t>
            </a:r>
            <a:r>
              <a:rPr lang="en-US" i="1" baseline="-25000" dirty="0" err="1"/>
              <a:t>pull</a:t>
            </a:r>
            <a:r>
              <a:rPr lang="en-US" dirty="0"/>
              <a:t> </a:t>
            </a:r>
            <a:r>
              <a:rPr lang="mr-IN" dirty="0"/>
              <a:t>–</a:t>
            </a:r>
            <a:r>
              <a:rPr lang="en-US" dirty="0"/>
              <a:t> </a:t>
            </a:r>
            <a:r>
              <a:rPr lang="en-US" i="1" dirty="0" err="1" smtClean="0"/>
              <a:t>μF</a:t>
            </a:r>
            <a:r>
              <a:rPr lang="en-US" i="1" baseline="-25000" dirty="0" err="1" smtClean="0"/>
              <a:t>N</a:t>
            </a:r>
            <a:endParaRPr lang="en-US" i="1" baseline="-25000" dirty="0"/>
          </a:p>
          <a:p>
            <a:pPr marL="0" indent="0">
              <a:buNone/>
            </a:pPr>
            <a:r>
              <a:rPr lang="en-US" i="1" dirty="0" err="1"/>
              <a:t>F</a:t>
            </a:r>
            <a:r>
              <a:rPr lang="en-US" i="1" baseline="-25000" dirty="0" err="1"/>
              <a:t>net</a:t>
            </a:r>
            <a:r>
              <a:rPr lang="en-US" dirty="0"/>
              <a:t> = </a:t>
            </a:r>
            <a:r>
              <a:rPr lang="en-US" i="1" dirty="0" err="1"/>
              <a:t>F</a:t>
            </a:r>
            <a:r>
              <a:rPr lang="en-US" i="1" baseline="-25000" dirty="0" err="1"/>
              <a:t>pull</a:t>
            </a:r>
            <a:r>
              <a:rPr lang="en-US" dirty="0"/>
              <a:t> </a:t>
            </a:r>
            <a:r>
              <a:rPr lang="mr-IN" dirty="0"/>
              <a:t>–</a:t>
            </a:r>
            <a:r>
              <a:rPr lang="en-US" dirty="0"/>
              <a:t> </a:t>
            </a:r>
            <a:r>
              <a:rPr lang="en-US" i="1" dirty="0" err="1" smtClean="0"/>
              <a:t>μF</a:t>
            </a:r>
            <a:r>
              <a:rPr lang="en-US" i="1" baseline="-25000" dirty="0" err="1" smtClean="0"/>
              <a:t>g</a:t>
            </a:r>
            <a:endParaRPr lang="en-US" i="1" baseline="-25000" dirty="0"/>
          </a:p>
          <a:p>
            <a:pPr marL="0" indent="0">
              <a:buNone/>
            </a:pPr>
            <a:r>
              <a:rPr lang="en-US" i="1" dirty="0" err="1"/>
              <a:t>F</a:t>
            </a:r>
            <a:r>
              <a:rPr lang="en-US" i="1" baseline="-25000" dirty="0" err="1"/>
              <a:t>net</a:t>
            </a:r>
            <a:r>
              <a:rPr lang="en-US" dirty="0"/>
              <a:t> = </a:t>
            </a:r>
            <a:r>
              <a:rPr lang="en-US" i="1" dirty="0" err="1"/>
              <a:t>F</a:t>
            </a:r>
            <a:r>
              <a:rPr lang="en-US" i="1" baseline="-25000" dirty="0" err="1"/>
              <a:t>pull</a:t>
            </a:r>
            <a:r>
              <a:rPr lang="en-US" dirty="0"/>
              <a:t> </a:t>
            </a:r>
            <a:r>
              <a:rPr lang="mr-IN" dirty="0"/>
              <a:t>–</a:t>
            </a:r>
            <a:r>
              <a:rPr lang="en-US" dirty="0"/>
              <a:t> </a:t>
            </a:r>
            <a:r>
              <a:rPr lang="en-US" i="1" dirty="0" err="1" smtClean="0"/>
              <a:t>μmg</a:t>
            </a:r>
            <a:endParaRPr lang="en-US" i="1" dirty="0" smtClean="0"/>
          </a:p>
          <a:p>
            <a:pPr marL="0" indent="0">
              <a:buNone/>
            </a:pPr>
            <a:r>
              <a:rPr lang="en-US" i="1" dirty="0" smtClean="0"/>
              <a:t>ma</a:t>
            </a:r>
            <a:r>
              <a:rPr lang="en-US" dirty="0" smtClean="0"/>
              <a:t> </a:t>
            </a:r>
            <a:r>
              <a:rPr lang="en-US" dirty="0"/>
              <a:t>= </a:t>
            </a:r>
            <a:r>
              <a:rPr lang="en-US" i="1" dirty="0" err="1"/>
              <a:t>F</a:t>
            </a:r>
            <a:r>
              <a:rPr lang="en-US" i="1" baseline="-25000" dirty="0" err="1"/>
              <a:t>pull</a:t>
            </a:r>
            <a:r>
              <a:rPr lang="en-US" dirty="0"/>
              <a:t> </a:t>
            </a:r>
            <a:r>
              <a:rPr lang="mr-IN" dirty="0"/>
              <a:t>–</a:t>
            </a:r>
            <a:r>
              <a:rPr lang="en-US" dirty="0"/>
              <a:t> </a:t>
            </a:r>
            <a:r>
              <a:rPr lang="en-US" i="1" dirty="0" err="1"/>
              <a:t>μmg</a:t>
            </a:r>
            <a:endParaRPr lang="en-US" i="1" dirty="0"/>
          </a:p>
          <a:p>
            <a:pPr marL="0" indent="0">
              <a:buNone/>
            </a:pPr>
            <a:r>
              <a:rPr lang="en-US" dirty="0" smtClean="0"/>
              <a:t>(35 kg)</a:t>
            </a:r>
            <a:r>
              <a:rPr lang="en-US" i="1" dirty="0" smtClean="0"/>
              <a:t>a</a:t>
            </a:r>
            <a:r>
              <a:rPr lang="en-US" dirty="0" smtClean="0"/>
              <a:t> = 142 N </a:t>
            </a:r>
            <a:r>
              <a:rPr lang="mr-IN" dirty="0" smtClean="0"/>
              <a:t>–</a:t>
            </a:r>
            <a:r>
              <a:rPr lang="en-US" dirty="0" smtClean="0"/>
              <a:t> 0.25(35 kg)(9.8 m/s</a:t>
            </a:r>
            <a:r>
              <a:rPr lang="en-US" baseline="30000" dirty="0" smtClean="0"/>
              <a:t>2</a:t>
            </a:r>
            <a:r>
              <a:rPr lang="en-US" dirty="0" smtClean="0"/>
              <a:t>)</a:t>
            </a:r>
          </a:p>
          <a:p>
            <a:pPr marL="0" indent="0">
              <a:buNone/>
            </a:pPr>
            <a:r>
              <a:rPr lang="en-US" i="1" dirty="0" smtClean="0"/>
              <a:t>a</a:t>
            </a:r>
            <a:r>
              <a:rPr lang="en-US" dirty="0" smtClean="0"/>
              <a:t> = 1.607 m/s</a:t>
            </a:r>
            <a:r>
              <a:rPr lang="en-US" baseline="30000" dirty="0" smtClean="0"/>
              <a:t>2</a:t>
            </a:r>
            <a:r>
              <a:rPr lang="en-US" dirty="0" smtClean="0"/>
              <a:t>  </a:t>
            </a:r>
            <a:endParaRPr lang="en-US" dirty="0"/>
          </a:p>
        </p:txBody>
      </p:sp>
    </p:spTree>
    <p:extLst>
      <p:ext uri="{BB962C8B-B14F-4D97-AF65-F5344CB8AC3E}">
        <p14:creationId xmlns:p14="http://schemas.microsoft.com/office/powerpoint/2010/main" val="2343488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animBg="1"/>
      <p:bldP spid="50" grpId="0"/>
      <p:bldP spid="72" grpId="0"/>
      <p:bldP spid="73" grpId="0"/>
      <p:bldP spid="81" grpId="0"/>
      <p:bldP spid="8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2" y="472123"/>
            <a:ext cx="7581901" cy="1774533"/>
          </a:xfrm>
        </p:spPr>
        <p:txBody>
          <a:bodyPr/>
          <a:lstStyle/>
          <a:p>
            <a:pPr marL="0" indent="0">
              <a:buNone/>
            </a:pPr>
            <a:r>
              <a:rPr lang="en-US" dirty="0" smtClean="0"/>
              <a:t>Ex I)  A 142-N pulling force is applied as shown to a series of crates connected by ropes.  If the coefficient of dynamic friction is 0.25, what is the tension between crates B and C?</a:t>
            </a:r>
            <a:endParaRPr lang="en-US" dirty="0"/>
          </a:p>
        </p:txBody>
      </p:sp>
      <p:cxnSp>
        <p:nvCxnSpPr>
          <p:cNvPr id="5" name="Straight Connector 4"/>
          <p:cNvCxnSpPr/>
          <p:nvPr/>
        </p:nvCxnSpPr>
        <p:spPr>
          <a:xfrm flipV="1">
            <a:off x="779462" y="3125782"/>
            <a:ext cx="6221508" cy="1628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088808" y="2367149"/>
            <a:ext cx="1017150" cy="726073"/>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88807" y="2367149"/>
            <a:ext cx="890350" cy="646331"/>
          </a:xfrm>
          <a:prstGeom prst="rect">
            <a:avLst/>
          </a:prstGeom>
          <a:noFill/>
        </p:spPr>
        <p:txBody>
          <a:bodyPr wrap="none" rtlCol="0">
            <a:spAutoFit/>
          </a:bodyPr>
          <a:lstStyle/>
          <a:p>
            <a:r>
              <a:rPr lang="en-US" dirty="0" smtClean="0"/>
              <a:t>A</a:t>
            </a:r>
          </a:p>
          <a:p>
            <a:r>
              <a:rPr lang="en-US" dirty="0" smtClean="0"/>
              <a:t>20.0 kg</a:t>
            </a:r>
            <a:endParaRPr lang="en-US" dirty="0"/>
          </a:p>
        </p:txBody>
      </p:sp>
      <p:sp>
        <p:nvSpPr>
          <p:cNvPr id="8" name="Rectangle 7"/>
          <p:cNvSpPr/>
          <p:nvPr/>
        </p:nvSpPr>
        <p:spPr>
          <a:xfrm>
            <a:off x="2592558" y="2364938"/>
            <a:ext cx="1017150" cy="726073"/>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2557" y="2364938"/>
            <a:ext cx="864427" cy="646331"/>
          </a:xfrm>
          <a:prstGeom prst="rect">
            <a:avLst/>
          </a:prstGeom>
          <a:noFill/>
        </p:spPr>
        <p:txBody>
          <a:bodyPr wrap="none" rtlCol="0">
            <a:spAutoFit/>
          </a:bodyPr>
          <a:lstStyle/>
          <a:p>
            <a:r>
              <a:rPr lang="en-US" dirty="0" smtClean="0"/>
              <a:t>B</a:t>
            </a:r>
          </a:p>
          <a:p>
            <a:r>
              <a:rPr lang="en-US" dirty="0" smtClean="0"/>
              <a:t>10.0 kg</a:t>
            </a:r>
            <a:endParaRPr lang="en-US" dirty="0"/>
          </a:p>
        </p:txBody>
      </p:sp>
      <p:cxnSp>
        <p:nvCxnSpPr>
          <p:cNvPr id="11" name="Straight Connector 10"/>
          <p:cNvCxnSpPr>
            <a:stCxn id="6" idx="3"/>
            <a:endCxn id="8" idx="1"/>
          </p:cNvCxnSpPr>
          <p:nvPr/>
        </p:nvCxnSpPr>
        <p:spPr>
          <a:xfrm flipV="1">
            <a:off x="2105958" y="2727975"/>
            <a:ext cx="486600" cy="221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095036" y="2354536"/>
            <a:ext cx="1017150" cy="726073"/>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095035" y="2354536"/>
            <a:ext cx="770313" cy="646331"/>
          </a:xfrm>
          <a:prstGeom prst="rect">
            <a:avLst/>
          </a:prstGeom>
          <a:noFill/>
        </p:spPr>
        <p:txBody>
          <a:bodyPr wrap="none" rtlCol="0">
            <a:spAutoFit/>
          </a:bodyPr>
          <a:lstStyle/>
          <a:p>
            <a:r>
              <a:rPr lang="en-US" dirty="0"/>
              <a:t>C</a:t>
            </a:r>
            <a:endParaRPr lang="en-US" dirty="0" smtClean="0"/>
          </a:p>
          <a:p>
            <a:r>
              <a:rPr lang="en-US" dirty="0" smtClean="0"/>
              <a:t>5.0 kg</a:t>
            </a:r>
            <a:endParaRPr lang="en-US" dirty="0"/>
          </a:p>
        </p:txBody>
      </p:sp>
      <p:cxnSp>
        <p:nvCxnSpPr>
          <p:cNvPr id="14" name="Straight Connector 13"/>
          <p:cNvCxnSpPr>
            <a:endCxn id="12" idx="1"/>
          </p:cNvCxnSpPr>
          <p:nvPr/>
        </p:nvCxnSpPr>
        <p:spPr>
          <a:xfrm flipV="1">
            <a:off x="3608436" y="2717573"/>
            <a:ext cx="486600" cy="221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12186" y="2715362"/>
            <a:ext cx="486600" cy="221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583677" y="2246656"/>
            <a:ext cx="290509" cy="47534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874186" y="2240576"/>
            <a:ext cx="0" cy="44524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874186" y="2675567"/>
            <a:ext cx="152400" cy="417655"/>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026586" y="3013480"/>
            <a:ext cx="160318" cy="79742"/>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82551" y="2251028"/>
            <a:ext cx="288072" cy="399413"/>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598786" y="2666722"/>
            <a:ext cx="282545" cy="346758"/>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583677" y="3000867"/>
            <a:ext cx="147350" cy="92355"/>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5747308" y="1941706"/>
            <a:ext cx="276783" cy="293042"/>
          </a:xfrm>
          <a:prstGeom prst="ellipse">
            <a:avLst/>
          </a:prstGeom>
          <a:no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Content Placeholder 2"/>
          <p:cNvSpPr txBox="1">
            <a:spLocks/>
          </p:cNvSpPr>
          <p:nvPr/>
        </p:nvSpPr>
        <p:spPr>
          <a:xfrm>
            <a:off x="250253" y="3337423"/>
            <a:ext cx="3559577" cy="1089413"/>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dirty="0" smtClean="0"/>
              <a:t>Second, consider just Crate C: </a:t>
            </a:r>
          </a:p>
        </p:txBody>
      </p:sp>
      <p:cxnSp>
        <p:nvCxnSpPr>
          <p:cNvPr id="48" name="Straight Connector 47"/>
          <p:cNvCxnSpPr/>
          <p:nvPr/>
        </p:nvCxnSpPr>
        <p:spPr>
          <a:xfrm>
            <a:off x="502685" y="5671355"/>
            <a:ext cx="2395397"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763188" y="4812619"/>
            <a:ext cx="1552591" cy="809896"/>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1563013" y="4753317"/>
            <a:ext cx="770313" cy="369332"/>
          </a:xfrm>
          <a:prstGeom prst="rect">
            <a:avLst/>
          </a:prstGeom>
          <a:noFill/>
        </p:spPr>
        <p:txBody>
          <a:bodyPr wrap="none" rtlCol="0">
            <a:spAutoFit/>
          </a:bodyPr>
          <a:lstStyle/>
          <a:p>
            <a:r>
              <a:rPr lang="en-US" dirty="0" smtClean="0"/>
              <a:t>5.0 kg</a:t>
            </a:r>
            <a:endParaRPr lang="en-US" dirty="0"/>
          </a:p>
        </p:txBody>
      </p:sp>
      <p:sp>
        <p:nvSpPr>
          <p:cNvPr id="72" name="TextBox 71"/>
          <p:cNvSpPr txBox="1"/>
          <p:nvPr/>
        </p:nvSpPr>
        <p:spPr>
          <a:xfrm>
            <a:off x="2602501" y="4937983"/>
            <a:ext cx="585818" cy="400110"/>
          </a:xfrm>
          <a:prstGeom prst="rect">
            <a:avLst/>
          </a:prstGeom>
          <a:noFill/>
        </p:spPr>
        <p:txBody>
          <a:bodyPr wrap="none" rtlCol="0">
            <a:spAutoFit/>
          </a:bodyPr>
          <a:lstStyle/>
          <a:p>
            <a:r>
              <a:rPr lang="en-US" sz="2000" i="1" dirty="0" err="1" smtClean="0">
                <a:solidFill>
                  <a:srgbClr val="F19B9B"/>
                </a:solidFill>
              </a:rPr>
              <a:t>F</a:t>
            </a:r>
            <a:r>
              <a:rPr lang="en-US" sz="2000" i="1" baseline="-25000" dirty="0" err="1" smtClean="0">
                <a:solidFill>
                  <a:srgbClr val="F19B9B"/>
                </a:solidFill>
              </a:rPr>
              <a:t>pull</a:t>
            </a:r>
            <a:endParaRPr lang="en-US" sz="2000" i="1" baseline="-25000" dirty="0">
              <a:solidFill>
                <a:srgbClr val="F19B9B"/>
              </a:solidFill>
            </a:endParaRPr>
          </a:p>
        </p:txBody>
      </p:sp>
      <p:sp>
        <p:nvSpPr>
          <p:cNvPr id="73" name="Rectangle 72"/>
          <p:cNvSpPr/>
          <p:nvPr/>
        </p:nvSpPr>
        <p:spPr>
          <a:xfrm>
            <a:off x="763188" y="4916114"/>
            <a:ext cx="365768" cy="369332"/>
          </a:xfrm>
          <a:prstGeom prst="rect">
            <a:avLst/>
          </a:prstGeom>
        </p:spPr>
        <p:txBody>
          <a:bodyPr wrap="none">
            <a:spAutoFit/>
          </a:bodyPr>
          <a:lstStyle/>
          <a:p>
            <a:r>
              <a:rPr lang="en-US" i="1" dirty="0" err="1" smtClean="0">
                <a:solidFill>
                  <a:srgbClr val="F19B9B"/>
                </a:solidFill>
              </a:rPr>
              <a:t>f</a:t>
            </a:r>
            <a:r>
              <a:rPr lang="en-US" i="1" baseline="-25000" dirty="0" err="1" smtClean="0">
                <a:solidFill>
                  <a:srgbClr val="F19B9B"/>
                </a:solidFill>
              </a:rPr>
              <a:t>d</a:t>
            </a:r>
            <a:endParaRPr lang="en-US" i="1" baseline="-25000" dirty="0">
              <a:solidFill>
                <a:srgbClr val="F19B9B"/>
              </a:solidFill>
            </a:endParaRPr>
          </a:p>
        </p:txBody>
      </p:sp>
      <p:cxnSp>
        <p:nvCxnSpPr>
          <p:cNvPr id="74" name="Straight Arrow Connector 73"/>
          <p:cNvCxnSpPr/>
          <p:nvPr/>
        </p:nvCxnSpPr>
        <p:spPr>
          <a:xfrm>
            <a:off x="1563013" y="5367911"/>
            <a:ext cx="0" cy="1095296"/>
          </a:xfrm>
          <a:prstGeom prst="straightConnector1">
            <a:avLst/>
          </a:prstGeom>
          <a:ln w="38100" cmpd="sng">
            <a:solidFill>
              <a:schemeClr val="accent3">
                <a:lumMod val="60000"/>
                <a:lumOff val="40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570106" y="4394277"/>
            <a:ext cx="0" cy="978158"/>
          </a:xfrm>
          <a:prstGeom prst="straightConnector1">
            <a:avLst/>
          </a:prstGeom>
          <a:ln w="38100" cmpd="sng">
            <a:solidFill>
              <a:schemeClr val="accent3">
                <a:lumMod val="60000"/>
                <a:lumOff val="40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563013" y="5372435"/>
            <a:ext cx="1768646" cy="0"/>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570106" y="5888109"/>
            <a:ext cx="412995" cy="400110"/>
          </a:xfrm>
          <a:prstGeom prst="rect">
            <a:avLst/>
          </a:prstGeom>
          <a:noFill/>
        </p:spPr>
        <p:txBody>
          <a:bodyPr wrap="none" rtlCol="0">
            <a:spAutoFit/>
          </a:bodyPr>
          <a:lstStyle/>
          <a:p>
            <a:r>
              <a:rPr lang="en-US" sz="2000" i="1" dirty="0" err="1" smtClean="0">
                <a:solidFill>
                  <a:schemeClr val="accent3">
                    <a:lumMod val="60000"/>
                    <a:lumOff val="40000"/>
                  </a:schemeClr>
                </a:solidFill>
              </a:rPr>
              <a:t>F</a:t>
            </a:r>
            <a:r>
              <a:rPr lang="en-US" sz="2000" i="1" baseline="-25000" dirty="0" err="1" smtClean="0">
                <a:solidFill>
                  <a:schemeClr val="accent3">
                    <a:lumMod val="60000"/>
                    <a:lumOff val="40000"/>
                  </a:schemeClr>
                </a:solidFill>
              </a:rPr>
              <a:t>g</a:t>
            </a:r>
            <a:endParaRPr lang="en-US" sz="2000" i="1" baseline="-25000" dirty="0">
              <a:solidFill>
                <a:schemeClr val="accent3">
                  <a:lumMod val="60000"/>
                  <a:lumOff val="40000"/>
                </a:schemeClr>
              </a:solidFill>
            </a:endParaRPr>
          </a:p>
        </p:txBody>
      </p:sp>
      <p:sp>
        <p:nvSpPr>
          <p:cNvPr id="82" name="TextBox 81"/>
          <p:cNvSpPr txBox="1"/>
          <p:nvPr/>
        </p:nvSpPr>
        <p:spPr>
          <a:xfrm>
            <a:off x="1592258" y="4379949"/>
            <a:ext cx="430110" cy="400110"/>
          </a:xfrm>
          <a:prstGeom prst="rect">
            <a:avLst/>
          </a:prstGeom>
          <a:noFill/>
        </p:spPr>
        <p:txBody>
          <a:bodyPr wrap="none" rtlCol="0">
            <a:spAutoFit/>
          </a:bodyPr>
          <a:lstStyle/>
          <a:p>
            <a:r>
              <a:rPr lang="en-US" sz="2000" i="1" dirty="0" smtClean="0">
                <a:solidFill>
                  <a:schemeClr val="accent3">
                    <a:lumMod val="60000"/>
                    <a:lumOff val="40000"/>
                  </a:schemeClr>
                </a:solidFill>
              </a:rPr>
              <a:t>F</a:t>
            </a:r>
            <a:r>
              <a:rPr lang="en-US" sz="2000" i="1" baseline="-25000" dirty="0" smtClean="0">
                <a:solidFill>
                  <a:schemeClr val="accent3">
                    <a:lumMod val="60000"/>
                    <a:lumOff val="40000"/>
                  </a:schemeClr>
                </a:solidFill>
              </a:rPr>
              <a:t>N</a:t>
            </a:r>
            <a:endParaRPr lang="en-US" sz="2000" i="1" baseline="-25000" dirty="0">
              <a:solidFill>
                <a:schemeClr val="accent3">
                  <a:lumMod val="60000"/>
                  <a:lumOff val="40000"/>
                </a:schemeClr>
              </a:solidFill>
            </a:endParaRPr>
          </a:p>
        </p:txBody>
      </p:sp>
      <p:sp>
        <p:nvSpPr>
          <p:cNvPr id="83" name="Content Placeholder 2"/>
          <p:cNvSpPr txBox="1">
            <a:spLocks/>
          </p:cNvSpPr>
          <p:nvPr/>
        </p:nvSpPr>
        <p:spPr>
          <a:xfrm>
            <a:off x="3456984" y="3337422"/>
            <a:ext cx="5636418" cy="3508669"/>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sz="2000" i="1" dirty="0" smtClean="0"/>
              <a:t>a</a:t>
            </a:r>
            <a:r>
              <a:rPr lang="en-US" sz="2000" dirty="0" smtClean="0"/>
              <a:t> = 1.607 m/s</a:t>
            </a:r>
            <a:r>
              <a:rPr lang="en-US" sz="2000" baseline="30000" dirty="0" smtClean="0"/>
              <a:t>2</a:t>
            </a:r>
            <a:r>
              <a:rPr lang="en-US" sz="2000" dirty="0" smtClean="0"/>
              <a:t> </a:t>
            </a:r>
          </a:p>
          <a:p>
            <a:pPr marL="0" indent="0">
              <a:buNone/>
            </a:pPr>
            <a:r>
              <a:rPr lang="en-US" sz="2000" i="1" dirty="0" err="1" smtClean="0"/>
              <a:t>F</a:t>
            </a:r>
            <a:r>
              <a:rPr lang="en-US" sz="2000" i="1" baseline="-25000" dirty="0" err="1" smtClean="0"/>
              <a:t>net</a:t>
            </a:r>
            <a:r>
              <a:rPr lang="en-US" sz="2000" dirty="0" smtClean="0"/>
              <a:t> = </a:t>
            </a:r>
            <a:r>
              <a:rPr lang="en-US" sz="2000" i="1" dirty="0" err="1" smtClean="0"/>
              <a:t>F</a:t>
            </a:r>
            <a:r>
              <a:rPr lang="en-US" sz="2000" i="1" baseline="-25000" dirty="0" err="1" smtClean="0"/>
              <a:t>pull</a:t>
            </a:r>
            <a:r>
              <a:rPr lang="en-US" sz="2000" dirty="0" smtClean="0"/>
              <a:t> </a:t>
            </a:r>
            <a:r>
              <a:rPr lang="mr-IN" sz="2000" dirty="0" smtClean="0"/>
              <a:t>–</a:t>
            </a:r>
            <a:r>
              <a:rPr lang="en-US" sz="2000" dirty="0" smtClean="0"/>
              <a:t> </a:t>
            </a:r>
            <a:r>
              <a:rPr lang="en-US" sz="2000" i="1" dirty="0" err="1" smtClean="0"/>
              <a:t>f</a:t>
            </a:r>
            <a:r>
              <a:rPr lang="en-US" sz="2000" i="1" baseline="-25000" dirty="0" err="1" smtClean="0"/>
              <a:t>d</a:t>
            </a:r>
            <a:r>
              <a:rPr lang="en-US" sz="2000" dirty="0" smtClean="0"/>
              <a:t> </a:t>
            </a:r>
            <a:r>
              <a:rPr lang="mr-IN" sz="2000" dirty="0" smtClean="0"/>
              <a:t>–</a:t>
            </a:r>
            <a:r>
              <a:rPr lang="en-US" sz="2000" dirty="0" smtClean="0"/>
              <a:t> </a:t>
            </a:r>
            <a:r>
              <a:rPr lang="en-US" sz="2000" i="1" dirty="0" smtClean="0"/>
              <a:t>F</a:t>
            </a:r>
            <a:r>
              <a:rPr lang="en-US" sz="2000" i="1" baseline="-25000" dirty="0" smtClean="0"/>
              <a:t>T</a:t>
            </a:r>
          </a:p>
          <a:p>
            <a:pPr marL="0" indent="0">
              <a:buNone/>
            </a:pPr>
            <a:r>
              <a:rPr lang="en-US" sz="2000" i="1" dirty="0" smtClean="0"/>
              <a:t>F</a:t>
            </a:r>
            <a:r>
              <a:rPr lang="en-US" sz="2000" i="1" baseline="-25000" dirty="0" smtClean="0"/>
              <a:t>T</a:t>
            </a:r>
            <a:r>
              <a:rPr lang="en-US" sz="2000" dirty="0" smtClean="0"/>
              <a:t> </a:t>
            </a:r>
            <a:r>
              <a:rPr lang="en-US" sz="2000" dirty="0"/>
              <a:t>= </a:t>
            </a:r>
            <a:r>
              <a:rPr lang="en-US" sz="2000" i="1" dirty="0" err="1"/>
              <a:t>F</a:t>
            </a:r>
            <a:r>
              <a:rPr lang="en-US" sz="2000" i="1" baseline="-25000" dirty="0" err="1"/>
              <a:t>pull</a:t>
            </a:r>
            <a:r>
              <a:rPr lang="en-US" sz="2000" dirty="0"/>
              <a:t> </a:t>
            </a:r>
            <a:r>
              <a:rPr lang="mr-IN" sz="2000" dirty="0"/>
              <a:t>–</a:t>
            </a:r>
            <a:r>
              <a:rPr lang="en-US" sz="2000" dirty="0"/>
              <a:t> </a:t>
            </a:r>
            <a:r>
              <a:rPr lang="en-US" sz="2000" i="1" dirty="0" err="1"/>
              <a:t>f</a:t>
            </a:r>
            <a:r>
              <a:rPr lang="en-US" sz="2000" i="1" baseline="-25000" dirty="0" err="1"/>
              <a:t>d</a:t>
            </a:r>
            <a:r>
              <a:rPr lang="en-US" sz="2000" dirty="0"/>
              <a:t> </a:t>
            </a:r>
            <a:r>
              <a:rPr lang="mr-IN" sz="2000" dirty="0"/>
              <a:t>–</a:t>
            </a:r>
            <a:r>
              <a:rPr lang="en-US" sz="2000" dirty="0"/>
              <a:t> </a:t>
            </a:r>
            <a:r>
              <a:rPr lang="en-US" sz="2000" i="1" dirty="0" err="1" smtClean="0"/>
              <a:t>F</a:t>
            </a:r>
            <a:r>
              <a:rPr lang="en-US" sz="2000" i="1" baseline="-25000" dirty="0" err="1" smtClean="0"/>
              <a:t>net</a:t>
            </a:r>
            <a:endParaRPr lang="en-US" sz="2000" i="1" baseline="-25000" dirty="0" smtClean="0"/>
          </a:p>
          <a:p>
            <a:pPr marL="0" indent="0">
              <a:buNone/>
            </a:pPr>
            <a:r>
              <a:rPr lang="en-US" sz="2000" i="1" dirty="0" smtClean="0"/>
              <a:t>F</a:t>
            </a:r>
            <a:r>
              <a:rPr lang="en-US" sz="2000" i="1" baseline="-25000" dirty="0" smtClean="0"/>
              <a:t>T</a:t>
            </a:r>
            <a:r>
              <a:rPr lang="en-US" sz="2000" dirty="0" smtClean="0"/>
              <a:t> </a:t>
            </a:r>
            <a:r>
              <a:rPr lang="en-US" sz="2000" dirty="0"/>
              <a:t>= </a:t>
            </a:r>
            <a:r>
              <a:rPr lang="en-US" sz="2000" i="1" dirty="0" err="1"/>
              <a:t>F</a:t>
            </a:r>
            <a:r>
              <a:rPr lang="en-US" sz="2000" i="1" baseline="-25000" dirty="0" err="1"/>
              <a:t>pull</a:t>
            </a:r>
            <a:r>
              <a:rPr lang="en-US" sz="2000" dirty="0"/>
              <a:t> </a:t>
            </a:r>
            <a:r>
              <a:rPr lang="mr-IN" sz="2000" dirty="0"/>
              <a:t>–</a:t>
            </a:r>
            <a:r>
              <a:rPr lang="en-US" sz="2000" dirty="0"/>
              <a:t> </a:t>
            </a:r>
            <a:r>
              <a:rPr lang="en-US" sz="2000" i="1" dirty="0" err="1" smtClean="0"/>
              <a:t>μmg</a:t>
            </a:r>
            <a:r>
              <a:rPr lang="en-US" sz="2000" dirty="0" smtClean="0"/>
              <a:t> </a:t>
            </a:r>
            <a:r>
              <a:rPr lang="mr-IN" sz="2000" dirty="0"/>
              <a:t>–</a:t>
            </a:r>
            <a:r>
              <a:rPr lang="en-US" sz="2000" dirty="0"/>
              <a:t> </a:t>
            </a:r>
            <a:r>
              <a:rPr lang="en-US" sz="2000" i="1" dirty="0" smtClean="0"/>
              <a:t>ma</a:t>
            </a:r>
          </a:p>
          <a:p>
            <a:pPr marL="0" indent="0">
              <a:buNone/>
            </a:pPr>
            <a:r>
              <a:rPr lang="en-US" sz="2000" i="1" dirty="0"/>
              <a:t>F</a:t>
            </a:r>
            <a:r>
              <a:rPr lang="en-US" sz="2000" i="1" baseline="-25000" dirty="0"/>
              <a:t>T</a:t>
            </a:r>
            <a:r>
              <a:rPr lang="en-US" sz="2000" dirty="0"/>
              <a:t> = </a:t>
            </a:r>
            <a:r>
              <a:rPr lang="en-US" sz="2000" dirty="0" smtClean="0"/>
              <a:t>142 N </a:t>
            </a:r>
            <a:r>
              <a:rPr lang="mr-IN" sz="2000" dirty="0"/>
              <a:t>–</a:t>
            </a:r>
            <a:r>
              <a:rPr lang="en-US" sz="2000" dirty="0"/>
              <a:t> </a:t>
            </a:r>
            <a:r>
              <a:rPr lang="en-US" sz="2000" dirty="0" smtClean="0"/>
              <a:t>0.25(5 kg)(9.8 m/s</a:t>
            </a:r>
            <a:r>
              <a:rPr lang="en-US" sz="2000" baseline="30000" dirty="0" smtClean="0"/>
              <a:t>2</a:t>
            </a:r>
            <a:r>
              <a:rPr lang="en-US" sz="2000" dirty="0" smtClean="0"/>
              <a:t>) </a:t>
            </a:r>
            <a:r>
              <a:rPr lang="mr-IN" sz="2000" dirty="0" smtClean="0"/>
              <a:t>–</a:t>
            </a:r>
            <a:r>
              <a:rPr lang="en-US" sz="2000" dirty="0" smtClean="0"/>
              <a:t> (5 kg)(1.607 m/s</a:t>
            </a:r>
            <a:r>
              <a:rPr lang="en-US" sz="2000" baseline="30000" dirty="0" smtClean="0"/>
              <a:t>2</a:t>
            </a:r>
            <a:r>
              <a:rPr lang="en-US" sz="2000" dirty="0" smtClean="0"/>
              <a:t>)</a:t>
            </a:r>
          </a:p>
          <a:p>
            <a:pPr marL="0" indent="0">
              <a:buNone/>
            </a:pPr>
            <a:r>
              <a:rPr lang="en-US" sz="2000" i="1" dirty="0" smtClean="0"/>
              <a:t>F</a:t>
            </a:r>
            <a:r>
              <a:rPr lang="en-US" sz="2000" i="1" baseline="-25000" dirty="0" smtClean="0"/>
              <a:t>T</a:t>
            </a:r>
            <a:r>
              <a:rPr lang="en-US" sz="2000" dirty="0" smtClean="0"/>
              <a:t> = 120 N</a:t>
            </a:r>
            <a:endParaRPr lang="en-US" sz="2000" dirty="0"/>
          </a:p>
          <a:p>
            <a:pPr marL="0" indent="0">
              <a:buNone/>
            </a:pPr>
            <a:endParaRPr lang="en-US" i="1" baseline="-25000" dirty="0"/>
          </a:p>
          <a:p>
            <a:pPr marL="0" indent="0">
              <a:buNone/>
            </a:pPr>
            <a:endParaRPr lang="en-US" dirty="0"/>
          </a:p>
        </p:txBody>
      </p:sp>
      <p:cxnSp>
        <p:nvCxnSpPr>
          <p:cNvPr id="34" name="Straight Arrow Connector 33"/>
          <p:cNvCxnSpPr/>
          <p:nvPr/>
        </p:nvCxnSpPr>
        <p:spPr>
          <a:xfrm flipH="1">
            <a:off x="502685" y="5372435"/>
            <a:ext cx="1067421" cy="0"/>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960604" y="5307315"/>
            <a:ext cx="602409" cy="0"/>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234603" y="5003103"/>
            <a:ext cx="393945" cy="369332"/>
          </a:xfrm>
          <a:prstGeom prst="rect">
            <a:avLst/>
          </a:prstGeom>
        </p:spPr>
        <p:txBody>
          <a:bodyPr wrap="none">
            <a:spAutoFit/>
          </a:bodyPr>
          <a:lstStyle/>
          <a:p>
            <a:r>
              <a:rPr lang="en-US" i="1" dirty="0" smtClean="0">
                <a:solidFill>
                  <a:srgbClr val="F19B9B"/>
                </a:solidFill>
              </a:rPr>
              <a:t>F</a:t>
            </a:r>
            <a:r>
              <a:rPr lang="en-US" i="1" baseline="-25000" dirty="0" smtClean="0">
                <a:solidFill>
                  <a:srgbClr val="F19B9B"/>
                </a:solidFill>
              </a:rPr>
              <a:t>T</a:t>
            </a:r>
            <a:endParaRPr lang="en-US" i="1" baseline="-25000" dirty="0">
              <a:solidFill>
                <a:srgbClr val="F19B9B"/>
              </a:solidFill>
            </a:endParaRPr>
          </a:p>
        </p:txBody>
      </p:sp>
      <p:sp>
        <p:nvSpPr>
          <p:cNvPr id="40" name="Rectangle 39"/>
          <p:cNvSpPr/>
          <p:nvPr/>
        </p:nvSpPr>
        <p:spPr>
          <a:xfrm>
            <a:off x="3961801" y="6192871"/>
            <a:ext cx="762150" cy="410431"/>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6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3">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3">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
                                            <p:txEl>
                                              <p:pRg st="3" end="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72" grpId="0"/>
      <p:bldP spid="73" grpId="0"/>
      <p:bldP spid="81" grpId="0"/>
      <p:bldP spid="82" grpId="0"/>
      <p:bldP spid="39" grpId="0"/>
      <p:bldP spid="4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254" y="211643"/>
            <a:ext cx="8655632" cy="1546610"/>
          </a:xfrm>
        </p:spPr>
        <p:txBody>
          <a:bodyPr>
            <a:normAutofit lnSpcReduction="10000"/>
          </a:bodyPr>
          <a:lstStyle/>
          <a:p>
            <a:pPr marL="0" indent="0">
              <a:buNone/>
            </a:pPr>
            <a:r>
              <a:rPr lang="en-US" dirty="0" smtClean="0"/>
              <a:t>Ex J)  A 12-kg box is resting on top of 27-kg crate. </a:t>
            </a:r>
            <a:r>
              <a:rPr lang="en-US" dirty="0"/>
              <a:t> </a:t>
            </a:r>
            <a:r>
              <a:rPr lang="en-US" dirty="0" smtClean="0"/>
              <a:t>The crate is pulled with a force of 221 N.  If the coefficient of dynamic friction is 0.17, what is the minimum coefficient of static fiction between the crate and the box if the box doesn’t fall off?</a:t>
            </a:r>
            <a:endParaRPr lang="en-US" dirty="0"/>
          </a:p>
        </p:txBody>
      </p:sp>
      <p:cxnSp>
        <p:nvCxnSpPr>
          <p:cNvPr id="5" name="Straight Connector 4"/>
          <p:cNvCxnSpPr/>
          <p:nvPr/>
        </p:nvCxnSpPr>
        <p:spPr>
          <a:xfrm flipV="1">
            <a:off x="618690" y="4252729"/>
            <a:ext cx="3484204" cy="1952"/>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443100" y="2311563"/>
            <a:ext cx="1017150" cy="726073"/>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46132" y="2279003"/>
            <a:ext cx="659293" cy="646331"/>
          </a:xfrm>
          <a:prstGeom prst="rect">
            <a:avLst/>
          </a:prstGeom>
          <a:noFill/>
        </p:spPr>
        <p:txBody>
          <a:bodyPr wrap="none" rtlCol="0">
            <a:spAutoFit/>
          </a:bodyPr>
          <a:lstStyle/>
          <a:p>
            <a:r>
              <a:rPr lang="en-US" dirty="0" smtClean="0"/>
              <a:t>A</a:t>
            </a:r>
          </a:p>
          <a:p>
            <a:r>
              <a:rPr lang="en-US" dirty="0" smtClean="0"/>
              <a:t>12 kg</a:t>
            </a:r>
            <a:endParaRPr lang="en-US" dirty="0"/>
          </a:p>
        </p:txBody>
      </p:sp>
      <p:sp>
        <p:nvSpPr>
          <p:cNvPr id="9" name="TextBox 8"/>
          <p:cNvSpPr txBox="1"/>
          <p:nvPr/>
        </p:nvSpPr>
        <p:spPr>
          <a:xfrm>
            <a:off x="1039600" y="2981549"/>
            <a:ext cx="687696" cy="646331"/>
          </a:xfrm>
          <a:prstGeom prst="rect">
            <a:avLst/>
          </a:prstGeom>
          <a:noFill/>
        </p:spPr>
        <p:txBody>
          <a:bodyPr wrap="none" rtlCol="0">
            <a:spAutoFit/>
          </a:bodyPr>
          <a:lstStyle/>
          <a:p>
            <a:r>
              <a:rPr lang="en-US" dirty="0" smtClean="0"/>
              <a:t>B</a:t>
            </a:r>
          </a:p>
          <a:p>
            <a:r>
              <a:rPr lang="en-US" dirty="0" smtClean="0"/>
              <a:t>27 kg</a:t>
            </a:r>
            <a:endParaRPr lang="en-US" dirty="0"/>
          </a:p>
        </p:txBody>
      </p:sp>
      <p:sp>
        <p:nvSpPr>
          <p:cNvPr id="12" name="Rectangle 11"/>
          <p:cNvSpPr/>
          <p:nvPr/>
        </p:nvSpPr>
        <p:spPr>
          <a:xfrm>
            <a:off x="1090860" y="3060513"/>
            <a:ext cx="1742023" cy="1138903"/>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2832883" y="3834169"/>
            <a:ext cx="486600" cy="221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304374" y="3365463"/>
            <a:ext cx="290509" cy="47534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594883" y="3359383"/>
            <a:ext cx="0" cy="44524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594883" y="3794374"/>
            <a:ext cx="152400" cy="417655"/>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747283" y="4132287"/>
            <a:ext cx="160318" cy="79742"/>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603248" y="3369835"/>
            <a:ext cx="288072" cy="399413"/>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319483" y="3785529"/>
            <a:ext cx="282545" cy="346758"/>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304374" y="4119674"/>
            <a:ext cx="147350" cy="92355"/>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3468005" y="3060513"/>
            <a:ext cx="276783" cy="293042"/>
          </a:xfrm>
          <a:prstGeom prst="ellipse">
            <a:avLst/>
          </a:prstGeom>
          <a:no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Content Placeholder 2"/>
          <p:cNvSpPr txBox="1">
            <a:spLocks/>
          </p:cNvSpPr>
          <p:nvPr/>
        </p:nvSpPr>
        <p:spPr>
          <a:xfrm>
            <a:off x="505222" y="5498294"/>
            <a:ext cx="3982111" cy="651834"/>
          </a:xfrm>
          <a:prstGeom prst="rect">
            <a:avLst/>
          </a:prstGeom>
        </p:spPr>
        <p:txBody>
          <a:bodyPr vert="horz" lIns="91440" tIns="45720" rIns="91440" bIns="45720" rtlCol="0">
            <a:normAutofit fontScale="92500" lnSpcReduction="20000"/>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dirty="0" smtClean="0"/>
              <a:t>First, consider the system as a whole.</a:t>
            </a:r>
          </a:p>
        </p:txBody>
      </p:sp>
      <p:cxnSp>
        <p:nvCxnSpPr>
          <p:cNvPr id="70" name="Straight Arrow Connector 69"/>
          <p:cNvCxnSpPr/>
          <p:nvPr/>
        </p:nvCxnSpPr>
        <p:spPr>
          <a:xfrm flipH="1">
            <a:off x="735566" y="3638282"/>
            <a:ext cx="1212728" cy="0"/>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2834211" y="3197952"/>
            <a:ext cx="585818" cy="400110"/>
          </a:xfrm>
          <a:prstGeom prst="rect">
            <a:avLst/>
          </a:prstGeom>
          <a:noFill/>
        </p:spPr>
        <p:txBody>
          <a:bodyPr wrap="none" rtlCol="0">
            <a:spAutoFit/>
          </a:bodyPr>
          <a:lstStyle/>
          <a:p>
            <a:r>
              <a:rPr lang="en-US" sz="2000" i="1" dirty="0" err="1" smtClean="0">
                <a:solidFill>
                  <a:srgbClr val="F19B9B"/>
                </a:solidFill>
              </a:rPr>
              <a:t>F</a:t>
            </a:r>
            <a:r>
              <a:rPr lang="en-US" sz="2000" i="1" baseline="-25000" dirty="0" err="1" smtClean="0">
                <a:solidFill>
                  <a:srgbClr val="F19B9B"/>
                </a:solidFill>
              </a:rPr>
              <a:t>pull</a:t>
            </a:r>
            <a:endParaRPr lang="en-US" sz="2000" i="1" baseline="-25000" dirty="0">
              <a:solidFill>
                <a:srgbClr val="F19B9B"/>
              </a:solidFill>
            </a:endParaRPr>
          </a:p>
        </p:txBody>
      </p:sp>
      <p:sp>
        <p:nvSpPr>
          <p:cNvPr id="73" name="Rectangle 72"/>
          <p:cNvSpPr/>
          <p:nvPr/>
        </p:nvSpPr>
        <p:spPr>
          <a:xfrm>
            <a:off x="596942" y="3197952"/>
            <a:ext cx="365768" cy="369332"/>
          </a:xfrm>
          <a:prstGeom prst="rect">
            <a:avLst/>
          </a:prstGeom>
        </p:spPr>
        <p:txBody>
          <a:bodyPr wrap="none">
            <a:spAutoFit/>
          </a:bodyPr>
          <a:lstStyle/>
          <a:p>
            <a:r>
              <a:rPr lang="en-US" i="1" dirty="0" err="1" smtClean="0">
                <a:solidFill>
                  <a:srgbClr val="F19B9B"/>
                </a:solidFill>
              </a:rPr>
              <a:t>f</a:t>
            </a:r>
            <a:r>
              <a:rPr lang="en-US" i="1" baseline="-25000" dirty="0" err="1" smtClean="0">
                <a:solidFill>
                  <a:srgbClr val="F19B9B"/>
                </a:solidFill>
              </a:rPr>
              <a:t>d</a:t>
            </a:r>
            <a:endParaRPr lang="en-US" i="1" baseline="-25000" dirty="0">
              <a:solidFill>
                <a:srgbClr val="F19B9B"/>
              </a:solidFill>
            </a:endParaRPr>
          </a:p>
        </p:txBody>
      </p:sp>
      <p:cxnSp>
        <p:nvCxnSpPr>
          <p:cNvPr id="74" name="Straight Arrow Connector 73"/>
          <p:cNvCxnSpPr/>
          <p:nvPr/>
        </p:nvCxnSpPr>
        <p:spPr>
          <a:xfrm>
            <a:off x="1948294" y="3627880"/>
            <a:ext cx="7093" cy="1638387"/>
          </a:xfrm>
          <a:prstGeom prst="straightConnector1">
            <a:avLst/>
          </a:prstGeom>
          <a:ln w="38100" cmpd="sng">
            <a:solidFill>
              <a:schemeClr val="accent3">
                <a:lumMod val="60000"/>
                <a:lumOff val="40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1948294" y="2099733"/>
            <a:ext cx="7093" cy="1532671"/>
          </a:xfrm>
          <a:prstGeom prst="straightConnector1">
            <a:avLst/>
          </a:prstGeom>
          <a:ln w="38100" cmpd="sng">
            <a:solidFill>
              <a:schemeClr val="accent3">
                <a:lumMod val="60000"/>
                <a:lumOff val="40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948294" y="3632404"/>
            <a:ext cx="1768646" cy="0"/>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955387" y="4348133"/>
            <a:ext cx="412995" cy="400110"/>
          </a:xfrm>
          <a:prstGeom prst="rect">
            <a:avLst/>
          </a:prstGeom>
          <a:noFill/>
        </p:spPr>
        <p:txBody>
          <a:bodyPr wrap="none" rtlCol="0">
            <a:spAutoFit/>
          </a:bodyPr>
          <a:lstStyle/>
          <a:p>
            <a:r>
              <a:rPr lang="en-US" sz="2000" i="1" dirty="0" err="1" smtClean="0">
                <a:solidFill>
                  <a:schemeClr val="accent3">
                    <a:lumMod val="60000"/>
                    <a:lumOff val="40000"/>
                  </a:schemeClr>
                </a:solidFill>
              </a:rPr>
              <a:t>F</a:t>
            </a:r>
            <a:r>
              <a:rPr lang="en-US" sz="2000" i="1" baseline="-25000" dirty="0" err="1" smtClean="0">
                <a:solidFill>
                  <a:schemeClr val="accent3">
                    <a:lumMod val="60000"/>
                    <a:lumOff val="40000"/>
                  </a:schemeClr>
                </a:solidFill>
              </a:rPr>
              <a:t>g</a:t>
            </a:r>
            <a:endParaRPr lang="en-US" sz="2000" i="1" baseline="-25000" dirty="0">
              <a:solidFill>
                <a:schemeClr val="accent3">
                  <a:lumMod val="60000"/>
                  <a:lumOff val="40000"/>
                </a:schemeClr>
              </a:solidFill>
            </a:endParaRPr>
          </a:p>
        </p:txBody>
      </p:sp>
      <p:sp>
        <p:nvSpPr>
          <p:cNvPr id="82" name="TextBox 81"/>
          <p:cNvSpPr txBox="1"/>
          <p:nvPr/>
        </p:nvSpPr>
        <p:spPr>
          <a:xfrm>
            <a:off x="1964450" y="1838787"/>
            <a:ext cx="430110" cy="400110"/>
          </a:xfrm>
          <a:prstGeom prst="rect">
            <a:avLst/>
          </a:prstGeom>
          <a:noFill/>
        </p:spPr>
        <p:txBody>
          <a:bodyPr wrap="none" rtlCol="0">
            <a:spAutoFit/>
          </a:bodyPr>
          <a:lstStyle/>
          <a:p>
            <a:r>
              <a:rPr lang="en-US" sz="2000" i="1" dirty="0" smtClean="0">
                <a:solidFill>
                  <a:schemeClr val="accent3">
                    <a:lumMod val="60000"/>
                    <a:lumOff val="40000"/>
                  </a:schemeClr>
                </a:solidFill>
              </a:rPr>
              <a:t>F</a:t>
            </a:r>
            <a:r>
              <a:rPr lang="en-US" sz="2000" i="1" baseline="-25000" dirty="0" smtClean="0">
                <a:solidFill>
                  <a:schemeClr val="accent3">
                    <a:lumMod val="60000"/>
                    <a:lumOff val="40000"/>
                  </a:schemeClr>
                </a:solidFill>
              </a:rPr>
              <a:t>N</a:t>
            </a:r>
            <a:endParaRPr lang="en-US" sz="2000" i="1" baseline="-25000" dirty="0">
              <a:solidFill>
                <a:schemeClr val="accent3">
                  <a:lumMod val="60000"/>
                  <a:lumOff val="40000"/>
                </a:schemeClr>
              </a:solidFill>
            </a:endParaRPr>
          </a:p>
        </p:txBody>
      </p:sp>
      <p:sp>
        <p:nvSpPr>
          <p:cNvPr id="83" name="Content Placeholder 2"/>
          <p:cNvSpPr txBox="1">
            <a:spLocks/>
          </p:cNvSpPr>
          <p:nvPr/>
        </p:nvSpPr>
        <p:spPr>
          <a:xfrm>
            <a:off x="4487333" y="1838787"/>
            <a:ext cx="4916960" cy="3508669"/>
          </a:xfrm>
          <a:prstGeom prst="rect">
            <a:avLst/>
          </a:prstGeom>
        </p:spPr>
        <p:txBody>
          <a:bodyPr vert="horz" lIns="91440" tIns="45720" rIns="91440" bIns="45720" rtlCol="0">
            <a:normAutofit fontScale="92500"/>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i="1" dirty="0" err="1" smtClean="0"/>
              <a:t>F</a:t>
            </a:r>
            <a:r>
              <a:rPr lang="en-US" i="1" baseline="-25000" dirty="0" err="1" smtClean="0"/>
              <a:t>net</a:t>
            </a:r>
            <a:r>
              <a:rPr lang="en-US" dirty="0" smtClean="0"/>
              <a:t> = </a:t>
            </a:r>
            <a:r>
              <a:rPr lang="en-US" i="1" dirty="0" err="1" smtClean="0"/>
              <a:t>F</a:t>
            </a:r>
            <a:r>
              <a:rPr lang="en-US" i="1" baseline="-25000" dirty="0" err="1" smtClean="0"/>
              <a:t>pull</a:t>
            </a:r>
            <a:r>
              <a:rPr lang="en-US" dirty="0" smtClean="0"/>
              <a:t> </a:t>
            </a:r>
            <a:r>
              <a:rPr lang="mr-IN" dirty="0" smtClean="0"/>
              <a:t>–</a:t>
            </a:r>
            <a:r>
              <a:rPr lang="en-US" dirty="0" smtClean="0"/>
              <a:t> </a:t>
            </a:r>
            <a:r>
              <a:rPr lang="en-US" i="1" dirty="0" err="1" smtClean="0"/>
              <a:t>f</a:t>
            </a:r>
            <a:r>
              <a:rPr lang="en-US" i="1" baseline="-25000" dirty="0" err="1" smtClean="0"/>
              <a:t>d</a:t>
            </a:r>
            <a:endParaRPr lang="en-US" i="1" baseline="-25000" dirty="0" smtClean="0"/>
          </a:p>
          <a:p>
            <a:pPr marL="0" indent="0">
              <a:buNone/>
            </a:pPr>
            <a:r>
              <a:rPr lang="en-US" i="1" dirty="0" err="1"/>
              <a:t>F</a:t>
            </a:r>
            <a:r>
              <a:rPr lang="en-US" i="1" baseline="-25000" dirty="0" err="1"/>
              <a:t>net</a:t>
            </a:r>
            <a:r>
              <a:rPr lang="en-US" dirty="0"/>
              <a:t> = </a:t>
            </a:r>
            <a:r>
              <a:rPr lang="en-US" i="1" dirty="0" err="1"/>
              <a:t>F</a:t>
            </a:r>
            <a:r>
              <a:rPr lang="en-US" i="1" baseline="-25000" dirty="0" err="1"/>
              <a:t>pull</a:t>
            </a:r>
            <a:r>
              <a:rPr lang="en-US" dirty="0"/>
              <a:t> </a:t>
            </a:r>
            <a:r>
              <a:rPr lang="mr-IN" dirty="0"/>
              <a:t>–</a:t>
            </a:r>
            <a:r>
              <a:rPr lang="en-US" dirty="0"/>
              <a:t> </a:t>
            </a:r>
            <a:r>
              <a:rPr lang="en-US" i="1" dirty="0" err="1" smtClean="0"/>
              <a:t>μF</a:t>
            </a:r>
            <a:r>
              <a:rPr lang="en-US" i="1" baseline="-25000" dirty="0" err="1" smtClean="0"/>
              <a:t>N</a:t>
            </a:r>
            <a:endParaRPr lang="en-US" i="1" baseline="-25000" dirty="0"/>
          </a:p>
          <a:p>
            <a:pPr marL="0" indent="0">
              <a:buNone/>
            </a:pPr>
            <a:r>
              <a:rPr lang="en-US" i="1" dirty="0" err="1"/>
              <a:t>F</a:t>
            </a:r>
            <a:r>
              <a:rPr lang="en-US" i="1" baseline="-25000" dirty="0" err="1"/>
              <a:t>net</a:t>
            </a:r>
            <a:r>
              <a:rPr lang="en-US" dirty="0"/>
              <a:t> = </a:t>
            </a:r>
            <a:r>
              <a:rPr lang="en-US" i="1" dirty="0" err="1"/>
              <a:t>F</a:t>
            </a:r>
            <a:r>
              <a:rPr lang="en-US" i="1" baseline="-25000" dirty="0" err="1"/>
              <a:t>pull</a:t>
            </a:r>
            <a:r>
              <a:rPr lang="en-US" dirty="0"/>
              <a:t> </a:t>
            </a:r>
            <a:r>
              <a:rPr lang="mr-IN" dirty="0"/>
              <a:t>–</a:t>
            </a:r>
            <a:r>
              <a:rPr lang="en-US" dirty="0"/>
              <a:t> </a:t>
            </a:r>
            <a:r>
              <a:rPr lang="en-US" i="1" dirty="0" err="1" smtClean="0"/>
              <a:t>μF</a:t>
            </a:r>
            <a:r>
              <a:rPr lang="en-US" i="1" baseline="-25000" dirty="0" err="1" smtClean="0"/>
              <a:t>g</a:t>
            </a:r>
            <a:endParaRPr lang="en-US" i="1" baseline="-25000" dirty="0"/>
          </a:p>
          <a:p>
            <a:pPr marL="0" indent="0">
              <a:buNone/>
            </a:pPr>
            <a:r>
              <a:rPr lang="en-US" i="1" dirty="0" smtClean="0"/>
              <a:t>ma</a:t>
            </a:r>
            <a:r>
              <a:rPr lang="en-US" dirty="0" smtClean="0"/>
              <a:t> </a:t>
            </a:r>
            <a:r>
              <a:rPr lang="en-US" dirty="0"/>
              <a:t>= </a:t>
            </a:r>
            <a:r>
              <a:rPr lang="en-US" i="1" dirty="0" err="1"/>
              <a:t>F</a:t>
            </a:r>
            <a:r>
              <a:rPr lang="en-US" i="1" baseline="-25000" dirty="0" err="1"/>
              <a:t>pull</a:t>
            </a:r>
            <a:r>
              <a:rPr lang="en-US" dirty="0"/>
              <a:t> </a:t>
            </a:r>
            <a:r>
              <a:rPr lang="mr-IN" dirty="0"/>
              <a:t>–</a:t>
            </a:r>
            <a:r>
              <a:rPr lang="en-US" dirty="0"/>
              <a:t> </a:t>
            </a:r>
            <a:r>
              <a:rPr lang="en-US" i="1" dirty="0" err="1"/>
              <a:t>μmg</a:t>
            </a:r>
            <a:endParaRPr lang="en-US" i="1" dirty="0"/>
          </a:p>
          <a:p>
            <a:pPr marL="0" indent="0">
              <a:buNone/>
            </a:pPr>
            <a:r>
              <a:rPr lang="en-US" dirty="0" smtClean="0"/>
              <a:t>(39 kg)</a:t>
            </a:r>
            <a:r>
              <a:rPr lang="en-US" i="1" dirty="0" smtClean="0"/>
              <a:t>a</a:t>
            </a:r>
            <a:r>
              <a:rPr lang="en-US" dirty="0" smtClean="0"/>
              <a:t> = 221 N </a:t>
            </a:r>
            <a:r>
              <a:rPr lang="mr-IN" dirty="0" smtClean="0"/>
              <a:t>–</a:t>
            </a:r>
            <a:r>
              <a:rPr lang="en-US" dirty="0" smtClean="0"/>
              <a:t> 0.15(39 kg)(9.8 m/s</a:t>
            </a:r>
            <a:r>
              <a:rPr lang="en-US" baseline="30000" dirty="0" smtClean="0"/>
              <a:t>2</a:t>
            </a:r>
            <a:r>
              <a:rPr lang="en-US" dirty="0" smtClean="0"/>
              <a:t>)</a:t>
            </a:r>
          </a:p>
          <a:p>
            <a:pPr marL="0" indent="0">
              <a:buNone/>
            </a:pPr>
            <a:r>
              <a:rPr lang="en-US" i="1" dirty="0" smtClean="0"/>
              <a:t>a</a:t>
            </a:r>
            <a:r>
              <a:rPr lang="en-US" dirty="0" smtClean="0"/>
              <a:t> = 4.20 m/s</a:t>
            </a:r>
            <a:r>
              <a:rPr lang="en-US" baseline="30000" dirty="0" smtClean="0"/>
              <a:t>2</a:t>
            </a:r>
            <a:r>
              <a:rPr lang="en-US" dirty="0" smtClean="0"/>
              <a:t>  </a:t>
            </a:r>
            <a:endParaRPr lang="en-US" dirty="0"/>
          </a:p>
        </p:txBody>
      </p:sp>
    </p:spTree>
    <p:extLst>
      <p:ext uri="{BB962C8B-B14F-4D97-AF65-F5344CB8AC3E}">
        <p14:creationId xmlns:p14="http://schemas.microsoft.com/office/powerpoint/2010/main" val="597556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3">
                                            <p:txEl>
                                              <p:pRg st="0" end="0"/>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3">
                                            <p:txEl>
                                              <p:pRg st="1" end="1"/>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3">
                                            <p:txEl>
                                              <p:pRg st="2" end="2"/>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3">
                                            <p:txEl>
                                              <p:pRg st="3" end="3"/>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9" grpId="0"/>
      <p:bldP spid="9" grpId="1"/>
      <p:bldP spid="12" grpId="0" animBg="1"/>
      <p:bldP spid="12" grpId="1" animBg="1"/>
      <p:bldP spid="45" grpId="0" animBg="1"/>
      <p:bldP spid="45" grpId="1" animBg="1"/>
      <p:bldP spid="47" grpId="0"/>
      <p:bldP spid="72" grpId="0"/>
      <p:bldP spid="73" grpId="0"/>
      <p:bldP spid="81" grpId="0"/>
      <p:bldP spid="8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254" y="211643"/>
            <a:ext cx="8655632" cy="1546610"/>
          </a:xfrm>
        </p:spPr>
        <p:txBody>
          <a:bodyPr>
            <a:normAutofit lnSpcReduction="10000"/>
          </a:bodyPr>
          <a:lstStyle/>
          <a:p>
            <a:pPr marL="0" indent="0">
              <a:buNone/>
            </a:pPr>
            <a:r>
              <a:rPr lang="en-US" dirty="0" smtClean="0"/>
              <a:t>Ex J)  A 12-kg box is resting on top of 27-kg crate. </a:t>
            </a:r>
            <a:r>
              <a:rPr lang="en-US" dirty="0"/>
              <a:t> </a:t>
            </a:r>
            <a:r>
              <a:rPr lang="en-US" dirty="0" smtClean="0"/>
              <a:t>The crate is pulled with a force of 221 N.  If the coefficient of dynamic friction is 0.17, what is the minimum coefficient of static fiction between the crate and the box if the box doesn’t fall off?</a:t>
            </a:r>
            <a:endParaRPr lang="en-US" dirty="0"/>
          </a:p>
        </p:txBody>
      </p:sp>
      <p:cxnSp>
        <p:nvCxnSpPr>
          <p:cNvPr id="5" name="Straight Connector 4"/>
          <p:cNvCxnSpPr/>
          <p:nvPr/>
        </p:nvCxnSpPr>
        <p:spPr>
          <a:xfrm flipV="1">
            <a:off x="1043415" y="4105851"/>
            <a:ext cx="1870938" cy="195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443100" y="3325101"/>
            <a:ext cx="1017150" cy="726073"/>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46132" y="3292541"/>
            <a:ext cx="659293" cy="646331"/>
          </a:xfrm>
          <a:prstGeom prst="rect">
            <a:avLst/>
          </a:prstGeom>
          <a:noFill/>
        </p:spPr>
        <p:txBody>
          <a:bodyPr wrap="none" rtlCol="0">
            <a:spAutoFit/>
          </a:bodyPr>
          <a:lstStyle/>
          <a:p>
            <a:r>
              <a:rPr lang="en-US" dirty="0" smtClean="0"/>
              <a:t>A</a:t>
            </a:r>
          </a:p>
          <a:p>
            <a:r>
              <a:rPr lang="en-US" dirty="0" smtClean="0"/>
              <a:t>12 kg</a:t>
            </a:r>
            <a:endParaRPr lang="en-US" dirty="0"/>
          </a:p>
        </p:txBody>
      </p:sp>
      <p:sp>
        <p:nvSpPr>
          <p:cNvPr id="47" name="Content Placeholder 2"/>
          <p:cNvSpPr txBox="1">
            <a:spLocks/>
          </p:cNvSpPr>
          <p:nvPr/>
        </p:nvSpPr>
        <p:spPr>
          <a:xfrm>
            <a:off x="377326" y="1899521"/>
            <a:ext cx="3982111" cy="651834"/>
          </a:xfrm>
          <a:prstGeom prst="rect">
            <a:avLst/>
          </a:prstGeom>
        </p:spPr>
        <p:txBody>
          <a:bodyPr vert="horz" lIns="91440" tIns="45720" rIns="91440" bIns="45720" rtlCol="0">
            <a:normAutofit fontScale="92500" lnSpcReduction="20000"/>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dirty="0" smtClean="0"/>
              <a:t>Second, consider the box on top only:</a:t>
            </a:r>
          </a:p>
        </p:txBody>
      </p:sp>
      <p:sp>
        <p:nvSpPr>
          <p:cNvPr id="72" name="TextBox 71"/>
          <p:cNvSpPr txBox="1"/>
          <p:nvPr/>
        </p:nvSpPr>
        <p:spPr>
          <a:xfrm>
            <a:off x="2541302" y="3125046"/>
            <a:ext cx="361899" cy="400110"/>
          </a:xfrm>
          <a:prstGeom prst="rect">
            <a:avLst/>
          </a:prstGeom>
          <a:noFill/>
        </p:spPr>
        <p:txBody>
          <a:bodyPr wrap="none" rtlCol="0">
            <a:spAutoFit/>
          </a:bodyPr>
          <a:lstStyle/>
          <a:p>
            <a:r>
              <a:rPr lang="en-US" sz="2000" i="1" dirty="0" err="1" smtClean="0">
                <a:solidFill>
                  <a:srgbClr val="F19B9B"/>
                </a:solidFill>
              </a:rPr>
              <a:t>f</a:t>
            </a:r>
            <a:r>
              <a:rPr lang="en-US" sz="2000" i="1" baseline="-25000" dirty="0" err="1" smtClean="0">
                <a:solidFill>
                  <a:srgbClr val="F19B9B"/>
                </a:solidFill>
              </a:rPr>
              <a:t>s</a:t>
            </a:r>
            <a:endParaRPr lang="en-US" sz="2000" i="1" baseline="-25000" dirty="0">
              <a:solidFill>
                <a:srgbClr val="F19B9B"/>
              </a:solidFill>
            </a:endParaRPr>
          </a:p>
        </p:txBody>
      </p:sp>
      <p:cxnSp>
        <p:nvCxnSpPr>
          <p:cNvPr id="74" name="Straight Arrow Connector 73"/>
          <p:cNvCxnSpPr/>
          <p:nvPr/>
        </p:nvCxnSpPr>
        <p:spPr>
          <a:xfrm>
            <a:off x="1935611" y="3618662"/>
            <a:ext cx="19776" cy="748431"/>
          </a:xfrm>
          <a:prstGeom prst="straightConnector1">
            <a:avLst/>
          </a:prstGeom>
          <a:ln w="38100" cmpd="sng">
            <a:solidFill>
              <a:schemeClr val="accent3">
                <a:lumMod val="60000"/>
                <a:lumOff val="40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942704" y="2852325"/>
            <a:ext cx="0" cy="766337"/>
          </a:xfrm>
          <a:prstGeom prst="straightConnector1">
            <a:avLst/>
          </a:prstGeom>
          <a:ln w="38100" cmpd="sng">
            <a:solidFill>
              <a:schemeClr val="accent3">
                <a:lumMod val="60000"/>
                <a:lumOff val="40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948294" y="3618662"/>
            <a:ext cx="884589" cy="0"/>
          </a:xfrm>
          <a:prstGeom prst="straightConnector1">
            <a:avLst/>
          </a:prstGeom>
          <a:ln w="381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964450" y="4074051"/>
            <a:ext cx="403932" cy="400110"/>
          </a:xfrm>
          <a:prstGeom prst="rect">
            <a:avLst/>
          </a:prstGeom>
          <a:noFill/>
        </p:spPr>
        <p:txBody>
          <a:bodyPr wrap="square" rtlCol="0">
            <a:spAutoFit/>
          </a:bodyPr>
          <a:lstStyle/>
          <a:p>
            <a:r>
              <a:rPr lang="en-US" sz="2000" i="1" dirty="0" err="1" smtClean="0">
                <a:solidFill>
                  <a:schemeClr val="accent3">
                    <a:lumMod val="60000"/>
                    <a:lumOff val="40000"/>
                  </a:schemeClr>
                </a:solidFill>
              </a:rPr>
              <a:t>F</a:t>
            </a:r>
            <a:r>
              <a:rPr lang="en-US" sz="2000" i="1" baseline="-25000" dirty="0" err="1" smtClean="0">
                <a:solidFill>
                  <a:schemeClr val="accent3">
                    <a:lumMod val="60000"/>
                    <a:lumOff val="40000"/>
                  </a:schemeClr>
                </a:solidFill>
              </a:rPr>
              <a:t>g</a:t>
            </a:r>
            <a:endParaRPr lang="en-US" sz="2000" i="1" baseline="-25000" dirty="0">
              <a:solidFill>
                <a:schemeClr val="accent3">
                  <a:lumMod val="60000"/>
                  <a:lumOff val="40000"/>
                </a:schemeClr>
              </a:solidFill>
            </a:endParaRPr>
          </a:p>
        </p:txBody>
      </p:sp>
      <p:sp>
        <p:nvSpPr>
          <p:cNvPr id="82" name="TextBox 81"/>
          <p:cNvSpPr txBox="1"/>
          <p:nvPr/>
        </p:nvSpPr>
        <p:spPr>
          <a:xfrm>
            <a:off x="1964450" y="2852325"/>
            <a:ext cx="430110" cy="400110"/>
          </a:xfrm>
          <a:prstGeom prst="rect">
            <a:avLst/>
          </a:prstGeom>
          <a:noFill/>
        </p:spPr>
        <p:txBody>
          <a:bodyPr wrap="none" rtlCol="0">
            <a:spAutoFit/>
          </a:bodyPr>
          <a:lstStyle/>
          <a:p>
            <a:r>
              <a:rPr lang="en-US" sz="2000" i="1" dirty="0" smtClean="0">
                <a:solidFill>
                  <a:schemeClr val="accent3">
                    <a:lumMod val="60000"/>
                    <a:lumOff val="40000"/>
                  </a:schemeClr>
                </a:solidFill>
              </a:rPr>
              <a:t>F</a:t>
            </a:r>
            <a:r>
              <a:rPr lang="en-US" sz="2000" i="1" baseline="-25000" dirty="0" smtClean="0">
                <a:solidFill>
                  <a:schemeClr val="accent3">
                    <a:lumMod val="60000"/>
                    <a:lumOff val="40000"/>
                  </a:schemeClr>
                </a:solidFill>
              </a:rPr>
              <a:t>N</a:t>
            </a:r>
            <a:endParaRPr lang="en-US" sz="2000" i="1" baseline="-25000" dirty="0">
              <a:solidFill>
                <a:schemeClr val="accent3">
                  <a:lumMod val="60000"/>
                  <a:lumOff val="40000"/>
                </a:schemeClr>
              </a:solidFill>
            </a:endParaRPr>
          </a:p>
        </p:txBody>
      </p:sp>
      <p:sp>
        <p:nvSpPr>
          <p:cNvPr id="83" name="Content Placeholder 2"/>
          <p:cNvSpPr txBox="1">
            <a:spLocks/>
          </p:cNvSpPr>
          <p:nvPr/>
        </p:nvSpPr>
        <p:spPr>
          <a:xfrm>
            <a:off x="4487333" y="1838787"/>
            <a:ext cx="4532522" cy="4705821"/>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i="1" dirty="0" smtClean="0"/>
              <a:t>a</a:t>
            </a:r>
            <a:r>
              <a:rPr lang="en-US" dirty="0" smtClean="0"/>
              <a:t> = 4.20 m/s</a:t>
            </a:r>
            <a:r>
              <a:rPr lang="en-US" baseline="30000" dirty="0" smtClean="0"/>
              <a:t>2</a:t>
            </a:r>
            <a:r>
              <a:rPr lang="en-US" dirty="0" smtClean="0"/>
              <a:t>  </a:t>
            </a:r>
          </a:p>
          <a:p>
            <a:pPr marL="0" indent="0">
              <a:buNone/>
            </a:pPr>
            <a:r>
              <a:rPr lang="en-US" i="1" dirty="0" err="1" smtClean="0"/>
              <a:t>F</a:t>
            </a:r>
            <a:r>
              <a:rPr lang="en-US" i="1" baseline="-25000" dirty="0" err="1" smtClean="0"/>
              <a:t>net</a:t>
            </a:r>
            <a:r>
              <a:rPr lang="en-US" dirty="0" smtClean="0"/>
              <a:t> = </a:t>
            </a:r>
            <a:r>
              <a:rPr lang="en-US" i="1" dirty="0" err="1" smtClean="0"/>
              <a:t>f</a:t>
            </a:r>
            <a:r>
              <a:rPr lang="en-US" i="1" baseline="-25000" dirty="0" err="1" smtClean="0"/>
              <a:t>s</a:t>
            </a:r>
            <a:endParaRPr lang="en-US" i="1" baseline="-25000" dirty="0" smtClean="0"/>
          </a:p>
          <a:p>
            <a:pPr marL="0" indent="0">
              <a:buNone/>
            </a:pPr>
            <a:r>
              <a:rPr lang="en-US" i="1" dirty="0"/>
              <a:t>m</a:t>
            </a:r>
            <a:r>
              <a:rPr lang="en-US" i="1" dirty="0" smtClean="0"/>
              <a:t>a</a:t>
            </a:r>
            <a:r>
              <a:rPr lang="en-US" dirty="0" smtClean="0"/>
              <a:t> = </a:t>
            </a:r>
            <a:r>
              <a:rPr lang="en-US" i="1" dirty="0" err="1" smtClean="0"/>
              <a:t>μmg</a:t>
            </a:r>
            <a:r>
              <a:rPr lang="en-US" dirty="0" smtClean="0"/>
              <a:t> </a:t>
            </a:r>
          </a:p>
          <a:p>
            <a:pPr marL="0" indent="0">
              <a:buNone/>
            </a:pPr>
            <a:r>
              <a:rPr lang="en-US" i="1" dirty="0" smtClean="0"/>
              <a:t>a</a:t>
            </a:r>
            <a:r>
              <a:rPr lang="en-US" dirty="0" smtClean="0"/>
              <a:t> </a:t>
            </a:r>
            <a:r>
              <a:rPr lang="en-US" dirty="0"/>
              <a:t>= </a:t>
            </a:r>
            <a:r>
              <a:rPr lang="en-US" i="1" dirty="0" smtClean="0"/>
              <a:t>μg</a:t>
            </a:r>
            <a:r>
              <a:rPr lang="en-US" dirty="0" smtClean="0"/>
              <a:t> </a:t>
            </a:r>
            <a:endParaRPr lang="en-US" dirty="0"/>
          </a:p>
          <a:p>
            <a:pPr marL="0" indent="0">
              <a:buNone/>
            </a:pPr>
            <a:r>
              <a:rPr lang="en-US" i="1" dirty="0" smtClean="0"/>
              <a:t>μ = </a:t>
            </a:r>
            <a:r>
              <a:rPr lang="en-US" i="1" dirty="0" err="1" smtClean="0"/>
              <a:t>a/g</a:t>
            </a:r>
            <a:r>
              <a:rPr lang="en-US" dirty="0" smtClean="0"/>
              <a:t> = (4.2 m/s</a:t>
            </a:r>
            <a:r>
              <a:rPr lang="en-US" baseline="30000" dirty="0" smtClean="0"/>
              <a:t>2</a:t>
            </a:r>
            <a:r>
              <a:rPr lang="en-US" dirty="0" smtClean="0"/>
              <a:t>)/(9.8 m/s</a:t>
            </a:r>
            <a:r>
              <a:rPr lang="en-US" baseline="30000" dirty="0" smtClean="0"/>
              <a:t>2</a:t>
            </a:r>
            <a:r>
              <a:rPr lang="en-US" dirty="0" smtClean="0"/>
              <a:t>)</a:t>
            </a:r>
          </a:p>
          <a:p>
            <a:pPr marL="0" indent="0">
              <a:buNone/>
            </a:pPr>
            <a:r>
              <a:rPr lang="en-US" i="1" dirty="0"/>
              <a:t>μ</a:t>
            </a:r>
            <a:r>
              <a:rPr lang="en-US" dirty="0"/>
              <a:t> = </a:t>
            </a:r>
            <a:r>
              <a:rPr lang="en-US" dirty="0" smtClean="0"/>
              <a:t>0.43</a:t>
            </a:r>
            <a:endParaRPr lang="en-US" dirty="0"/>
          </a:p>
        </p:txBody>
      </p:sp>
      <p:sp>
        <p:nvSpPr>
          <p:cNvPr id="46" name="Rectangle 45"/>
          <p:cNvSpPr/>
          <p:nvPr/>
        </p:nvSpPr>
        <p:spPr>
          <a:xfrm>
            <a:off x="5003806" y="5036982"/>
            <a:ext cx="762150" cy="410431"/>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753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7" grpId="0"/>
      <p:bldP spid="72" grpId="0"/>
      <p:bldP spid="81" grpId="0"/>
      <p:bldP spid="82" grpId="0"/>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34" y="107577"/>
            <a:ext cx="8197642" cy="1653988"/>
          </a:xfrm>
        </p:spPr>
        <p:txBody>
          <a:bodyPr/>
          <a:lstStyle/>
          <a:p>
            <a:r>
              <a:rPr lang="en-US" dirty="0" smtClean="0"/>
              <a:t>Long Range Forces &amp; “Force Fields”</a:t>
            </a:r>
            <a:endParaRPr lang="en-US" dirty="0"/>
          </a:p>
        </p:txBody>
      </p:sp>
      <p:sp>
        <p:nvSpPr>
          <p:cNvPr id="3" name="Content Placeholder 2"/>
          <p:cNvSpPr>
            <a:spLocks noGrp="1"/>
          </p:cNvSpPr>
          <p:nvPr>
            <p:ph idx="1"/>
          </p:nvPr>
        </p:nvSpPr>
        <p:spPr>
          <a:xfrm>
            <a:off x="197931" y="1880485"/>
            <a:ext cx="8692469" cy="4750701"/>
          </a:xfrm>
        </p:spPr>
        <p:txBody>
          <a:bodyPr>
            <a:normAutofit fontScale="92500" lnSpcReduction="10000"/>
          </a:bodyPr>
          <a:lstStyle/>
          <a:p>
            <a:r>
              <a:rPr lang="en-US" dirty="0" smtClean="0"/>
              <a:t>How can long-range forces work?  (Sometimes this is called “spooky action at a distance”)</a:t>
            </a:r>
          </a:p>
          <a:p>
            <a:r>
              <a:rPr lang="en-US" dirty="0" smtClean="0"/>
              <a:t>When an apple becomes dislodged from a branch, how does it “know” which way to fall?</a:t>
            </a:r>
          </a:p>
          <a:p>
            <a:r>
              <a:rPr lang="en-US" dirty="0" smtClean="0"/>
              <a:t>An idea that made physicists comfortable with long-range forces: “Force fields”</a:t>
            </a:r>
          </a:p>
          <a:p>
            <a:r>
              <a:rPr lang="en-US" dirty="0" smtClean="0"/>
              <a:t>A “force field” is a region in space where, if you possess the right property, you feel force.</a:t>
            </a:r>
          </a:p>
          <a:p>
            <a:r>
              <a:rPr lang="en-US" dirty="0" smtClean="0"/>
              <a:t>For a “gravitational field”, this property is </a:t>
            </a:r>
            <a:r>
              <a:rPr lang="en-US" u="sng" dirty="0" smtClean="0"/>
              <a:t>mass</a:t>
            </a:r>
            <a:endParaRPr lang="en-US" dirty="0" smtClean="0"/>
          </a:p>
          <a:p>
            <a:r>
              <a:rPr lang="en-US" dirty="0" smtClean="0"/>
              <a:t>Loose apples might not be in contact with the Earth, but they can be touching Earth’s </a:t>
            </a:r>
            <a:r>
              <a:rPr lang="en-US" i="1" dirty="0" smtClean="0"/>
              <a:t>gravitational field</a:t>
            </a:r>
            <a:r>
              <a:rPr lang="en-US" dirty="0" smtClean="0"/>
              <a:t>, which surrounds the planet.</a:t>
            </a:r>
            <a:endParaRPr lang="en-US" dirty="0"/>
          </a:p>
        </p:txBody>
      </p:sp>
    </p:spTree>
    <p:extLst>
      <p:ext uri="{BB962C8B-B14F-4D97-AF65-F5344CB8AC3E}">
        <p14:creationId xmlns:p14="http://schemas.microsoft.com/office/powerpoint/2010/main" val="145488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64630"/>
          </a:xfrm>
        </p:spPr>
        <p:txBody>
          <a:bodyPr/>
          <a:lstStyle/>
          <a:p>
            <a:r>
              <a:rPr lang="en-US" dirty="0" smtClean="0"/>
              <a:t>Mass v. Weight</a:t>
            </a:r>
            <a:endParaRPr lang="en-US" dirty="0"/>
          </a:p>
        </p:txBody>
      </p:sp>
      <p:sp>
        <p:nvSpPr>
          <p:cNvPr id="3" name="Content Placeholder 2"/>
          <p:cNvSpPr>
            <a:spLocks noGrp="1"/>
          </p:cNvSpPr>
          <p:nvPr>
            <p:ph idx="1"/>
          </p:nvPr>
        </p:nvSpPr>
        <p:spPr>
          <a:xfrm>
            <a:off x="197932" y="1336135"/>
            <a:ext cx="8758446" cy="5311548"/>
          </a:xfrm>
        </p:spPr>
        <p:txBody>
          <a:bodyPr>
            <a:normAutofit lnSpcReduction="10000"/>
          </a:bodyPr>
          <a:lstStyle/>
          <a:p>
            <a:r>
              <a:rPr lang="en-US" u="sng" dirty="0" smtClean="0"/>
              <a:t>Mass</a:t>
            </a:r>
            <a:r>
              <a:rPr lang="en-US" dirty="0" smtClean="0"/>
              <a:t> is the amount of “stuff” an object is made of </a:t>
            </a:r>
            <a:r>
              <a:rPr lang="mr-IN" dirty="0" smtClean="0"/>
              <a:t>–</a:t>
            </a:r>
            <a:r>
              <a:rPr lang="en-US" dirty="0" smtClean="0"/>
              <a:t> it’s a measure of the amount of matter present.</a:t>
            </a:r>
          </a:p>
          <a:p>
            <a:r>
              <a:rPr lang="en-US" dirty="0" smtClean="0"/>
              <a:t>Direction doesn’t apply, so it is a </a:t>
            </a:r>
            <a:r>
              <a:rPr lang="en-US" u="sng" dirty="0" smtClean="0"/>
              <a:t>scalar quantity</a:t>
            </a:r>
            <a:r>
              <a:rPr lang="en-US" dirty="0" smtClean="0"/>
              <a:t>.</a:t>
            </a:r>
          </a:p>
          <a:p>
            <a:r>
              <a:rPr lang="en-US" dirty="0" smtClean="0"/>
              <a:t>The SI (metric) unit for mass is the </a:t>
            </a:r>
            <a:r>
              <a:rPr lang="en-US" u="sng" dirty="0" smtClean="0"/>
              <a:t>kilogram</a:t>
            </a:r>
            <a:r>
              <a:rPr lang="en-US" dirty="0" smtClean="0"/>
              <a:t>.</a:t>
            </a:r>
          </a:p>
          <a:p>
            <a:r>
              <a:rPr lang="en-US" u="sng" dirty="0" smtClean="0"/>
              <a:t>Weight</a:t>
            </a:r>
            <a:r>
              <a:rPr lang="en-US" dirty="0" smtClean="0"/>
              <a:t> is the amount of gravitational force acting on an object.</a:t>
            </a:r>
          </a:p>
          <a:p>
            <a:r>
              <a:rPr lang="en-US" dirty="0" smtClean="0"/>
              <a:t>Since weight is an example of force, it is measured in </a:t>
            </a:r>
            <a:r>
              <a:rPr lang="en-US" u="sng" dirty="0" err="1" smtClean="0"/>
              <a:t>newtons</a:t>
            </a:r>
            <a:r>
              <a:rPr lang="en-US" u="sng" dirty="0" smtClean="0"/>
              <a:t>.</a:t>
            </a:r>
          </a:p>
          <a:p>
            <a:r>
              <a:rPr lang="en-US" dirty="0" smtClean="0"/>
              <a:t>Note: </a:t>
            </a:r>
            <a:r>
              <a:rPr lang="en-US" u="sng" dirty="0" smtClean="0"/>
              <a:t>WEIGHT IS </a:t>
            </a:r>
            <a:r>
              <a:rPr lang="en-US" sz="3200" i="1" u="sng" dirty="0" smtClean="0"/>
              <a:t>NOT</a:t>
            </a:r>
            <a:r>
              <a:rPr lang="en-US" u="sng" dirty="0" smtClean="0"/>
              <a:t> THE SAME THING AS MASS!!!</a:t>
            </a:r>
            <a:r>
              <a:rPr lang="en-US" dirty="0" smtClean="0"/>
              <a:t> </a:t>
            </a:r>
          </a:p>
          <a:p>
            <a:r>
              <a:rPr lang="en-US" dirty="0" smtClean="0"/>
              <a:t>Weight depends not only on mass, but also the strength of the gravitational field present</a:t>
            </a:r>
            <a:endParaRPr lang="en-US" dirty="0"/>
          </a:p>
        </p:txBody>
      </p:sp>
    </p:spTree>
    <p:extLst>
      <p:ext uri="{BB962C8B-B14F-4D97-AF65-F5344CB8AC3E}">
        <p14:creationId xmlns:p14="http://schemas.microsoft.com/office/powerpoint/2010/main" val="1773459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64630"/>
          </a:xfrm>
        </p:spPr>
        <p:txBody>
          <a:bodyPr/>
          <a:lstStyle/>
          <a:p>
            <a:r>
              <a:rPr lang="en-US" dirty="0" smtClean="0"/>
              <a:t>Mass </a:t>
            </a:r>
            <a:r>
              <a:rPr lang="en-US" sz="9600" dirty="0" smtClean="0"/>
              <a:t>≠</a:t>
            </a:r>
            <a:r>
              <a:rPr lang="en-US" dirty="0" smtClean="0"/>
              <a:t> Weight</a:t>
            </a:r>
            <a:endParaRPr lang="en-US" dirty="0"/>
          </a:p>
        </p:txBody>
      </p:sp>
      <p:sp>
        <p:nvSpPr>
          <p:cNvPr id="3" name="Content Placeholder 2"/>
          <p:cNvSpPr>
            <a:spLocks noGrp="1"/>
          </p:cNvSpPr>
          <p:nvPr>
            <p:ph idx="1"/>
          </p:nvPr>
        </p:nvSpPr>
        <p:spPr>
          <a:xfrm>
            <a:off x="197932" y="1336135"/>
            <a:ext cx="8758446" cy="5311548"/>
          </a:xfrm>
        </p:spPr>
        <p:txBody>
          <a:bodyPr>
            <a:normAutofit/>
          </a:bodyPr>
          <a:lstStyle/>
          <a:p>
            <a:r>
              <a:rPr lang="en-US" dirty="0" smtClean="0"/>
              <a:t>Consider a 70-kg person.  </a:t>
            </a:r>
          </a:p>
          <a:p>
            <a:r>
              <a:rPr lang="en-US" i="1" dirty="0" smtClean="0"/>
              <a:t>On Earth</a:t>
            </a:r>
            <a:r>
              <a:rPr lang="en-US" dirty="0" smtClean="0"/>
              <a:t>, they would </a:t>
            </a:r>
            <a:r>
              <a:rPr lang="en-US" dirty="0" smtClean="0"/>
              <a:t>weigh </a:t>
            </a:r>
            <a:r>
              <a:rPr lang="en-US" dirty="0" smtClean="0"/>
              <a:t>about 700 N (or about 150 </a:t>
            </a:r>
            <a:r>
              <a:rPr lang="en-US" dirty="0" err="1" smtClean="0"/>
              <a:t>lb</a:t>
            </a:r>
            <a:r>
              <a:rPr lang="en-US" dirty="0" smtClean="0"/>
              <a:t>).</a:t>
            </a:r>
          </a:p>
          <a:p>
            <a:r>
              <a:rPr lang="en-US" dirty="0" smtClean="0"/>
              <a:t>Elsewhere in the Universe, where gravitational field strength is different, that person would weigh different amounts.</a:t>
            </a:r>
          </a:p>
          <a:p>
            <a:r>
              <a:rPr lang="en-US" dirty="0" smtClean="0"/>
              <a:t>But since they’re always made out of the same amount of matter, their mass will always be the same!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84450720"/>
              </p:ext>
            </p:extLst>
          </p:nvPr>
        </p:nvGraphicFramePr>
        <p:xfrm>
          <a:off x="1392046" y="4600617"/>
          <a:ext cx="6096000" cy="1849120"/>
        </p:xfrm>
        <a:graphic>
          <a:graphicData uri="http://schemas.openxmlformats.org/drawingml/2006/table">
            <a:tbl>
              <a:tblPr firstRow="1" bandRow="1">
                <a:tableStyleId>{5940675A-B579-460E-94D1-54222C63F5DA}</a:tableStyleId>
              </a:tblPr>
              <a:tblGrid>
                <a:gridCol w="2032000"/>
                <a:gridCol w="2032000"/>
                <a:gridCol w="2032000"/>
              </a:tblGrid>
              <a:tr h="0">
                <a:tc>
                  <a:txBody>
                    <a:bodyPr/>
                    <a:lstStyle/>
                    <a:p>
                      <a:r>
                        <a:rPr lang="en-US" dirty="0" smtClean="0"/>
                        <a:t>Location</a:t>
                      </a:r>
                      <a:endParaRPr lang="en-US" dirty="0"/>
                    </a:p>
                  </a:txBody>
                  <a:tcPr/>
                </a:tc>
                <a:tc>
                  <a:txBody>
                    <a:bodyPr/>
                    <a:lstStyle/>
                    <a:p>
                      <a:r>
                        <a:rPr lang="en-US" dirty="0" smtClean="0"/>
                        <a:t>Mass</a:t>
                      </a:r>
                      <a:endParaRPr lang="en-US" dirty="0"/>
                    </a:p>
                  </a:txBody>
                  <a:tcPr/>
                </a:tc>
                <a:tc>
                  <a:txBody>
                    <a:bodyPr/>
                    <a:lstStyle/>
                    <a:p>
                      <a:r>
                        <a:rPr lang="en-US" dirty="0" smtClean="0"/>
                        <a:t>Weight</a:t>
                      </a:r>
                      <a:endParaRPr lang="en-US" dirty="0"/>
                    </a:p>
                  </a:txBody>
                  <a:tcPr/>
                </a:tc>
              </a:tr>
              <a:tr h="370840">
                <a:tc>
                  <a:txBody>
                    <a:bodyPr/>
                    <a:lstStyle/>
                    <a:p>
                      <a:r>
                        <a:rPr lang="en-US" dirty="0" smtClean="0"/>
                        <a:t>Earth </a:t>
                      </a:r>
                      <a:endParaRPr lang="en-US" dirty="0"/>
                    </a:p>
                  </a:txBody>
                  <a:tcPr/>
                </a:tc>
                <a:tc>
                  <a:txBody>
                    <a:bodyPr/>
                    <a:lstStyle/>
                    <a:p>
                      <a:r>
                        <a:rPr lang="en-US" dirty="0" smtClean="0"/>
                        <a:t>70 kg</a:t>
                      </a:r>
                      <a:endParaRPr lang="en-US" dirty="0"/>
                    </a:p>
                  </a:txBody>
                  <a:tcPr/>
                </a:tc>
                <a:tc>
                  <a:txBody>
                    <a:bodyPr/>
                    <a:lstStyle/>
                    <a:p>
                      <a:r>
                        <a:rPr lang="en-US" dirty="0" smtClean="0"/>
                        <a:t>700 N</a:t>
                      </a:r>
                      <a:endParaRPr lang="en-US" dirty="0"/>
                    </a:p>
                  </a:txBody>
                  <a:tcPr/>
                </a:tc>
              </a:tr>
              <a:tr h="370840">
                <a:tc>
                  <a:txBody>
                    <a:bodyPr/>
                    <a:lstStyle/>
                    <a:p>
                      <a:r>
                        <a:rPr lang="en-US" dirty="0" smtClean="0"/>
                        <a:t>The Moon</a:t>
                      </a:r>
                      <a:endParaRPr lang="en-US" dirty="0"/>
                    </a:p>
                  </a:txBody>
                  <a:tcPr/>
                </a:tc>
                <a:tc>
                  <a:txBody>
                    <a:bodyPr/>
                    <a:lstStyle/>
                    <a:p>
                      <a:r>
                        <a:rPr lang="en-US" dirty="0" smtClean="0"/>
                        <a:t>70 kg</a:t>
                      </a:r>
                      <a:endParaRPr lang="en-US" dirty="0"/>
                    </a:p>
                  </a:txBody>
                  <a:tcPr/>
                </a:tc>
                <a:tc>
                  <a:txBody>
                    <a:bodyPr/>
                    <a:lstStyle/>
                    <a:p>
                      <a:r>
                        <a:rPr lang="en-US" dirty="0" smtClean="0"/>
                        <a:t>120 </a:t>
                      </a:r>
                      <a:r>
                        <a:rPr lang="en-US" dirty="0" smtClean="0"/>
                        <a:t>N</a:t>
                      </a:r>
                      <a:endParaRPr lang="en-US" dirty="0"/>
                    </a:p>
                  </a:txBody>
                  <a:tcPr/>
                </a:tc>
              </a:tr>
              <a:tr h="370840">
                <a:tc>
                  <a:txBody>
                    <a:bodyPr/>
                    <a:lstStyle/>
                    <a:p>
                      <a:r>
                        <a:rPr lang="en-US" dirty="0" smtClean="0"/>
                        <a:t>Jupiter</a:t>
                      </a:r>
                      <a:endParaRPr lang="en-US" dirty="0"/>
                    </a:p>
                  </a:txBody>
                  <a:tcPr/>
                </a:tc>
                <a:tc>
                  <a:txBody>
                    <a:bodyPr/>
                    <a:lstStyle/>
                    <a:p>
                      <a:r>
                        <a:rPr lang="en-US" dirty="0" smtClean="0"/>
                        <a:t>70 kg</a:t>
                      </a:r>
                      <a:endParaRPr lang="en-US" dirty="0"/>
                    </a:p>
                  </a:txBody>
                  <a:tcPr/>
                </a:tc>
                <a:tc>
                  <a:txBody>
                    <a:bodyPr/>
                    <a:lstStyle/>
                    <a:p>
                      <a:r>
                        <a:rPr lang="en-US" dirty="0" smtClean="0"/>
                        <a:t>2100 N</a:t>
                      </a:r>
                      <a:endParaRPr lang="en-US" dirty="0"/>
                    </a:p>
                  </a:txBody>
                  <a:tcPr/>
                </a:tc>
              </a:tr>
              <a:tr h="370840">
                <a:tc>
                  <a:txBody>
                    <a:bodyPr/>
                    <a:lstStyle/>
                    <a:p>
                      <a:r>
                        <a:rPr lang="en-US" dirty="0" smtClean="0"/>
                        <a:t>Intergalactic</a:t>
                      </a:r>
                      <a:r>
                        <a:rPr lang="en-US" baseline="0" dirty="0" smtClean="0"/>
                        <a:t> void</a:t>
                      </a:r>
                      <a:endParaRPr lang="en-US" dirty="0"/>
                    </a:p>
                  </a:txBody>
                  <a:tcPr/>
                </a:tc>
                <a:tc>
                  <a:txBody>
                    <a:bodyPr/>
                    <a:lstStyle/>
                    <a:p>
                      <a:r>
                        <a:rPr lang="en-US" dirty="0" smtClean="0"/>
                        <a:t>70 kg</a:t>
                      </a:r>
                      <a:endParaRPr lang="en-US" dirty="0"/>
                    </a:p>
                  </a:txBody>
                  <a:tcPr/>
                </a:tc>
                <a:tc>
                  <a:txBody>
                    <a:bodyPr/>
                    <a:lstStyle/>
                    <a:p>
                      <a:r>
                        <a:rPr lang="en-US" dirty="0" smtClean="0"/>
                        <a:t>0 N</a:t>
                      </a:r>
                      <a:endParaRPr lang="en-US" dirty="0"/>
                    </a:p>
                  </a:txBody>
                  <a:tcPr/>
                </a:tc>
              </a:tr>
            </a:tbl>
          </a:graphicData>
        </a:graphic>
      </p:graphicFrame>
    </p:spTree>
    <p:extLst>
      <p:ext uri="{BB962C8B-B14F-4D97-AF65-F5344CB8AC3E}">
        <p14:creationId xmlns:p14="http://schemas.microsoft.com/office/powerpoint/2010/main" val="1759786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16168</TotalTime>
  <Words>4736</Words>
  <Application>Microsoft Macintosh PowerPoint</Application>
  <PresentationFormat>On-screen Show (4:3)</PresentationFormat>
  <Paragraphs>557</Paragraphs>
  <Slides>63</Slides>
  <Notes>9</Notes>
  <HiddenSlides>0</HiddenSlides>
  <MMClips>1</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Orbit</vt:lpstr>
      <vt:lpstr>PowerPoint Presentation</vt:lpstr>
      <vt:lpstr>Table of Contents</vt:lpstr>
      <vt:lpstr>Force Defined</vt:lpstr>
      <vt:lpstr>PowerPoint Presentation</vt:lpstr>
      <vt:lpstr>About Force</vt:lpstr>
      <vt:lpstr>Contact v. Long Range Forces</vt:lpstr>
      <vt:lpstr>Long Range Forces &amp; “Force Fields”</vt:lpstr>
      <vt:lpstr>Mass v. Weight</vt:lpstr>
      <vt:lpstr>Mass ≠ Weight</vt:lpstr>
      <vt:lpstr>Don’t even use the word “convert”.</vt:lpstr>
      <vt:lpstr>Gravitational Field Strength</vt:lpstr>
      <vt:lpstr>Gravitational Field Strength &amp; Gravitational Acceleration </vt:lpstr>
      <vt:lpstr>The Normal Force</vt:lpstr>
      <vt:lpstr>Examples of the Normal Force</vt:lpstr>
      <vt:lpstr>Examples of the Normal Force</vt:lpstr>
      <vt:lpstr>Spring Force</vt:lpstr>
      <vt:lpstr>PowerPoint Presentation</vt:lpstr>
      <vt:lpstr>Hooke’s Law</vt:lpstr>
      <vt:lpstr>Friction Forces</vt:lpstr>
      <vt:lpstr>Calculating Friction Force</vt:lpstr>
      <vt:lpstr>PowerPoint Presentation</vt:lpstr>
      <vt:lpstr>Newton’s 3 Laws of Motion connect the ideas of force to the concepts of movement.  Before we begin our study of these laws, let’s spend a little time on the man himself, Isaac Newton.</vt:lpstr>
      <vt:lpstr>Sir Isaac Newton (1643-1727)</vt:lpstr>
      <vt:lpstr>PowerPoint Presentation</vt:lpstr>
      <vt:lpstr>Newton’s Contributions to Math &amp; Science</vt:lpstr>
      <vt:lpstr>Beyond Math &amp; Science</vt:lpstr>
      <vt:lpstr>Newton’s 1st Law</vt:lpstr>
      <vt:lpstr>Developing Newton’s 2nd Law</vt:lpstr>
      <vt:lpstr>Developing Newton’s 2nd Law</vt:lpstr>
      <vt:lpstr>Developing Newton’s 2nd Law</vt:lpstr>
      <vt:lpstr>Newton’s 2nd Law</vt:lpstr>
      <vt:lpstr>Special Case:  Gravity</vt:lpstr>
      <vt:lpstr>Consistent Acceleration</vt:lpstr>
      <vt:lpstr>PowerPoint Presentation</vt:lpstr>
      <vt:lpstr>Equilibrium</vt:lpstr>
      <vt:lpstr>Terminal Velocity </vt:lpstr>
      <vt:lpstr>Skydiver at Terminal Velocity </vt:lpstr>
      <vt:lpstr>Newton’s 3rd Law</vt:lpstr>
      <vt:lpstr>Implications of Newton’s 3rd Law</vt:lpstr>
      <vt:lpstr>Implications of Newton’s 3rd Law</vt:lpstr>
      <vt:lpstr>PowerPoint Presentation</vt:lpstr>
      <vt:lpstr>The Horse and Cart Problem</vt:lpstr>
      <vt:lpstr>PowerPoint Presentation</vt:lpstr>
      <vt:lpstr>PowerPoint Presentation</vt:lpstr>
      <vt:lpstr>The Importance of Free-Body Diagrams</vt:lpstr>
      <vt:lpstr>Examples</vt:lpstr>
      <vt:lpstr>PowerPoint Presentation</vt:lpstr>
      <vt:lpstr>PowerPoint Presentation</vt:lpstr>
      <vt:lpstr>PowerPoint Presentation</vt:lpstr>
      <vt:lpstr>If there are forces in multiple directions, it can help to color code the forces in the free body diagram</vt:lpstr>
      <vt:lpstr>The Next Steps…</vt:lpstr>
      <vt:lpstr>PowerPoint Presentation</vt:lpstr>
      <vt:lpstr>PowerPoint Presentation</vt:lpstr>
      <vt:lpstr>PowerPoint Presentation</vt:lpstr>
      <vt:lpstr>PowerPoint Presentation</vt:lpstr>
      <vt:lpstr>Ex H) How long will it take a skier, starting from rest, to go down the first 100.0 m of a hill sloped at 23° if the coefficient of dynamic friction = 0.15?</vt:lpstr>
      <vt:lpstr>Ex H) How long will it take a skier, starting from rest, to go down the first 100.0 m of a hill sloped at 23° if the coefficient of dynamic friction = 0.15?</vt:lpstr>
      <vt:lpstr>Ex H) How long will it take a skier, starting from rest, to go down the first 100.0 m of a hill sloped at 23° if the coefficient of dynamic friction = 0.15?</vt:lpstr>
      <vt:lpstr>Solving Multi-Body Problems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PTSOS – 1D Kinematics</dc:title>
  <dc:creator>Tom</dc:creator>
  <cp:lastModifiedBy>Tom</cp:lastModifiedBy>
  <cp:revision>210</cp:revision>
  <dcterms:created xsi:type="dcterms:W3CDTF">2016-08-31T20:47:55Z</dcterms:created>
  <dcterms:modified xsi:type="dcterms:W3CDTF">2020-06-30T18:15:28Z</dcterms:modified>
</cp:coreProperties>
</file>