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1"/>
  </p:sldMasterIdLst>
  <p:notesMasterIdLst>
    <p:notesMasterId r:id="rId66"/>
  </p:notesMasterIdLst>
  <p:sldIdLst>
    <p:sldId id="256" r:id="rId2"/>
    <p:sldId id="257" r:id="rId3"/>
    <p:sldId id="258" r:id="rId4"/>
    <p:sldId id="259" r:id="rId5"/>
    <p:sldId id="260" r:id="rId6"/>
    <p:sldId id="261" r:id="rId7"/>
    <p:sldId id="262" r:id="rId8"/>
    <p:sldId id="281" r:id="rId9"/>
    <p:sldId id="282" r:id="rId10"/>
    <p:sldId id="263" r:id="rId11"/>
    <p:sldId id="264" r:id="rId12"/>
    <p:sldId id="265" r:id="rId13"/>
    <p:sldId id="266" r:id="rId14"/>
    <p:sldId id="267" r:id="rId15"/>
    <p:sldId id="268" r:id="rId16"/>
    <p:sldId id="270" r:id="rId17"/>
    <p:sldId id="271" r:id="rId18"/>
    <p:sldId id="272" r:id="rId19"/>
    <p:sldId id="273" r:id="rId20"/>
    <p:sldId id="283" r:id="rId21"/>
    <p:sldId id="275" r:id="rId22"/>
    <p:sldId id="276" r:id="rId23"/>
    <p:sldId id="277" r:id="rId24"/>
    <p:sldId id="278" r:id="rId25"/>
    <p:sldId id="284" r:id="rId26"/>
    <p:sldId id="280" r:id="rId27"/>
    <p:sldId id="285" r:id="rId28"/>
    <p:sldId id="286" r:id="rId29"/>
    <p:sldId id="287" r:id="rId30"/>
    <p:sldId id="288" r:id="rId31"/>
    <p:sldId id="289" r:id="rId32"/>
    <p:sldId id="291" r:id="rId33"/>
    <p:sldId id="290" r:id="rId34"/>
    <p:sldId id="292" r:id="rId35"/>
    <p:sldId id="298" r:id="rId36"/>
    <p:sldId id="293" r:id="rId37"/>
    <p:sldId id="294" r:id="rId38"/>
    <p:sldId id="295" r:id="rId39"/>
    <p:sldId id="296" r:id="rId40"/>
    <p:sldId id="297"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65"/>
  </p:normalViewPr>
  <p:slideViewPr>
    <p:cSldViewPr snapToGrid="0" snapToObjects="1">
      <p:cViewPr varScale="1">
        <p:scale>
          <a:sx n="105" d="100"/>
          <a:sy n="105" d="100"/>
        </p:scale>
        <p:origin x="184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CA088-E6E5-3F4F-BDA1-5825BD993440}" type="datetimeFigureOut">
              <a:rPr lang="en-US" smtClean="0"/>
              <a:t>6/11/24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A79941-9615-9E42-AE26-9FCF6BFFC098}" type="slidenum">
              <a:rPr lang="en-US" smtClean="0"/>
              <a:t>‹#›</a:t>
            </a:fld>
            <a:endParaRPr lang="en-US"/>
          </a:p>
        </p:txBody>
      </p:sp>
    </p:spTree>
    <p:extLst>
      <p:ext uri="{BB962C8B-B14F-4D97-AF65-F5344CB8AC3E}">
        <p14:creationId xmlns:p14="http://schemas.microsoft.com/office/powerpoint/2010/main" val="6568127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615054-F6D4-3640-8732-BB0E5561718A}" type="slidenum">
              <a:rPr lang="en-US"/>
              <a:pPr/>
              <a:t>3</a:t>
            </a:fld>
            <a:endParaRPr lang="en-US"/>
          </a:p>
        </p:txBody>
      </p:sp>
      <p:sp>
        <p:nvSpPr>
          <p:cNvPr id="1300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AC91F-DF16-6342-BB92-1A4E12437EBC}" type="slidenum">
              <a:rPr lang="en-US"/>
              <a:pPr/>
              <a:t>14</a:t>
            </a:fld>
            <a:endParaRPr lang="en-US"/>
          </a:p>
        </p:txBody>
      </p:sp>
      <p:sp>
        <p:nvSpPr>
          <p:cNvPr id="583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F435FF-264C-C444-A7C7-C4B437C02FEC}" type="slidenum">
              <a:rPr lang="en-US"/>
              <a:pPr/>
              <a:t>15</a:t>
            </a:fld>
            <a:endParaRPr lang="en-US"/>
          </a:p>
        </p:txBody>
      </p:sp>
      <p:sp>
        <p:nvSpPr>
          <p:cNvPr id="604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37580-D97D-E345-AD74-9EB66B5676BA}" type="slidenum">
              <a:rPr lang="en-US"/>
              <a:pPr/>
              <a:t>16</a:t>
            </a:fld>
            <a:endParaRPr lang="en-US"/>
          </a:p>
        </p:txBody>
      </p:sp>
      <p:sp>
        <p:nvSpPr>
          <p:cNvPr id="645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95902-58E4-3148-B162-39C8745878C8}" type="slidenum">
              <a:rPr lang="en-US"/>
              <a:pPr/>
              <a:t>17</a:t>
            </a:fld>
            <a:endParaRPr lang="en-US"/>
          </a:p>
        </p:txBody>
      </p:sp>
      <p:sp>
        <p:nvSpPr>
          <p:cNvPr id="66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2DC889-5E51-AB47-840F-E2D3731F17FB}" type="slidenum">
              <a:rPr lang="en-US"/>
              <a:pPr/>
              <a:t>18</a:t>
            </a:fld>
            <a:endParaRPr lang="en-US"/>
          </a:p>
        </p:txBody>
      </p:sp>
      <p:sp>
        <p:nvSpPr>
          <p:cNvPr id="686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8D0A9-AFED-DA4E-B358-6CCE039E3292}" type="slidenum">
              <a:rPr lang="en-US"/>
              <a:pPr/>
              <a:t>19</a:t>
            </a:fld>
            <a:endParaRPr lang="en-US"/>
          </a:p>
        </p:txBody>
      </p:sp>
      <p:sp>
        <p:nvSpPr>
          <p:cNvPr id="70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0B2848-2CB0-674F-BCB9-9EAA5E49237D}" type="slidenum">
              <a:rPr lang="en-US"/>
              <a:pPr/>
              <a:t>21</a:t>
            </a:fld>
            <a:endParaRPr lang="en-US"/>
          </a:p>
        </p:txBody>
      </p:sp>
      <p:sp>
        <p:nvSpPr>
          <p:cNvPr id="747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E99261-F059-C741-84C7-6E80B75A38A7}" type="slidenum">
              <a:rPr lang="en-US"/>
              <a:pPr/>
              <a:t>22</a:t>
            </a:fld>
            <a:endParaRPr lang="en-US"/>
          </a:p>
        </p:txBody>
      </p:sp>
      <p:sp>
        <p:nvSpPr>
          <p:cNvPr id="768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B55F8-2DA9-004B-B8D9-AE633A689826}" type="slidenum">
              <a:rPr lang="en-US"/>
              <a:pPr/>
              <a:t>23</a:t>
            </a:fld>
            <a:endParaRPr lang="en-US"/>
          </a:p>
        </p:txBody>
      </p:sp>
      <p:sp>
        <p:nvSpPr>
          <p:cNvPr id="788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A3534-D8E1-224A-9B15-A65FD38C9862}" type="slidenum">
              <a:rPr lang="en-US"/>
              <a:pPr/>
              <a:t>24</a:t>
            </a:fld>
            <a:endParaRPr lang="en-US"/>
          </a:p>
        </p:txBody>
      </p:sp>
      <p:sp>
        <p:nvSpPr>
          <p:cNvPr id="808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01437-EA0A-5246-9723-E7C327B41A63}" type="slidenum">
              <a:rPr lang="en-US"/>
              <a:pPr/>
              <a:t>4</a:t>
            </a:fld>
            <a:endParaRPr lang="en-US"/>
          </a:p>
        </p:txBody>
      </p:sp>
      <p:sp>
        <p:nvSpPr>
          <p:cNvPr id="1310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C3DE1-887F-D640-BA53-FCDF2365B932}" type="slidenum">
              <a:rPr lang="en-US"/>
              <a:pPr/>
              <a:t>26</a:t>
            </a:fld>
            <a:endParaRPr lang="en-US"/>
          </a:p>
        </p:txBody>
      </p:sp>
      <p:sp>
        <p:nvSpPr>
          <p:cNvPr id="849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79941-9615-9E42-AE26-9FCF6BFFC098}" type="slidenum">
              <a:rPr lang="en-US" smtClean="0"/>
              <a:t>28</a:t>
            </a:fld>
            <a:endParaRPr lang="en-US"/>
          </a:p>
        </p:txBody>
      </p:sp>
    </p:spTree>
    <p:extLst>
      <p:ext uri="{BB962C8B-B14F-4D97-AF65-F5344CB8AC3E}">
        <p14:creationId xmlns:p14="http://schemas.microsoft.com/office/powerpoint/2010/main" val="481585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79941-9615-9E42-AE26-9FCF6BFFC098}" type="slidenum">
              <a:rPr lang="en-US" smtClean="0"/>
              <a:t>57</a:t>
            </a:fld>
            <a:endParaRPr lang="en-US"/>
          </a:p>
        </p:txBody>
      </p:sp>
    </p:spTree>
    <p:extLst>
      <p:ext uri="{BB962C8B-B14F-4D97-AF65-F5344CB8AC3E}">
        <p14:creationId xmlns:p14="http://schemas.microsoft.com/office/powerpoint/2010/main" val="557309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79941-9615-9E42-AE26-9FCF6BFFC098}" type="slidenum">
              <a:rPr lang="en-US" smtClean="0"/>
              <a:t>58</a:t>
            </a:fld>
            <a:endParaRPr lang="en-US"/>
          </a:p>
        </p:txBody>
      </p:sp>
    </p:spTree>
    <p:extLst>
      <p:ext uri="{BB962C8B-B14F-4D97-AF65-F5344CB8AC3E}">
        <p14:creationId xmlns:p14="http://schemas.microsoft.com/office/powerpoint/2010/main" val="557309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79941-9615-9E42-AE26-9FCF6BFFC098}" type="slidenum">
              <a:rPr lang="en-US" smtClean="0"/>
              <a:t>59</a:t>
            </a:fld>
            <a:endParaRPr lang="en-US"/>
          </a:p>
        </p:txBody>
      </p:sp>
    </p:spTree>
    <p:extLst>
      <p:ext uri="{BB962C8B-B14F-4D97-AF65-F5344CB8AC3E}">
        <p14:creationId xmlns:p14="http://schemas.microsoft.com/office/powerpoint/2010/main" val="557309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79941-9615-9E42-AE26-9FCF6BFFC098}" type="slidenum">
              <a:rPr lang="en-US" smtClean="0"/>
              <a:t>60</a:t>
            </a:fld>
            <a:endParaRPr lang="en-US"/>
          </a:p>
        </p:txBody>
      </p:sp>
    </p:spTree>
    <p:extLst>
      <p:ext uri="{BB962C8B-B14F-4D97-AF65-F5344CB8AC3E}">
        <p14:creationId xmlns:p14="http://schemas.microsoft.com/office/powerpoint/2010/main" val="557309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79941-9615-9E42-AE26-9FCF6BFFC098}" type="slidenum">
              <a:rPr lang="en-US" smtClean="0"/>
              <a:t>61</a:t>
            </a:fld>
            <a:endParaRPr lang="en-US"/>
          </a:p>
        </p:txBody>
      </p:sp>
    </p:spTree>
    <p:extLst>
      <p:ext uri="{BB962C8B-B14F-4D97-AF65-F5344CB8AC3E}">
        <p14:creationId xmlns:p14="http://schemas.microsoft.com/office/powerpoint/2010/main" val="55730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F6874-06D8-0C49-BBF7-9878DDE78782}" type="slidenum">
              <a:rPr lang="en-US"/>
              <a:pPr/>
              <a:t>5</a:t>
            </a:fld>
            <a:endParaRPr lang="en-US"/>
          </a:p>
        </p:txBody>
      </p:sp>
      <p:sp>
        <p:nvSpPr>
          <p:cNvPr id="1320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7EEBD-854F-A544-842E-1EB3E3E6F5CD}" type="slidenum">
              <a:rPr lang="en-US"/>
              <a:pPr/>
              <a:t>6</a:t>
            </a:fld>
            <a:endParaRPr lang="en-US"/>
          </a:p>
        </p:txBody>
      </p:sp>
      <p:sp>
        <p:nvSpPr>
          <p:cNvPr id="1331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507E0-E21C-3241-89DB-05F87653EC30}" type="slidenum">
              <a:rPr lang="en-US"/>
              <a:pPr/>
              <a:t>7</a:t>
            </a:fld>
            <a:endParaRPr lang="en-US"/>
          </a:p>
        </p:txBody>
      </p:sp>
      <p:sp>
        <p:nvSpPr>
          <p:cNvPr id="1341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365CB-4CF2-E44E-BFE0-FCE92295996D}" type="slidenum">
              <a:rPr lang="en-US"/>
              <a:pPr/>
              <a:t>10</a:t>
            </a:fld>
            <a:endParaRPr lang="en-US"/>
          </a:p>
        </p:txBody>
      </p:sp>
      <p:sp>
        <p:nvSpPr>
          <p:cNvPr id="501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163D9A-2DE3-A641-B926-16DA05308FB5}" type="slidenum">
              <a:rPr lang="en-US"/>
              <a:pPr/>
              <a:t>11</a:t>
            </a:fld>
            <a:endParaRPr lang="en-US"/>
          </a:p>
        </p:txBody>
      </p:sp>
      <p:sp>
        <p:nvSpPr>
          <p:cNvPr id="522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8FD90-73DC-0746-A8DE-04F8C45C3BB8}" type="slidenum">
              <a:rPr lang="en-US"/>
              <a:pPr/>
              <a:t>12</a:t>
            </a:fld>
            <a:endParaRPr lang="en-US"/>
          </a:p>
        </p:txBody>
      </p:sp>
      <p:sp>
        <p:nvSpPr>
          <p:cNvPr id="542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74DAA-F21B-CB4F-B317-6F39DBE3A534}" type="slidenum">
              <a:rPr lang="en-US"/>
              <a:pPr/>
              <a:t>13</a:t>
            </a:fld>
            <a:endParaRPr lang="en-US"/>
          </a:p>
        </p:txBody>
      </p:sp>
      <p:sp>
        <p:nvSpPr>
          <p:cNvPr id="563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8A30614B-AFAA-DB4A-A7D2-22FB739CED9D}" type="datetimeFigureOut">
              <a:rPr lang="en-US" smtClean="0"/>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8A30614B-AFAA-DB4A-A7D2-22FB739CED9D}" type="datetimeFigureOut">
              <a:rPr lang="en-US" smtClean="0"/>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A30614B-AFAA-DB4A-A7D2-22FB739CED9D}" type="datetimeFigureOut">
              <a:rPr lang="en-US" smtClean="0"/>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A30614B-AFAA-DB4A-A7D2-22FB739CED9D}" type="datetimeFigureOut">
              <a:rPr lang="en-US" smtClean="0"/>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A30614B-AFAA-DB4A-A7D2-22FB739CED9D}" type="datetimeFigureOut">
              <a:rPr lang="en-US" smtClean="0"/>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30614B-AFAA-DB4A-A7D2-22FB739CED9D}" type="datetimeFigureOut">
              <a:rPr lang="en-US" smtClean="0"/>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A30614B-AFAA-DB4A-A7D2-22FB739CED9D}" type="datetimeFigureOut">
              <a:rPr lang="en-US" smtClean="0"/>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A30614B-AFAA-DB4A-A7D2-22FB739CED9D}" type="datetimeFigureOut">
              <a:rPr lang="en-US" smtClean="0"/>
              <a:t>6/11/24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A30614B-AFAA-DB4A-A7D2-22FB739CED9D}" type="datetimeFigureOut">
              <a:rPr lang="en-US" smtClean="0"/>
              <a:t>6/11/24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0614B-AFAA-DB4A-A7D2-22FB739CED9D}" type="datetimeFigureOut">
              <a:rPr lang="en-US" smtClean="0"/>
              <a:t>6/11/24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0614B-AFAA-DB4A-A7D2-22FB739CED9D}" type="datetimeFigureOut">
              <a:rPr lang="en-US" smtClean="0"/>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8A30614B-AFAA-DB4A-A7D2-22FB739CED9D}" type="datetimeFigureOut">
              <a:rPr lang="en-US" smtClean="0"/>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A3D42-1CAB-0B42-90B5-104737D0B1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8A30614B-AFAA-DB4A-A7D2-22FB739CED9D}" type="datetimeFigureOut">
              <a:rPr lang="en-US" smtClean="0"/>
              <a:t>6/11/24</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BCAA3D42-1CAB-0B42-90B5-104737D0B1B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Climate &amp; Fusion</a:t>
            </a:r>
          </a:p>
        </p:txBody>
      </p:sp>
      <p:sp>
        <p:nvSpPr>
          <p:cNvPr id="3" name="Subtitle 2"/>
          <p:cNvSpPr>
            <a:spLocks noGrp="1"/>
          </p:cNvSpPr>
          <p:nvPr>
            <p:ph type="subTitle" idx="1"/>
          </p:nvPr>
        </p:nvSpPr>
        <p:spPr>
          <a:xfrm>
            <a:off x="820738" y="5509494"/>
            <a:ext cx="7542212" cy="752354"/>
          </a:xfrm>
        </p:spPr>
        <p:txBody>
          <a:bodyPr/>
          <a:lstStyle/>
          <a:p>
            <a:r>
              <a:rPr lang="en-US" dirty="0"/>
              <a:t>Part 3 – Discrete Energy and Radioactive Decay</a:t>
            </a:r>
          </a:p>
        </p:txBody>
      </p:sp>
    </p:spTree>
    <p:extLst>
      <p:ext uri="{BB962C8B-B14F-4D97-AF65-F5344CB8AC3E}">
        <p14:creationId xmlns:p14="http://schemas.microsoft.com/office/powerpoint/2010/main" val="409076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4038600" cy="1676400"/>
          </a:xfrm>
        </p:spPr>
        <p:txBody>
          <a:bodyPr/>
          <a:lstStyle/>
          <a:p>
            <a:r>
              <a:rPr lang="en-US">
                <a:solidFill>
                  <a:srgbClr val="EAEAEA"/>
                </a:solidFill>
                <a:latin typeface="Arial" charset="0"/>
              </a:rPr>
              <a:t>Anatomy of an Atom</a:t>
            </a:r>
          </a:p>
        </p:txBody>
      </p:sp>
      <p:sp>
        <p:nvSpPr>
          <p:cNvPr id="49155" name="Rectangle 3"/>
          <p:cNvSpPr>
            <a:spLocks noGrp="1" noChangeArrowheads="1"/>
          </p:cNvSpPr>
          <p:nvPr>
            <p:ph type="body" idx="1"/>
          </p:nvPr>
        </p:nvSpPr>
        <p:spPr>
          <a:xfrm>
            <a:off x="4114800" y="304800"/>
            <a:ext cx="5029200" cy="6553200"/>
          </a:xfrm>
        </p:spPr>
        <p:txBody>
          <a:bodyPr/>
          <a:lstStyle/>
          <a:p>
            <a:r>
              <a:rPr lang="en-US" dirty="0">
                <a:solidFill>
                  <a:srgbClr val="EAEAEA"/>
                </a:solidFill>
              </a:rPr>
              <a:t>At the center of an atom is the nucleus.  </a:t>
            </a:r>
          </a:p>
          <a:p>
            <a:r>
              <a:rPr lang="en-US" dirty="0">
                <a:solidFill>
                  <a:srgbClr val="EAEAEA"/>
                </a:solidFill>
              </a:rPr>
              <a:t>The nucleus is made up of positively charged protons, and neutrally charged neutrons.</a:t>
            </a:r>
          </a:p>
          <a:p>
            <a:r>
              <a:rPr lang="en-US" dirty="0">
                <a:solidFill>
                  <a:srgbClr val="EAEAEA"/>
                </a:solidFill>
              </a:rPr>
              <a:t>The nucleus contains almost all of the mass of the whole atom.</a:t>
            </a:r>
          </a:p>
          <a:p>
            <a:r>
              <a:rPr lang="en-US" dirty="0">
                <a:solidFill>
                  <a:srgbClr val="EAEAEA"/>
                </a:solidFill>
              </a:rPr>
              <a:t>Surrounding the nucleus are electrons.</a:t>
            </a:r>
          </a:p>
        </p:txBody>
      </p:sp>
      <p:pic>
        <p:nvPicPr>
          <p:cNvPr id="49156" name="Picture 4" descr="C:\My Documents\ATDP 2004\Cosmic Origins\Day 2\03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3683000" cy="2762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781283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4915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9155">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49155">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49155">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49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72532" y="329910"/>
            <a:ext cx="8331201" cy="1143000"/>
          </a:xfrm>
        </p:spPr>
        <p:txBody>
          <a:bodyPr/>
          <a:lstStyle/>
          <a:p>
            <a:r>
              <a:rPr lang="en-US" b="0" dirty="0">
                <a:solidFill>
                  <a:srgbClr val="EAEAEA"/>
                </a:solidFill>
                <a:latin typeface="Arial" charset="0"/>
              </a:rPr>
              <a:t>Some important facts about Electrons:</a:t>
            </a:r>
          </a:p>
        </p:txBody>
      </p:sp>
      <p:sp>
        <p:nvSpPr>
          <p:cNvPr id="51203" name="Rectangle 3"/>
          <p:cNvSpPr>
            <a:spLocks noGrp="1" noChangeArrowheads="1"/>
          </p:cNvSpPr>
          <p:nvPr>
            <p:ph type="body" idx="1"/>
          </p:nvPr>
        </p:nvSpPr>
        <p:spPr>
          <a:xfrm>
            <a:off x="2971800" y="2150533"/>
            <a:ext cx="6172200" cy="4707466"/>
          </a:xfrm>
        </p:spPr>
        <p:txBody>
          <a:bodyPr/>
          <a:lstStyle/>
          <a:p>
            <a:r>
              <a:rPr lang="en-US" dirty="0">
                <a:solidFill>
                  <a:srgbClr val="EAEAEA"/>
                </a:solidFill>
              </a:rPr>
              <a:t>Electrons “orbit” the nucleus.</a:t>
            </a:r>
          </a:p>
          <a:p>
            <a:r>
              <a:rPr lang="en-US" dirty="0">
                <a:solidFill>
                  <a:srgbClr val="EAEAEA"/>
                </a:solidFill>
              </a:rPr>
              <a:t>They are restricted to certain </a:t>
            </a:r>
            <a:r>
              <a:rPr lang="ja-JP" altLang="en-US" dirty="0">
                <a:solidFill>
                  <a:srgbClr val="EAEAEA"/>
                </a:solidFill>
                <a:latin typeface="Arial"/>
              </a:rPr>
              <a:t>“</a:t>
            </a:r>
            <a:r>
              <a:rPr lang="en-US" dirty="0">
                <a:solidFill>
                  <a:srgbClr val="EAEAEA"/>
                </a:solidFill>
              </a:rPr>
              <a:t>energy levels</a:t>
            </a:r>
            <a:r>
              <a:rPr lang="ja-JP" altLang="en-US" dirty="0">
                <a:solidFill>
                  <a:srgbClr val="EAEAEA"/>
                </a:solidFill>
                <a:latin typeface="Arial"/>
              </a:rPr>
              <a:t>”</a:t>
            </a:r>
            <a:r>
              <a:rPr lang="en-US" dirty="0">
                <a:solidFill>
                  <a:srgbClr val="EAEAEA"/>
                </a:solidFill>
              </a:rPr>
              <a:t> – an electron can</a:t>
            </a:r>
            <a:r>
              <a:rPr lang="ja-JP" altLang="en-US" dirty="0">
                <a:solidFill>
                  <a:srgbClr val="EAEAEA"/>
                </a:solidFill>
                <a:latin typeface="Arial"/>
              </a:rPr>
              <a:t>’</a:t>
            </a:r>
            <a:r>
              <a:rPr lang="en-US" dirty="0">
                <a:solidFill>
                  <a:srgbClr val="EAEAEA"/>
                </a:solidFill>
              </a:rPr>
              <a:t>t orbit in just any old way about the nucleus.</a:t>
            </a:r>
          </a:p>
          <a:p>
            <a:r>
              <a:rPr lang="en-US" dirty="0">
                <a:solidFill>
                  <a:srgbClr val="EAEAEA"/>
                </a:solidFill>
              </a:rPr>
              <a:t>When an electron drops from a higher energy level to a lower one, it loses energy.</a:t>
            </a:r>
          </a:p>
          <a:p>
            <a:r>
              <a:rPr lang="en-US" dirty="0">
                <a:solidFill>
                  <a:srgbClr val="EAEAEA"/>
                </a:solidFill>
              </a:rPr>
              <a:t>The energy is released in the form of a photon.</a:t>
            </a:r>
          </a:p>
        </p:txBody>
      </p:sp>
    </p:spTree>
    <p:extLst>
      <p:ext uri="{BB962C8B-B14F-4D97-AF65-F5344CB8AC3E}">
        <p14:creationId xmlns:p14="http://schemas.microsoft.com/office/powerpoint/2010/main" val="37824327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0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Documents and Settings\Tom\My Documents\My Pictures\Astronomy\Light\03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0854734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304800" y="381000"/>
            <a:ext cx="8153400" cy="6096000"/>
          </a:xfrm>
        </p:spPr>
        <p:txBody>
          <a:bodyPr>
            <a:normAutofit/>
          </a:bodyPr>
          <a:lstStyle/>
          <a:p>
            <a:r>
              <a:rPr lang="en-US" b="1" dirty="0">
                <a:solidFill>
                  <a:srgbClr val="EAEAEA"/>
                </a:solidFill>
              </a:rPr>
              <a:t>The energy of the photon depends on the difference in the energy levels the electron is jumping from.</a:t>
            </a:r>
          </a:p>
          <a:p>
            <a:r>
              <a:rPr lang="en-US" b="1" dirty="0">
                <a:solidFill>
                  <a:srgbClr val="EAEAEA"/>
                </a:solidFill>
              </a:rPr>
              <a:t>The energy of the photon determines its wavelength:</a:t>
            </a:r>
          </a:p>
          <a:p>
            <a:pPr lvl="1">
              <a:defRPr/>
            </a:pPr>
            <a:r>
              <a:rPr lang="en-US" sz="2000" dirty="0"/>
              <a:t>The energy of a photon is directly proportional to its frequency:  </a:t>
            </a:r>
            <a:r>
              <a:rPr lang="en-US" sz="2000" i="1" dirty="0"/>
              <a:t>E = </a:t>
            </a:r>
            <a:r>
              <a:rPr lang="en-US" sz="2000" i="1" dirty="0" err="1"/>
              <a:t>hf</a:t>
            </a:r>
            <a:endParaRPr lang="en-US" sz="2000" i="1" dirty="0"/>
          </a:p>
          <a:p>
            <a:pPr lvl="1"/>
            <a:r>
              <a:rPr lang="en-US" sz="2000" dirty="0"/>
              <a:t>where h = Planck</a:t>
            </a:r>
            <a:r>
              <a:rPr lang="ja-JP" altLang="en-US" sz="2000" dirty="0">
                <a:latin typeface="Arial"/>
              </a:rPr>
              <a:t>’</a:t>
            </a:r>
            <a:r>
              <a:rPr lang="en-US" sz="2000" dirty="0"/>
              <a:t>s constant = 6.626 x 10</a:t>
            </a:r>
            <a:r>
              <a:rPr lang="en-US" sz="2000" baseline="30000" dirty="0"/>
              <a:t>-34</a:t>
            </a:r>
            <a:r>
              <a:rPr lang="en-US" sz="2000" dirty="0"/>
              <a:t> </a:t>
            </a:r>
            <a:r>
              <a:rPr lang="en-US" sz="2000" dirty="0" err="1"/>
              <a:t>Js</a:t>
            </a:r>
            <a:endParaRPr lang="en-US" sz="2000" i="1" dirty="0"/>
          </a:p>
          <a:p>
            <a:pPr lvl="1"/>
            <a:r>
              <a:rPr lang="en-US" sz="2000" dirty="0"/>
              <a:t>Since </a:t>
            </a:r>
            <a:r>
              <a:rPr lang="en-US" sz="2000" i="1" dirty="0"/>
              <a:t>f = c/</a:t>
            </a:r>
            <a:r>
              <a:rPr lang="en-US" sz="2000" dirty="0" err="1"/>
              <a:t>λ</a:t>
            </a:r>
            <a:r>
              <a:rPr lang="en-US" sz="2000" dirty="0">
                <a:sym typeface="MT Symbol" charset="0"/>
              </a:rPr>
              <a:t>, this may be rewritten:</a:t>
            </a:r>
          </a:p>
          <a:p>
            <a:pPr lvl="1"/>
            <a:r>
              <a:rPr lang="en-US" sz="3200" i="1" dirty="0"/>
              <a:t>E = </a:t>
            </a:r>
            <a:r>
              <a:rPr lang="en-US" sz="3200" i="1" baseline="30000" dirty="0" err="1"/>
              <a:t>hc</a:t>
            </a:r>
            <a:r>
              <a:rPr lang="en-US" sz="3200" i="1" dirty="0"/>
              <a:t>/</a:t>
            </a:r>
            <a:r>
              <a:rPr lang="en-US" sz="3200" baseline="-25000" dirty="0" err="1"/>
              <a:t>λ</a:t>
            </a:r>
            <a:r>
              <a:rPr lang="en-US" sz="2000" dirty="0"/>
              <a:t>	</a:t>
            </a:r>
            <a:endParaRPr lang="en-US" sz="2000" b="1" dirty="0">
              <a:solidFill>
                <a:srgbClr val="EAEAEA"/>
              </a:solidFill>
            </a:endParaRPr>
          </a:p>
          <a:p>
            <a:r>
              <a:rPr lang="en-US" b="1" dirty="0">
                <a:solidFill>
                  <a:srgbClr val="EAEAEA"/>
                </a:solidFill>
              </a:rPr>
              <a:t>Thus different jumps from one level to another cause different wavelengths of light to be emitted by atoms.</a:t>
            </a:r>
          </a:p>
          <a:p>
            <a:r>
              <a:rPr lang="en-US" b="1" dirty="0">
                <a:solidFill>
                  <a:srgbClr val="EAEAEA"/>
                </a:solidFill>
              </a:rPr>
              <a:t>Only certain wavelengths of light can be emitted by an atom – I.e. only those wavelengths that correspond to jumps from one level to another.</a:t>
            </a:r>
          </a:p>
        </p:txBody>
      </p:sp>
    </p:spTree>
    <p:extLst>
      <p:ext uri="{BB962C8B-B14F-4D97-AF65-F5344CB8AC3E}">
        <p14:creationId xmlns:p14="http://schemas.microsoft.com/office/powerpoint/2010/main" val="42324604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529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529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529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529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298">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52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Documents and Settings\Tom\My Documents\My Pictures\Astronomy\Light\03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9468665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72533" y="-474133"/>
            <a:ext cx="8365067" cy="4114800"/>
          </a:xfrm>
        </p:spPr>
        <p:txBody>
          <a:bodyPr/>
          <a:lstStyle/>
          <a:p>
            <a:r>
              <a:rPr lang="en-US" sz="2800" b="0" dirty="0">
                <a:solidFill>
                  <a:srgbClr val="EAEAEA"/>
                </a:solidFill>
                <a:latin typeface="Arial" charset="0"/>
              </a:rPr>
              <a:t>Key fact for astronomers:</a:t>
            </a:r>
            <a:br>
              <a:rPr lang="en-US" sz="2800" b="0" dirty="0">
                <a:solidFill>
                  <a:srgbClr val="EAEAEA"/>
                </a:solidFill>
                <a:latin typeface="Arial" charset="0"/>
              </a:rPr>
            </a:br>
            <a:br>
              <a:rPr lang="en-US" sz="2800" b="0" dirty="0">
                <a:solidFill>
                  <a:srgbClr val="EAEAEA"/>
                </a:solidFill>
                <a:latin typeface="Arial" charset="0"/>
              </a:rPr>
            </a:br>
            <a:r>
              <a:rPr lang="en-US" sz="2800" b="0" dirty="0">
                <a:solidFill>
                  <a:srgbClr val="EAEAEA"/>
                </a:solidFill>
                <a:latin typeface="Arial" charset="0"/>
              </a:rPr>
              <a:t>Different atoms have completely different configurations of energy levels.</a:t>
            </a:r>
            <a:br>
              <a:rPr lang="en-US" sz="2800" b="0" dirty="0">
                <a:solidFill>
                  <a:srgbClr val="EAEAEA"/>
                </a:solidFill>
                <a:latin typeface="Arial" charset="0"/>
              </a:rPr>
            </a:br>
            <a:br>
              <a:rPr lang="en-US" sz="2800" b="0" dirty="0">
                <a:solidFill>
                  <a:srgbClr val="EAEAEA"/>
                </a:solidFill>
                <a:latin typeface="Arial" charset="0"/>
              </a:rPr>
            </a:br>
            <a:r>
              <a:rPr lang="en-US" sz="2800" b="0" dirty="0">
                <a:solidFill>
                  <a:srgbClr val="EAEAEA"/>
                </a:solidFill>
                <a:latin typeface="Arial" charset="0"/>
              </a:rPr>
              <a:t>Why is this so useful to astronomers?</a:t>
            </a:r>
          </a:p>
        </p:txBody>
      </p:sp>
      <p:sp>
        <p:nvSpPr>
          <p:cNvPr id="3" name="Rectangle 2"/>
          <p:cNvSpPr txBox="1">
            <a:spLocks noChangeArrowheads="1"/>
          </p:cNvSpPr>
          <p:nvPr/>
        </p:nvSpPr>
        <p:spPr>
          <a:xfrm>
            <a:off x="2032000" y="3191932"/>
            <a:ext cx="5130800" cy="1363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3200" b="0" dirty="0">
                <a:solidFill>
                  <a:srgbClr val="EAEAEA"/>
                </a:solidFill>
                <a:latin typeface="Arial" charset="0"/>
              </a:rPr>
              <a:t>Different atoms produce completely different spectra!</a:t>
            </a:r>
          </a:p>
        </p:txBody>
      </p:sp>
      <p:sp>
        <p:nvSpPr>
          <p:cNvPr id="4" name="Rectangle 3"/>
          <p:cNvSpPr txBox="1">
            <a:spLocks noChangeArrowheads="1"/>
          </p:cNvSpPr>
          <p:nvPr/>
        </p:nvSpPr>
        <p:spPr>
          <a:xfrm>
            <a:off x="372533" y="4944533"/>
            <a:ext cx="8365067" cy="1600200"/>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None/>
            </a:pPr>
            <a:r>
              <a:rPr lang="en-US" sz="2800" b="0" dirty="0">
                <a:solidFill>
                  <a:srgbClr val="EAEAEA"/>
                </a:solidFill>
              </a:rPr>
              <a:t>By passing light emitted from a material through a prism, you can tell what the material is made of!</a:t>
            </a:r>
          </a:p>
        </p:txBody>
      </p:sp>
    </p:spTree>
    <p:extLst>
      <p:ext uri="{BB962C8B-B14F-4D97-AF65-F5344CB8AC3E}">
        <p14:creationId xmlns:p14="http://schemas.microsoft.com/office/powerpoint/2010/main" val="8620986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Documents and Settings\Tom\My Documents\My Pictures\Astronomy\Light\03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1689026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2895600" y="304800"/>
            <a:ext cx="5867400" cy="6553200"/>
          </a:xfrm>
        </p:spPr>
        <p:txBody>
          <a:bodyPr/>
          <a:lstStyle/>
          <a:p>
            <a:r>
              <a:rPr lang="en-US">
                <a:solidFill>
                  <a:srgbClr val="EAEAEA"/>
                </a:solidFill>
              </a:rPr>
              <a:t>The hydrogen and helium spectra on the previous slide are examples of </a:t>
            </a:r>
            <a:r>
              <a:rPr lang="ja-JP" altLang="en-US">
                <a:solidFill>
                  <a:srgbClr val="EAEAEA"/>
                </a:solidFill>
                <a:latin typeface="Arial"/>
              </a:rPr>
              <a:t>‘</a:t>
            </a:r>
            <a:r>
              <a:rPr lang="en-US">
                <a:solidFill>
                  <a:srgbClr val="EAEAEA"/>
                </a:solidFill>
              </a:rPr>
              <a:t>emission spectra</a:t>
            </a:r>
            <a:r>
              <a:rPr lang="ja-JP" altLang="en-US">
                <a:solidFill>
                  <a:srgbClr val="EAEAEA"/>
                </a:solidFill>
                <a:latin typeface="Arial"/>
              </a:rPr>
              <a:t>’</a:t>
            </a:r>
            <a:endParaRPr lang="en-US">
              <a:solidFill>
                <a:srgbClr val="EAEAEA"/>
              </a:solidFill>
            </a:endParaRPr>
          </a:p>
          <a:p>
            <a:r>
              <a:rPr lang="en-US">
                <a:solidFill>
                  <a:srgbClr val="EAEAEA"/>
                </a:solidFill>
              </a:rPr>
              <a:t>Emission spectra are obtained when you pass light from a diffuse (not dense) hot gas through a prism.</a:t>
            </a:r>
          </a:p>
          <a:p>
            <a:r>
              <a:rPr lang="en-US">
                <a:solidFill>
                  <a:srgbClr val="EAEAEA"/>
                </a:solidFill>
              </a:rPr>
              <a:t>What does it look like when you pass light-bulb light through a prism?</a:t>
            </a:r>
          </a:p>
          <a:p>
            <a:r>
              <a:rPr lang="en-US">
                <a:solidFill>
                  <a:srgbClr val="EAEAEA"/>
                </a:solidFill>
              </a:rPr>
              <a:t>A light-bulb filament is a hot, dense object.  Such objects produce continuous spectra, i.e. full rainbows.</a:t>
            </a:r>
          </a:p>
          <a:p>
            <a:endParaRPr lang="en-US" b="1">
              <a:solidFill>
                <a:srgbClr val="EAEAEA"/>
              </a:solidFill>
            </a:endParaRPr>
          </a:p>
        </p:txBody>
      </p:sp>
    </p:spTree>
    <p:extLst>
      <p:ext uri="{BB962C8B-B14F-4D97-AF65-F5344CB8AC3E}">
        <p14:creationId xmlns:p14="http://schemas.microsoft.com/office/powerpoint/2010/main" val="4571752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124200" y="609600"/>
            <a:ext cx="5334000" cy="5181600"/>
          </a:xfrm>
        </p:spPr>
        <p:txBody>
          <a:bodyPr/>
          <a:lstStyle/>
          <a:p>
            <a:r>
              <a:rPr lang="en-US" sz="4000" b="0">
                <a:solidFill>
                  <a:srgbClr val="EAEAEA"/>
                </a:solidFill>
                <a:latin typeface="Arial" charset="0"/>
              </a:rPr>
              <a:t>Let</a:t>
            </a:r>
            <a:r>
              <a:rPr lang="ja-JP" altLang="en-US" sz="4000" b="0">
                <a:solidFill>
                  <a:srgbClr val="EAEAEA"/>
                </a:solidFill>
                <a:latin typeface="Arial"/>
              </a:rPr>
              <a:t>’</a:t>
            </a:r>
            <a:r>
              <a:rPr lang="en-US" sz="4000" b="0">
                <a:solidFill>
                  <a:srgbClr val="EAEAEA"/>
                </a:solidFill>
                <a:latin typeface="Arial" charset="0"/>
              </a:rPr>
              <a:t>s see if we can identify some unknown substances based on their emission spectra…</a:t>
            </a:r>
          </a:p>
        </p:txBody>
      </p:sp>
    </p:spTree>
    <p:extLst>
      <p:ext uri="{BB962C8B-B14F-4D97-AF65-F5344CB8AC3E}">
        <p14:creationId xmlns:p14="http://schemas.microsoft.com/office/powerpoint/2010/main" val="95990775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Documents and Settings\Tom\My Documents\My Pictures\Astronomy\Light\spectra samples.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4266723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idx="1"/>
          </p:nvPr>
        </p:nvSpPr>
        <p:spPr/>
        <p:txBody>
          <a:bodyPr/>
          <a:lstStyle/>
          <a:p>
            <a:r>
              <a:rPr lang="en-US" dirty="0"/>
              <a:t>History of Spectroscopy &amp; the Discrete Energy of Atomic Emission</a:t>
            </a:r>
          </a:p>
          <a:p>
            <a:r>
              <a:rPr lang="en-US" dirty="0"/>
              <a:t>Nuclear Structure</a:t>
            </a:r>
          </a:p>
          <a:p>
            <a:r>
              <a:rPr lang="en-US" dirty="0"/>
              <a:t>Radioactive Decay</a:t>
            </a:r>
          </a:p>
          <a:p>
            <a:r>
              <a:rPr lang="en-US" dirty="0"/>
              <a:t>The Fundamental Forces</a:t>
            </a:r>
          </a:p>
        </p:txBody>
      </p:sp>
    </p:spTree>
    <p:extLst>
      <p:ext uri="{BB962C8B-B14F-4D97-AF65-F5344CB8AC3E}">
        <p14:creationId xmlns:p14="http://schemas.microsoft.com/office/powerpoint/2010/main" val="1224313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710267" y="609600"/>
            <a:ext cx="5867400" cy="1295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2800" b="0">
                <a:solidFill>
                  <a:srgbClr val="EAEAEA"/>
                </a:solidFill>
                <a:latin typeface="Arial" charset="0"/>
              </a:rPr>
              <a:t>What happens when there is a diffuse gas between you and a hot dense glowing object?</a:t>
            </a:r>
            <a:endParaRPr lang="en-US" sz="2800" b="0" dirty="0">
              <a:solidFill>
                <a:srgbClr val="EAEAEA"/>
              </a:solidFill>
              <a:latin typeface="Arial" charset="0"/>
            </a:endParaRPr>
          </a:p>
        </p:txBody>
      </p:sp>
      <p:sp>
        <p:nvSpPr>
          <p:cNvPr id="5" name="Rectangle 3"/>
          <p:cNvSpPr txBox="1">
            <a:spLocks noChangeArrowheads="1"/>
          </p:cNvSpPr>
          <p:nvPr/>
        </p:nvSpPr>
        <p:spPr>
          <a:xfrm>
            <a:off x="2023533" y="2362200"/>
            <a:ext cx="5334000" cy="2743200"/>
          </a:xfrm>
          <a:prstGeom prst="rect">
            <a:avLst/>
          </a:prstGeom>
        </p:spPr>
        <p:txBody>
          <a:bodyPr vert="horz" lIns="91440" tIns="45720" rIns="91440" bIns="45720" rtlCol="0">
            <a:normAutofit fontScale="92500" lnSpcReduction="10000"/>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sz="2800">
                <a:solidFill>
                  <a:srgbClr val="EAEAEA"/>
                </a:solidFill>
              </a:rPr>
              <a:t>Answer:  The gas </a:t>
            </a:r>
            <a:r>
              <a:rPr lang="en-US" sz="2800" i="1">
                <a:solidFill>
                  <a:srgbClr val="EAEAEA"/>
                </a:solidFill>
              </a:rPr>
              <a:t>absorbs</a:t>
            </a:r>
            <a:r>
              <a:rPr lang="en-US" sz="2800">
                <a:solidFill>
                  <a:srgbClr val="EAEAEA"/>
                </a:solidFill>
              </a:rPr>
              <a:t> certain wavelengths of light.  These wavelengths correspond to the correct energy amounts that would allow electrons to be kicked from a low to a high energy level.</a:t>
            </a:r>
            <a:endParaRPr lang="en-US" sz="2800" dirty="0">
              <a:solidFill>
                <a:srgbClr val="EAEAEA"/>
              </a:solidFill>
            </a:endParaRPr>
          </a:p>
        </p:txBody>
      </p:sp>
    </p:spTree>
    <p:extLst>
      <p:ext uri="{BB962C8B-B14F-4D97-AF65-F5344CB8AC3E}">
        <p14:creationId xmlns:p14="http://schemas.microsoft.com/office/powerpoint/2010/main" val="59617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Documents and Settings\Tom\My Documents\My Pictures\Astronomy\Light\03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0557961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Documents and Settings\Tom\My Documents\My Pictures\Astronomy\Light\03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4962564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Documents and Settings\Tom\My Documents\My Pictures\Astronomy\Light\03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5246255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89467" y="0"/>
            <a:ext cx="8297333" cy="6858000"/>
          </a:xfrm>
        </p:spPr>
        <p:txBody>
          <a:bodyPr/>
          <a:lstStyle/>
          <a:p>
            <a:r>
              <a:rPr lang="en-US" sz="2800" b="0" dirty="0">
                <a:solidFill>
                  <a:srgbClr val="EAEAEA"/>
                </a:solidFill>
                <a:latin typeface="Arial" charset="0"/>
              </a:rPr>
              <a:t>Even though stars are made of gas, that gas is not diffuse.  So stars are hot, dense objects.  Like planets, stars also have atmospheres, which </a:t>
            </a:r>
            <a:r>
              <a:rPr lang="en-US" sz="2800" b="0" i="1" dirty="0">
                <a:solidFill>
                  <a:srgbClr val="EAEAEA"/>
                </a:solidFill>
                <a:latin typeface="Arial" charset="0"/>
              </a:rPr>
              <a:t>are</a:t>
            </a:r>
            <a:r>
              <a:rPr lang="en-US" sz="2800" b="0" dirty="0">
                <a:solidFill>
                  <a:srgbClr val="EAEAEA"/>
                </a:solidFill>
                <a:latin typeface="Arial" charset="0"/>
              </a:rPr>
              <a:t> diffuse.</a:t>
            </a:r>
            <a:br>
              <a:rPr lang="en-US" sz="2800" b="0" dirty="0">
                <a:solidFill>
                  <a:srgbClr val="EAEAEA"/>
                </a:solidFill>
                <a:latin typeface="Arial" charset="0"/>
              </a:rPr>
            </a:br>
            <a:br>
              <a:rPr lang="en-US" sz="2800" b="0" dirty="0">
                <a:solidFill>
                  <a:srgbClr val="EAEAEA"/>
                </a:solidFill>
                <a:latin typeface="Arial" charset="0"/>
              </a:rPr>
            </a:br>
            <a:r>
              <a:rPr lang="en-US" sz="2800" b="0" dirty="0">
                <a:solidFill>
                  <a:srgbClr val="EAEAEA"/>
                </a:solidFill>
                <a:latin typeface="Arial" charset="0"/>
              </a:rPr>
              <a:t>What type of spectrum (continuous, emission, or absorption) do you think we see when we pass starlight through a prism?</a:t>
            </a:r>
          </a:p>
        </p:txBody>
      </p:sp>
    </p:spTree>
    <p:extLst>
      <p:ext uri="{BB962C8B-B14F-4D97-AF65-F5344CB8AC3E}">
        <p14:creationId xmlns:p14="http://schemas.microsoft.com/office/powerpoint/2010/main" val="17340594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447800" y="685800"/>
            <a:ext cx="57912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3200" b="0" i="1">
                <a:solidFill>
                  <a:srgbClr val="EAEAEA"/>
                </a:solidFill>
                <a:latin typeface="Arial" charset="0"/>
              </a:rPr>
              <a:t>Answer: Absorption Spectrum!</a:t>
            </a:r>
            <a:endParaRPr lang="en-US" sz="3200" b="0" i="1" dirty="0">
              <a:solidFill>
                <a:srgbClr val="EAEAEA"/>
              </a:solidFill>
              <a:latin typeface="Arial" charset="0"/>
            </a:endParaRPr>
          </a:p>
        </p:txBody>
      </p:sp>
      <p:sp>
        <p:nvSpPr>
          <p:cNvPr id="5" name="Rectangle 3"/>
          <p:cNvSpPr txBox="1">
            <a:spLocks noChangeArrowheads="1"/>
          </p:cNvSpPr>
          <p:nvPr/>
        </p:nvSpPr>
        <p:spPr>
          <a:xfrm>
            <a:off x="1701800" y="1634067"/>
            <a:ext cx="5943600" cy="2743200"/>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sz="2800" b="0" dirty="0">
                <a:solidFill>
                  <a:srgbClr val="EAEAEA"/>
                </a:solidFill>
                <a:latin typeface="Arial"/>
                <a:cs typeface="Arial"/>
              </a:rPr>
              <a:t>The hot, dense star emits a continuous rainbow of light, but some of the wavelengths of this light are absorbed out by the atoms in the star</a:t>
            </a:r>
            <a:r>
              <a:rPr lang="ja-JP" altLang="en-US" sz="2800" b="0" dirty="0">
                <a:solidFill>
                  <a:srgbClr val="EAEAEA"/>
                </a:solidFill>
                <a:latin typeface="Arial"/>
                <a:cs typeface="Arial"/>
              </a:rPr>
              <a:t>’</a:t>
            </a:r>
            <a:r>
              <a:rPr lang="en-US" sz="2800" b="0" dirty="0">
                <a:solidFill>
                  <a:srgbClr val="EAEAEA"/>
                </a:solidFill>
                <a:latin typeface="Arial"/>
                <a:cs typeface="Arial"/>
              </a:rPr>
              <a:t>s atmosphere</a:t>
            </a:r>
          </a:p>
        </p:txBody>
      </p:sp>
      <p:sp>
        <p:nvSpPr>
          <p:cNvPr id="6" name="Text Box 4"/>
          <p:cNvSpPr txBox="1">
            <a:spLocks noChangeArrowheads="1"/>
          </p:cNvSpPr>
          <p:nvPr/>
        </p:nvSpPr>
        <p:spPr bwMode="auto">
          <a:xfrm>
            <a:off x="1820333" y="4377267"/>
            <a:ext cx="6062134"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dirty="0">
                <a:solidFill>
                  <a:srgbClr val="EAEAEA"/>
                </a:solidFill>
                <a:latin typeface="Arial" charset="0"/>
              </a:rPr>
              <a:t>On the next slide is the absorption spectrum of our Sun.  This spectrum can be read like a bar code to determine exactly what our Sun is made of.</a:t>
            </a:r>
          </a:p>
        </p:txBody>
      </p:sp>
    </p:spTree>
    <p:extLst>
      <p:ext uri="{BB962C8B-B14F-4D97-AF65-F5344CB8AC3E}">
        <p14:creationId xmlns:p14="http://schemas.microsoft.com/office/powerpoint/2010/main" val="381780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uild="p" autoUpdateAnimBg="0"/>
      <p:bldP spid="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Documents and Settings\Tom\My Documents\My Pictures\Astronomy\Light\sun_spectr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9189624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09663"/>
          </a:xfrm>
        </p:spPr>
        <p:txBody>
          <a:bodyPr/>
          <a:lstStyle/>
          <a:p>
            <a:r>
              <a:rPr lang="en-US" dirty="0"/>
              <a:t>Nuclear Structure</a:t>
            </a:r>
          </a:p>
        </p:txBody>
      </p:sp>
      <p:sp>
        <p:nvSpPr>
          <p:cNvPr id="6" name="Content Placeholder 2"/>
          <p:cNvSpPr>
            <a:spLocks noGrp="1"/>
          </p:cNvSpPr>
          <p:nvPr>
            <p:ph idx="1"/>
          </p:nvPr>
        </p:nvSpPr>
        <p:spPr>
          <a:xfrm>
            <a:off x="246956" y="1512731"/>
            <a:ext cx="8678752" cy="5292346"/>
          </a:xfrm>
        </p:spPr>
        <p:txBody>
          <a:bodyPr>
            <a:normAutofit fontScale="92500"/>
          </a:bodyPr>
          <a:lstStyle/>
          <a:p>
            <a:r>
              <a:rPr lang="en-US" b="0" dirty="0"/>
              <a:t>Just as atomic energy levels available to electrons dictate what types of light atoms can emit, details of the structure of atomic nuclei also dictate how nuclei can lose energy.</a:t>
            </a:r>
          </a:p>
          <a:p>
            <a:r>
              <a:rPr lang="en-US" b="0" dirty="0"/>
              <a:t>Some vocab - </a:t>
            </a:r>
          </a:p>
          <a:p>
            <a:pPr lvl="1"/>
            <a:r>
              <a:rPr lang="en-US" u="sng" dirty="0"/>
              <a:t>Nucleon</a:t>
            </a:r>
            <a:r>
              <a:rPr lang="en-US" b="0" dirty="0"/>
              <a:t>: A proton or a neutron</a:t>
            </a:r>
          </a:p>
          <a:p>
            <a:pPr lvl="1"/>
            <a:r>
              <a:rPr lang="en-US" u="sng" dirty="0"/>
              <a:t>Atomic Number</a:t>
            </a:r>
            <a:r>
              <a:rPr lang="en-US" dirty="0"/>
              <a:t> (denoted </a:t>
            </a:r>
            <a:r>
              <a:rPr lang="en-US" i="1" dirty="0"/>
              <a:t>Z</a:t>
            </a:r>
            <a:r>
              <a:rPr lang="en-US" dirty="0"/>
              <a:t>)</a:t>
            </a:r>
            <a:r>
              <a:rPr lang="en-US" b="0" dirty="0"/>
              <a:t>: Total number of protons in an atom.  This number defines which element the atom is.</a:t>
            </a:r>
          </a:p>
          <a:p>
            <a:pPr lvl="1"/>
            <a:r>
              <a:rPr lang="en-US" u="sng" dirty="0"/>
              <a:t>Mass Number</a:t>
            </a:r>
            <a:r>
              <a:rPr lang="en-US" dirty="0"/>
              <a:t> (denoted </a:t>
            </a:r>
            <a:r>
              <a:rPr lang="en-US" i="1" dirty="0"/>
              <a:t>A</a:t>
            </a:r>
            <a:r>
              <a:rPr lang="en-US" dirty="0"/>
              <a:t>)</a:t>
            </a:r>
            <a:r>
              <a:rPr lang="en-US" b="0" dirty="0"/>
              <a:t>: The total number of nucleons (protons AND neutrons) in an atom.</a:t>
            </a:r>
          </a:p>
          <a:p>
            <a:pPr lvl="1"/>
            <a:r>
              <a:rPr lang="en-US" b="0" dirty="0"/>
              <a:t>Note: the number of neutrons in an atom (denoted </a:t>
            </a:r>
            <a:r>
              <a:rPr lang="en-US" b="0" i="1" dirty="0"/>
              <a:t>N</a:t>
            </a:r>
            <a:r>
              <a:rPr lang="en-US" b="0" dirty="0"/>
              <a:t>) must be </a:t>
            </a:r>
            <a:r>
              <a:rPr lang="en-US" b="0" i="1" dirty="0"/>
              <a:t>A – Z.</a:t>
            </a:r>
          </a:p>
          <a:p>
            <a:pPr lvl="1"/>
            <a:r>
              <a:rPr lang="en-US" u="sng" dirty="0"/>
              <a:t>Nuclide</a:t>
            </a:r>
            <a:r>
              <a:rPr lang="en-US" b="0" dirty="0"/>
              <a:t>: A nucleus with a specific number of protons and neutrons.</a:t>
            </a:r>
          </a:p>
          <a:p>
            <a:pPr lvl="1"/>
            <a:r>
              <a:rPr lang="en-US" u="sng" dirty="0"/>
              <a:t>Isotopes</a:t>
            </a:r>
            <a:r>
              <a:rPr lang="en-US" b="0" dirty="0"/>
              <a:t>: Nuclei with the same number of protons (and thus from the same element) but with different numbers of neutrons</a:t>
            </a:r>
          </a:p>
          <a:p>
            <a:endParaRPr lang="en-US" dirty="0"/>
          </a:p>
          <a:p>
            <a:endParaRPr lang="en-US" dirty="0"/>
          </a:p>
        </p:txBody>
      </p:sp>
    </p:spTree>
    <p:extLst>
      <p:ext uri="{BB962C8B-B14F-4D97-AF65-F5344CB8AC3E}">
        <p14:creationId xmlns:p14="http://schemas.microsoft.com/office/powerpoint/2010/main" val="108269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968534"/>
          </a:xfrm>
        </p:spPr>
        <p:txBody>
          <a:bodyPr/>
          <a:lstStyle/>
          <a:p>
            <a:r>
              <a:rPr lang="en-US" dirty="0"/>
              <a:t>Denoting Nuclides</a:t>
            </a:r>
          </a:p>
        </p:txBody>
      </p:sp>
      <p:sp>
        <p:nvSpPr>
          <p:cNvPr id="3" name="Content Placeholder 2"/>
          <p:cNvSpPr>
            <a:spLocks noGrp="1"/>
          </p:cNvSpPr>
          <p:nvPr>
            <p:ph idx="1"/>
          </p:nvPr>
        </p:nvSpPr>
        <p:spPr>
          <a:xfrm>
            <a:off x="779462" y="1217241"/>
            <a:ext cx="7581901" cy="5221782"/>
          </a:xfrm>
        </p:spPr>
        <p:txBody>
          <a:bodyPr>
            <a:normAutofit lnSpcReduction="10000"/>
          </a:bodyPr>
          <a:lstStyle/>
          <a:p>
            <a:r>
              <a:rPr lang="en-US" dirty="0"/>
              <a:t>Let </a:t>
            </a:r>
            <a:r>
              <a:rPr lang="en-US" i="1" dirty="0"/>
              <a:t>X</a:t>
            </a:r>
            <a:r>
              <a:rPr lang="en-US" dirty="0"/>
              <a:t> be the symbol for some element. </a:t>
            </a:r>
          </a:p>
          <a:p>
            <a:r>
              <a:rPr lang="en-US" dirty="0"/>
              <a:t>The symbol for the specific nucleus with atomic number </a:t>
            </a:r>
            <a:r>
              <a:rPr lang="en-US" i="1" dirty="0"/>
              <a:t>Z</a:t>
            </a:r>
            <a:r>
              <a:rPr lang="en-US" dirty="0"/>
              <a:t> and mass number </a:t>
            </a:r>
            <a:r>
              <a:rPr lang="en-US" i="1" dirty="0"/>
              <a:t>A</a:t>
            </a:r>
            <a:r>
              <a:rPr lang="en-US" dirty="0"/>
              <a:t> is: </a:t>
            </a:r>
            <a:r>
              <a:rPr lang="en-US" i="1" baseline="30000" dirty="0"/>
              <a:t>A</a:t>
            </a:r>
            <a:r>
              <a:rPr lang="en-US" i="1" baseline="-25000" dirty="0"/>
              <a:t>Z</a:t>
            </a:r>
            <a:r>
              <a:rPr lang="en-US" i="1" dirty="0"/>
              <a:t>X</a:t>
            </a:r>
          </a:p>
          <a:p>
            <a:r>
              <a:rPr lang="en-US" dirty="0"/>
              <a:t>Let </a:t>
            </a:r>
            <a:r>
              <a:rPr lang="en-US" i="1" dirty="0"/>
              <a:t>e</a:t>
            </a:r>
            <a:r>
              <a:rPr lang="en-US" dirty="0"/>
              <a:t> = the magnitude of the charge of an electron (or proton): </a:t>
            </a:r>
            <a:r>
              <a:rPr lang="en-US" i="1" dirty="0"/>
              <a:t> e</a:t>
            </a:r>
            <a:r>
              <a:rPr lang="en-US" dirty="0"/>
              <a:t> = 1.6 x 10</a:t>
            </a:r>
            <a:r>
              <a:rPr lang="en-US" baseline="30000" dirty="0"/>
              <a:t>-19</a:t>
            </a:r>
            <a:r>
              <a:rPr lang="en-US" dirty="0"/>
              <a:t> C</a:t>
            </a:r>
          </a:p>
          <a:p>
            <a:r>
              <a:rPr lang="en-US" dirty="0"/>
              <a:t>So a nucleus denoted </a:t>
            </a:r>
            <a:r>
              <a:rPr lang="en-US" i="1" baseline="30000" dirty="0"/>
              <a:t>A</a:t>
            </a:r>
            <a:r>
              <a:rPr lang="en-US" i="1" baseline="-25000" dirty="0"/>
              <a:t>Z</a:t>
            </a:r>
            <a:r>
              <a:rPr lang="en-US" i="1" dirty="0"/>
              <a:t>X </a:t>
            </a:r>
            <a:r>
              <a:rPr lang="en-US" dirty="0"/>
              <a:t>would have:</a:t>
            </a:r>
          </a:p>
          <a:p>
            <a:pPr lvl="1"/>
            <a:r>
              <a:rPr lang="en-US" i="1" dirty="0"/>
              <a:t>Z</a:t>
            </a:r>
            <a:r>
              <a:rPr lang="en-US" dirty="0"/>
              <a:t> protons</a:t>
            </a:r>
          </a:p>
          <a:p>
            <a:pPr lvl="1"/>
            <a:r>
              <a:rPr lang="en-US" i="1" dirty="0"/>
              <a:t>A</a:t>
            </a:r>
            <a:r>
              <a:rPr lang="en-US" dirty="0"/>
              <a:t> – </a:t>
            </a:r>
            <a:r>
              <a:rPr lang="en-US" i="1" dirty="0"/>
              <a:t>Z</a:t>
            </a:r>
            <a:r>
              <a:rPr lang="en-US" dirty="0"/>
              <a:t> neutrons</a:t>
            </a:r>
          </a:p>
          <a:p>
            <a:pPr lvl="1"/>
            <a:r>
              <a:rPr lang="en-US" dirty="0"/>
              <a:t>A charge of +</a:t>
            </a:r>
            <a:r>
              <a:rPr lang="en-US" dirty="0" err="1"/>
              <a:t>Z</a:t>
            </a:r>
            <a:r>
              <a:rPr lang="en-US" i="1" dirty="0" err="1"/>
              <a:t>e</a:t>
            </a:r>
            <a:endParaRPr lang="en-US" i="1" dirty="0"/>
          </a:p>
          <a:p>
            <a:r>
              <a:rPr lang="en-US" dirty="0"/>
              <a:t>For example, </a:t>
            </a:r>
            <a:r>
              <a:rPr lang="en-US" baseline="30000" dirty="0"/>
              <a:t>12</a:t>
            </a:r>
            <a:r>
              <a:rPr lang="en-US" baseline="-25000" dirty="0"/>
              <a:t>6</a:t>
            </a:r>
            <a:r>
              <a:rPr lang="en-US" dirty="0"/>
              <a:t>C is a carbon isotope with 6 protons and 6 neutrons, whereas </a:t>
            </a:r>
            <a:r>
              <a:rPr lang="en-US" baseline="30000" dirty="0"/>
              <a:t>14</a:t>
            </a:r>
            <a:r>
              <a:rPr lang="en-US" baseline="-25000" dirty="0"/>
              <a:t>6</a:t>
            </a:r>
            <a:r>
              <a:rPr lang="en-US" dirty="0"/>
              <a:t>C is a carbon isotope with 6 protons and 8 neutrons</a:t>
            </a:r>
          </a:p>
          <a:p>
            <a:pPr marL="403225" lvl="1" indent="0">
              <a:buNone/>
            </a:pPr>
            <a:endParaRPr lang="en-US" dirty="0"/>
          </a:p>
        </p:txBody>
      </p:sp>
    </p:spTree>
    <p:extLst>
      <p:ext uri="{BB962C8B-B14F-4D97-AF65-F5344CB8AC3E}">
        <p14:creationId xmlns:p14="http://schemas.microsoft.com/office/powerpoint/2010/main" val="282960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09663"/>
          </a:xfrm>
        </p:spPr>
        <p:txBody>
          <a:bodyPr/>
          <a:lstStyle/>
          <a:p>
            <a:r>
              <a:rPr lang="en-US" dirty="0"/>
              <a:t>Denoting Particles</a:t>
            </a:r>
          </a:p>
        </p:txBody>
      </p:sp>
      <p:sp>
        <p:nvSpPr>
          <p:cNvPr id="3" name="Content Placeholder 2"/>
          <p:cNvSpPr>
            <a:spLocks noGrp="1"/>
          </p:cNvSpPr>
          <p:nvPr>
            <p:ph idx="1"/>
          </p:nvPr>
        </p:nvSpPr>
        <p:spPr>
          <a:xfrm>
            <a:off x="779462" y="1411292"/>
            <a:ext cx="7581901" cy="5204141"/>
          </a:xfrm>
        </p:spPr>
        <p:txBody>
          <a:bodyPr>
            <a:normAutofit fontScale="92500"/>
          </a:bodyPr>
          <a:lstStyle/>
          <a:p>
            <a:r>
              <a:rPr lang="en-US" dirty="0"/>
              <a:t>We can expand this notation to individual particles:</a:t>
            </a:r>
          </a:p>
          <a:p>
            <a:r>
              <a:rPr lang="en-US" baseline="30000" dirty="0"/>
              <a:t>1</a:t>
            </a:r>
            <a:r>
              <a:rPr lang="en-US" baseline="-25000" dirty="0"/>
              <a:t>1</a:t>
            </a:r>
            <a:r>
              <a:rPr lang="en-US" dirty="0"/>
              <a:t>p = a proton</a:t>
            </a:r>
          </a:p>
          <a:p>
            <a:r>
              <a:rPr lang="en-US" baseline="30000" dirty="0"/>
              <a:t>1</a:t>
            </a:r>
            <a:r>
              <a:rPr lang="en-US" baseline="-25000" dirty="0"/>
              <a:t>0</a:t>
            </a:r>
            <a:r>
              <a:rPr lang="en-US" dirty="0"/>
              <a:t>n = a neutron</a:t>
            </a:r>
          </a:p>
          <a:p>
            <a:r>
              <a:rPr lang="en-US" baseline="30000" dirty="0"/>
              <a:t>0</a:t>
            </a:r>
            <a:r>
              <a:rPr lang="en-US" baseline="-25000" dirty="0"/>
              <a:t>-1</a:t>
            </a:r>
            <a:r>
              <a:rPr lang="en-US" dirty="0"/>
              <a:t>e = an electron (note: mass number = 0)</a:t>
            </a:r>
          </a:p>
          <a:p>
            <a:r>
              <a:rPr lang="en-US" baseline="30000" dirty="0"/>
              <a:t>0</a:t>
            </a:r>
            <a:r>
              <a:rPr lang="en-US" baseline="-25000" dirty="0"/>
              <a:t>1</a:t>
            </a:r>
            <a:r>
              <a:rPr lang="en-US" dirty="0"/>
              <a:t>e = a positron (the anti-matter counter-part to an electron – same mass, but opposite charge)</a:t>
            </a:r>
          </a:p>
          <a:p>
            <a:r>
              <a:rPr lang="en-US" baseline="30000" dirty="0"/>
              <a:t>0</a:t>
            </a:r>
            <a:r>
              <a:rPr lang="en-US" baseline="-25000" dirty="0"/>
              <a:t>0</a:t>
            </a:r>
            <a:r>
              <a:rPr lang="en-US" dirty="0"/>
              <a:t>ν = a neutrino (a tiny, </a:t>
            </a:r>
            <a:r>
              <a:rPr lang="en-US" dirty="0" err="1"/>
              <a:t>chargeless</a:t>
            </a:r>
            <a:r>
              <a:rPr lang="en-US" dirty="0"/>
              <a:t>, and nearly-massless fundamental particle we’ll learn more about later)</a:t>
            </a:r>
          </a:p>
          <a:p>
            <a:r>
              <a:rPr lang="en-US" baseline="30000" dirty="0"/>
              <a:t>0</a:t>
            </a:r>
            <a:r>
              <a:rPr lang="en-US" baseline="-25000" dirty="0"/>
              <a:t>0</a:t>
            </a:r>
            <a:r>
              <a:rPr lang="en-US" dirty="0"/>
              <a:t>γ = a photon (the </a:t>
            </a:r>
            <a:r>
              <a:rPr lang="en-US" dirty="0" err="1"/>
              <a:t>greek</a:t>
            </a:r>
            <a:r>
              <a:rPr lang="en-US" dirty="0"/>
              <a:t> letter gamma is used since photons emitted during nuclear decay are gamma rays)</a:t>
            </a:r>
          </a:p>
        </p:txBody>
      </p:sp>
    </p:spTree>
    <p:extLst>
      <p:ext uri="{BB962C8B-B14F-4D97-AF65-F5344CB8AC3E}">
        <p14:creationId xmlns:p14="http://schemas.microsoft.com/office/powerpoint/2010/main" val="2738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429000" y="152400"/>
            <a:ext cx="5486400" cy="1295400"/>
          </a:xfrm>
        </p:spPr>
        <p:txBody>
          <a:bodyPr/>
          <a:lstStyle/>
          <a:p>
            <a:r>
              <a:rPr lang="en-US"/>
              <a:t>Isaac Newton (1670)</a:t>
            </a:r>
          </a:p>
        </p:txBody>
      </p:sp>
      <p:sp>
        <p:nvSpPr>
          <p:cNvPr id="123907" name="Rectangle 3"/>
          <p:cNvSpPr>
            <a:spLocks noGrp="1" noChangeArrowheads="1"/>
          </p:cNvSpPr>
          <p:nvPr>
            <p:ph type="body" idx="1"/>
          </p:nvPr>
        </p:nvSpPr>
        <p:spPr>
          <a:xfrm>
            <a:off x="3429000" y="1781512"/>
            <a:ext cx="5486400" cy="2333287"/>
          </a:xfrm>
        </p:spPr>
        <p:txBody>
          <a:bodyPr/>
          <a:lstStyle/>
          <a:p>
            <a:r>
              <a:rPr lang="en-US" dirty="0"/>
              <a:t>Showed that not only is white light composed of all the colors of the rainbow – he showed that you could also recombine the rainbow colors back into white light.</a:t>
            </a:r>
          </a:p>
        </p:txBody>
      </p:sp>
      <p:pic>
        <p:nvPicPr>
          <p:cNvPr id="123908" name="Picture 4" descr="C:\Documents and Settings\Tom\My Documents\LLNL\level 1 pix\experimentum_cruc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6483350" cy="2305050"/>
          </a:xfrm>
          <a:prstGeom prst="rect">
            <a:avLst/>
          </a:prstGeom>
          <a:noFill/>
          <a:extLst>
            <a:ext uri="{909E8E84-426E-40dd-AFC4-6F175D3DCCD1}">
              <a14:hiddenFill xmlns="" xmlns:a14="http://schemas.microsoft.com/office/drawing/2010/main">
                <a:solidFill>
                  <a:srgbClr val="FFFFFF"/>
                </a:solidFill>
              </a14:hiddenFill>
            </a:ext>
          </a:extLst>
        </p:spPr>
      </p:pic>
      <p:pic>
        <p:nvPicPr>
          <p:cNvPr id="123909" name="Picture 5" descr="C:\Documents and Settings\Tom\My Documents\LLNL\level 1 pix\newton_optic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
            <a:ext cx="2857500" cy="3714750"/>
          </a:xfrm>
          <a:prstGeom prst="rect">
            <a:avLst/>
          </a:prstGeom>
          <a:noFill/>
          <a:extLst>
            <a:ext uri="{909E8E84-426E-40dd-AFC4-6F175D3DCCD1}">
              <a14:hiddenFill xmlns="" xmlns:a14="http://schemas.microsoft.com/office/drawing/2010/main">
                <a:solidFill>
                  <a:srgbClr val="FFFFFF"/>
                </a:solidFill>
              </a14:hiddenFill>
            </a:ext>
          </a:extLst>
        </p:spPr>
      </p:pic>
      <p:pic>
        <p:nvPicPr>
          <p:cNvPr id="123910" name="Picture 6" descr="C:\Documents and Settings\Tom\My Documents\LLNL\level 1 pix\Pris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267200"/>
            <a:ext cx="2286000" cy="2400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53876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62586"/>
          </a:xfrm>
        </p:spPr>
        <p:txBody>
          <a:bodyPr/>
          <a:lstStyle/>
          <a:p>
            <a:r>
              <a:rPr lang="en-US" dirty="0"/>
              <a:t>Radioactive Decay</a:t>
            </a:r>
          </a:p>
        </p:txBody>
      </p:sp>
      <p:sp>
        <p:nvSpPr>
          <p:cNvPr id="3" name="Content Placeholder 2"/>
          <p:cNvSpPr>
            <a:spLocks noGrp="1"/>
          </p:cNvSpPr>
          <p:nvPr>
            <p:ph idx="1"/>
          </p:nvPr>
        </p:nvSpPr>
        <p:spPr>
          <a:xfrm>
            <a:off x="405714" y="1428933"/>
            <a:ext cx="8202479" cy="5429067"/>
          </a:xfrm>
        </p:spPr>
        <p:txBody>
          <a:bodyPr>
            <a:normAutofit fontScale="92500" lnSpcReduction="10000"/>
          </a:bodyPr>
          <a:lstStyle/>
          <a:p>
            <a:r>
              <a:rPr lang="en-US" dirty="0"/>
              <a:t>Late 1800’s – Experiments by Henri Becquerel and Marie and Pierre Curie showed that many (in fact most) nuclides are unstable.</a:t>
            </a:r>
          </a:p>
          <a:p>
            <a:r>
              <a:rPr lang="en-US" dirty="0"/>
              <a:t>This means these nuclides are susceptible to random and spontaneous emission of particles that carry away energy (and sometimes mass) away from the nucleus.</a:t>
            </a:r>
          </a:p>
          <a:p>
            <a:r>
              <a:rPr lang="en-US" dirty="0"/>
              <a:t>The nature of the particles emitted by these decay events was not immediately known, but it was determined that there were at least three distinct kinds.  They were named “alpha particles”, “beta particles”, and “gamma rays”.</a:t>
            </a:r>
          </a:p>
          <a:p>
            <a:r>
              <a:rPr lang="en-US" dirty="0"/>
              <a:t>This radiation posed threat to organic tissue.  The particles had ionizing power (the ability of dislodge electrons from atoms) and penetrating power (the ability to travel deep into matter before being stopped.</a:t>
            </a:r>
          </a:p>
        </p:txBody>
      </p:sp>
    </p:spTree>
    <p:extLst>
      <p:ext uri="{BB962C8B-B14F-4D97-AF65-F5344CB8AC3E}">
        <p14:creationId xmlns:p14="http://schemas.microsoft.com/office/powerpoint/2010/main" val="194632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97869"/>
          </a:xfrm>
        </p:spPr>
        <p:txBody>
          <a:bodyPr/>
          <a:lstStyle/>
          <a:p>
            <a:r>
              <a:rPr lang="en-US" dirty="0"/>
              <a:t>Alpha Decay</a:t>
            </a:r>
          </a:p>
        </p:txBody>
      </p:sp>
      <p:sp>
        <p:nvSpPr>
          <p:cNvPr id="3" name="Content Placeholder 2"/>
          <p:cNvSpPr>
            <a:spLocks noGrp="1"/>
          </p:cNvSpPr>
          <p:nvPr>
            <p:ph idx="1"/>
          </p:nvPr>
        </p:nvSpPr>
        <p:spPr>
          <a:xfrm>
            <a:off x="476274" y="1446575"/>
            <a:ext cx="8184838" cy="5411425"/>
          </a:xfrm>
        </p:spPr>
        <p:txBody>
          <a:bodyPr>
            <a:normAutofit lnSpcReduction="10000"/>
          </a:bodyPr>
          <a:lstStyle/>
          <a:p>
            <a:r>
              <a:rPr lang="en-US" dirty="0"/>
              <a:t>In 1909, Rutherford and </a:t>
            </a:r>
            <a:r>
              <a:rPr lang="en-US" dirty="0" err="1"/>
              <a:t>Royds</a:t>
            </a:r>
            <a:r>
              <a:rPr lang="en-US" dirty="0"/>
              <a:t> showed that alpha particles are high-energy helium nuclei, i.e. a particle made up of 2 protons and 2 neutrons.</a:t>
            </a:r>
          </a:p>
          <a:p>
            <a:r>
              <a:rPr lang="en-US" dirty="0"/>
              <a:t>Example of alpha decay: Uranium-238 decaying into Thorium-234:</a:t>
            </a:r>
          </a:p>
          <a:p>
            <a:pPr marL="0" indent="0">
              <a:buNone/>
            </a:pPr>
            <a:r>
              <a:rPr lang="en-US" dirty="0"/>
              <a:t>	</a:t>
            </a:r>
            <a:r>
              <a:rPr lang="en-US" baseline="30000" dirty="0"/>
              <a:t>238</a:t>
            </a:r>
            <a:r>
              <a:rPr lang="en-US" baseline="-25000" dirty="0"/>
              <a:t>92</a:t>
            </a:r>
            <a:r>
              <a:rPr lang="en-US" dirty="0"/>
              <a:t>U </a:t>
            </a:r>
            <a:r>
              <a:rPr lang="en-US" dirty="0">
                <a:latin typeface="Wingdings"/>
                <a:ea typeface="Wingdings"/>
                <a:cs typeface="Wingdings"/>
                <a:sym typeface="Wingdings"/>
              </a:rPr>
              <a:t></a:t>
            </a:r>
            <a:r>
              <a:rPr lang="en-US" dirty="0">
                <a:sym typeface="Wingdings"/>
              </a:rPr>
              <a:t> </a:t>
            </a:r>
            <a:r>
              <a:rPr lang="en-US" baseline="30000" dirty="0">
                <a:sym typeface="Wingdings"/>
              </a:rPr>
              <a:t>234</a:t>
            </a:r>
            <a:r>
              <a:rPr lang="en-US" baseline="-25000" dirty="0">
                <a:sym typeface="Wingdings"/>
              </a:rPr>
              <a:t>90</a:t>
            </a:r>
            <a:r>
              <a:rPr lang="en-US" dirty="0">
                <a:sym typeface="Wingdings"/>
              </a:rPr>
              <a:t>Th + </a:t>
            </a:r>
            <a:r>
              <a:rPr lang="en-US" baseline="30000" dirty="0">
                <a:sym typeface="Wingdings"/>
              </a:rPr>
              <a:t>4</a:t>
            </a:r>
            <a:r>
              <a:rPr lang="en-US" baseline="-25000" dirty="0">
                <a:sym typeface="Wingdings"/>
              </a:rPr>
              <a:t>2</a:t>
            </a:r>
            <a:r>
              <a:rPr lang="en-US" dirty="0">
                <a:sym typeface="Wingdings"/>
              </a:rPr>
              <a:t>α</a:t>
            </a:r>
          </a:p>
          <a:p>
            <a:pPr marL="0" indent="0">
              <a:buNone/>
            </a:pPr>
            <a:r>
              <a:rPr lang="en-US" dirty="0">
                <a:sym typeface="Wingdings"/>
              </a:rPr>
              <a:t>Note: Since the atomic number (number of protons) changes, so does the chemical element.  </a:t>
            </a:r>
          </a:p>
          <a:p>
            <a:pPr marL="0" indent="0">
              <a:buNone/>
            </a:pPr>
            <a:r>
              <a:rPr lang="en-US" dirty="0">
                <a:sym typeface="Wingdings"/>
              </a:rPr>
              <a:t>Also note: total number of protons and neutrons is conserved.</a:t>
            </a:r>
          </a:p>
          <a:p>
            <a:pPr marL="0" indent="0">
              <a:buNone/>
            </a:pPr>
            <a:r>
              <a:rPr lang="en-US" dirty="0">
                <a:sym typeface="Wingdings"/>
              </a:rPr>
              <a:t>Also also note: Each nucleon retained its identity – Protons remained protons and neutrons remained neutrons</a:t>
            </a:r>
            <a:endParaRPr lang="en-US" dirty="0"/>
          </a:p>
        </p:txBody>
      </p:sp>
    </p:spTree>
    <p:extLst>
      <p:ext uri="{BB962C8B-B14F-4D97-AF65-F5344CB8AC3E}">
        <p14:creationId xmlns:p14="http://schemas.microsoft.com/office/powerpoint/2010/main" val="415274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lphadeca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43" y="1428934"/>
            <a:ext cx="8528061" cy="4092748"/>
          </a:xfrm>
          <a:prstGeom prst="rect">
            <a:avLst/>
          </a:prstGeom>
        </p:spPr>
      </p:pic>
    </p:spTree>
    <p:extLst>
      <p:ext uri="{BB962C8B-B14F-4D97-AF65-F5344CB8AC3E}">
        <p14:creationId xmlns:p14="http://schemas.microsoft.com/office/powerpoint/2010/main" val="1495850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845046"/>
          </a:xfrm>
        </p:spPr>
        <p:txBody>
          <a:bodyPr/>
          <a:lstStyle/>
          <a:p>
            <a:r>
              <a:rPr lang="en-US" dirty="0"/>
              <a:t>Beta Decay</a:t>
            </a:r>
          </a:p>
        </p:txBody>
      </p:sp>
      <p:sp>
        <p:nvSpPr>
          <p:cNvPr id="3" name="Content Placeholder 2"/>
          <p:cNvSpPr>
            <a:spLocks noGrp="1"/>
          </p:cNvSpPr>
          <p:nvPr>
            <p:ph idx="1"/>
          </p:nvPr>
        </p:nvSpPr>
        <p:spPr>
          <a:xfrm>
            <a:off x="194037" y="1093752"/>
            <a:ext cx="8766951" cy="5764248"/>
          </a:xfrm>
        </p:spPr>
        <p:txBody>
          <a:bodyPr>
            <a:normAutofit/>
          </a:bodyPr>
          <a:lstStyle/>
          <a:p>
            <a:r>
              <a:rPr lang="en-US" sz="2000" dirty="0"/>
              <a:t>Beta decays involve either a neutron or a proton changing their identity through a spontaneous decay process.</a:t>
            </a:r>
          </a:p>
          <a:p>
            <a:r>
              <a:rPr lang="en-US" sz="2000" dirty="0"/>
              <a:t>In </a:t>
            </a:r>
            <a:r>
              <a:rPr lang="en-US" sz="2000" i="1" dirty="0"/>
              <a:t>beta-minus decay</a:t>
            </a:r>
            <a:r>
              <a:rPr lang="en-US" sz="2000" dirty="0"/>
              <a:t>, a neutron in the parent nucleus decays into a proton.  </a:t>
            </a:r>
          </a:p>
          <a:p>
            <a:r>
              <a:rPr lang="en-US" sz="2000" dirty="0"/>
              <a:t>In order for charge to be conserved, an electron is also released as a by-product of the decay.  Thus total charge before and after the decay = 0.</a:t>
            </a:r>
          </a:p>
          <a:p>
            <a:r>
              <a:rPr lang="en-US" sz="2000" dirty="0"/>
              <a:t>The proton and electron don’t </a:t>
            </a:r>
            <a:r>
              <a:rPr lang="en-US" sz="2000" i="1" dirty="0"/>
              <a:t>quite</a:t>
            </a:r>
            <a:r>
              <a:rPr lang="en-US" sz="2000" dirty="0"/>
              <a:t> </a:t>
            </a:r>
            <a:r>
              <a:rPr lang="en-US" sz="2000" i="1" dirty="0"/>
              <a:t>account</a:t>
            </a:r>
            <a:r>
              <a:rPr lang="en-US" sz="2000" dirty="0"/>
              <a:t> for all of the mass and energy originally in the neutron.  A VERY TINY neutral particle must also be released as a by-product of the decay – a neutrino (specifically, an anti-electron neutrino)</a:t>
            </a:r>
          </a:p>
          <a:p>
            <a:pPr marL="0" indent="0">
              <a:buNone/>
            </a:pPr>
            <a:r>
              <a:rPr lang="en-US" sz="2000" baseline="30000" dirty="0"/>
              <a:t>				</a:t>
            </a:r>
            <a:r>
              <a:rPr lang="en-US" sz="3200" baseline="30000" dirty="0"/>
              <a:t>	1</a:t>
            </a:r>
            <a:r>
              <a:rPr lang="en-US" sz="3200" baseline="-25000" dirty="0"/>
              <a:t>0</a:t>
            </a:r>
            <a:r>
              <a:rPr lang="en-US" sz="3200" dirty="0"/>
              <a:t>n </a:t>
            </a:r>
            <a:r>
              <a:rPr lang="en-US" sz="3200" dirty="0">
                <a:latin typeface="Wingdings"/>
                <a:ea typeface="Wingdings"/>
                <a:cs typeface="Wingdings"/>
                <a:sym typeface="Wingdings"/>
              </a:rPr>
              <a:t></a:t>
            </a:r>
            <a:r>
              <a:rPr lang="en-US" sz="3200" dirty="0"/>
              <a:t> </a:t>
            </a:r>
            <a:r>
              <a:rPr lang="en-US" sz="3200" baseline="30000" dirty="0"/>
              <a:t>1</a:t>
            </a:r>
            <a:r>
              <a:rPr lang="en-US" sz="3200" baseline="-25000" dirty="0"/>
              <a:t>1</a:t>
            </a:r>
            <a:r>
              <a:rPr lang="en-US" sz="3200" dirty="0"/>
              <a:t>p + </a:t>
            </a:r>
            <a:r>
              <a:rPr lang="en-US" sz="3200" baseline="30000" dirty="0"/>
              <a:t>0</a:t>
            </a:r>
            <a:r>
              <a:rPr lang="en-US" sz="3200" baseline="-25000" dirty="0"/>
              <a:t>-1</a:t>
            </a:r>
            <a:r>
              <a:rPr lang="en-US" sz="3200" dirty="0"/>
              <a:t>e + </a:t>
            </a:r>
            <a:r>
              <a:rPr lang="en-US" sz="3200" baseline="30000" dirty="0"/>
              <a:t>0</a:t>
            </a:r>
            <a:r>
              <a:rPr lang="en-US" sz="3200" baseline="-25000" dirty="0"/>
              <a:t>0</a:t>
            </a:r>
            <a:r>
              <a:rPr lang="en-US" sz="3200" dirty="0"/>
              <a:t>ν</a:t>
            </a:r>
            <a:r>
              <a:rPr lang="en-US" sz="3200" baseline="-25000" dirty="0"/>
              <a:t>e</a:t>
            </a:r>
          </a:p>
          <a:p>
            <a:r>
              <a:rPr lang="en-US" sz="2000" dirty="0"/>
              <a:t>The high-energy electron spat out in this decay even is known as the </a:t>
            </a:r>
            <a:r>
              <a:rPr lang="en-US" sz="2000" i="1" dirty="0"/>
              <a:t>beta particle</a:t>
            </a:r>
            <a:endParaRPr lang="en-US" sz="2000" dirty="0"/>
          </a:p>
        </p:txBody>
      </p:sp>
      <p:cxnSp>
        <p:nvCxnSpPr>
          <p:cNvPr id="4" name="Straight Connector 3"/>
          <p:cNvCxnSpPr/>
          <p:nvPr/>
        </p:nvCxnSpPr>
        <p:spPr>
          <a:xfrm>
            <a:off x="7923138" y="5031329"/>
            <a:ext cx="13519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989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neutrondeca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44" y="1391604"/>
            <a:ext cx="8534138" cy="4192208"/>
          </a:xfrm>
          <a:prstGeom prst="rect">
            <a:avLst/>
          </a:prstGeom>
        </p:spPr>
      </p:pic>
    </p:spTree>
    <p:extLst>
      <p:ext uri="{BB962C8B-B14F-4D97-AF65-F5344CB8AC3E}">
        <p14:creationId xmlns:p14="http://schemas.microsoft.com/office/powerpoint/2010/main" val="2846870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360px-Beta-minus_Decay.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964" y="864417"/>
            <a:ext cx="7565912" cy="5149024"/>
          </a:xfrm>
          <a:prstGeom prst="rect">
            <a:avLst/>
          </a:prstGeom>
        </p:spPr>
      </p:pic>
    </p:spTree>
    <p:extLst>
      <p:ext uri="{BB962C8B-B14F-4D97-AF65-F5344CB8AC3E}">
        <p14:creationId xmlns:p14="http://schemas.microsoft.com/office/powerpoint/2010/main" val="996838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74" y="107577"/>
            <a:ext cx="8202479" cy="1653988"/>
          </a:xfrm>
        </p:spPr>
        <p:txBody>
          <a:bodyPr/>
          <a:lstStyle/>
          <a:p>
            <a:r>
              <a:rPr lang="en-US" dirty="0"/>
              <a:t>Example of a Beta-Minus Decay</a:t>
            </a:r>
          </a:p>
        </p:txBody>
      </p:sp>
      <p:sp>
        <p:nvSpPr>
          <p:cNvPr id="3" name="Content Placeholder 2"/>
          <p:cNvSpPr>
            <a:spLocks noGrp="1"/>
          </p:cNvSpPr>
          <p:nvPr>
            <p:ph idx="1"/>
          </p:nvPr>
        </p:nvSpPr>
        <p:spPr>
          <a:xfrm>
            <a:off x="779462" y="2099298"/>
            <a:ext cx="7581901" cy="3736726"/>
          </a:xfrm>
        </p:spPr>
        <p:txBody>
          <a:bodyPr/>
          <a:lstStyle/>
          <a:p>
            <a:pPr marL="0" indent="0">
              <a:buNone/>
            </a:pPr>
            <a:r>
              <a:rPr lang="en-US" dirty="0"/>
              <a:t>		</a:t>
            </a:r>
          </a:p>
          <a:p>
            <a:pPr marL="0" indent="0">
              <a:buNone/>
            </a:pPr>
            <a:r>
              <a:rPr lang="en-US" dirty="0"/>
              <a:t>	</a:t>
            </a:r>
            <a:r>
              <a:rPr lang="en-US" sz="3600" dirty="0"/>
              <a:t> </a:t>
            </a:r>
            <a:r>
              <a:rPr lang="en-US" sz="3600" baseline="30000" dirty="0"/>
              <a:t>234</a:t>
            </a:r>
            <a:r>
              <a:rPr lang="en-US" sz="3600" baseline="-25000" dirty="0"/>
              <a:t>90</a:t>
            </a:r>
            <a:r>
              <a:rPr lang="en-US" sz="3600" dirty="0"/>
              <a:t>Th </a:t>
            </a:r>
            <a:r>
              <a:rPr lang="en-US" sz="3600" dirty="0">
                <a:latin typeface="Wingdings"/>
                <a:ea typeface="Wingdings"/>
                <a:cs typeface="Wingdings"/>
                <a:sym typeface="Wingdings"/>
              </a:rPr>
              <a:t></a:t>
            </a:r>
            <a:r>
              <a:rPr lang="en-US" sz="3600" dirty="0"/>
              <a:t> </a:t>
            </a:r>
            <a:r>
              <a:rPr lang="en-US" sz="3600" baseline="30000" dirty="0"/>
              <a:t>234</a:t>
            </a:r>
            <a:r>
              <a:rPr lang="en-US" sz="3600" baseline="-25000" dirty="0"/>
              <a:t>91</a:t>
            </a:r>
            <a:r>
              <a:rPr lang="en-US" sz="3600" dirty="0"/>
              <a:t>Pa + </a:t>
            </a:r>
            <a:r>
              <a:rPr lang="en-US" sz="3600" baseline="30000" dirty="0"/>
              <a:t>0</a:t>
            </a:r>
            <a:r>
              <a:rPr lang="en-US" sz="3600" baseline="-25000" dirty="0"/>
              <a:t>-1</a:t>
            </a:r>
            <a:r>
              <a:rPr lang="en-US" sz="3600" dirty="0"/>
              <a:t>e + </a:t>
            </a:r>
            <a:r>
              <a:rPr lang="en-US" sz="3600" baseline="30000" dirty="0"/>
              <a:t>0</a:t>
            </a:r>
            <a:r>
              <a:rPr lang="en-US" sz="3600" baseline="-25000" dirty="0"/>
              <a:t>0</a:t>
            </a:r>
            <a:r>
              <a:rPr lang="en-US" sz="3600" dirty="0"/>
              <a:t>v</a:t>
            </a:r>
            <a:r>
              <a:rPr lang="en-US" sz="3600" baseline="-25000" dirty="0"/>
              <a:t>e</a:t>
            </a:r>
          </a:p>
          <a:p>
            <a:endParaRPr lang="en-US" dirty="0"/>
          </a:p>
          <a:p>
            <a:pPr marL="0" indent="0">
              <a:buNone/>
            </a:pPr>
            <a:r>
              <a:rPr lang="en-US" dirty="0"/>
              <a:t>Note: Since one of the parent nuclei’s neutrons changes into a proton, the identity of the element changes to one higher on the periodic table – Thorium becomes protactinium.</a:t>
            </a:r>
          </a:p>
        </p:txBody>
      </p:sp>
      <p:cxnSp>
        <p:nvCxnSpPr>
          <p:cNvPr id="4" name="Straight Connector 3"/>
          <p:cNvCxnSpPr/>
          <p:nvPr/>
        </p:nvCxnSpPr>
        <p:spPr>
          <a:xfrm>
            <a:off x="6834965" y="2943682"/>
            <a:ext cx="13519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649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845046"/>
          </a:xfrm>
        </p:spPr>
        <p:txBody>
          <a:bodyPr/>
          <a:lstStyle/>
          <a:p>
            <a:r>
              <a:rPr lang="en-US" dirty="0"/>
              <a:t>Beta-Plus Decay</a:t>
            </a:r>
          </a:p>
        </p:txBody>
      </p:sp>
      <p:sp>
        <p:nvSpPr>
          <p:cNvPr id="3" name="Content Placeholder 2"/>
          <p:cNvSpPr>
            <a:spLocks noGrp="1"/>
          </p:cNvSpPr>
          <p:nvPr>
            <p:ph idx="1"/>
          </p:nvPr>
        </p:nvSpPr>
        <p:spPr>
          <a:xfrm>
            <a:off x="194037" y="1093752"/>
            <a:ext cx="8766951" cy="5764248"/>
          </a:xfrm>
        </p:spPr>
        <p:txBody>
          <a:bodyPr>
            <a:normAutofit/>
          </a:bodyPr>
          <a:lstStyle/>
          <a:p>
            <a:r>
              <a:rPr lang="en-US" sz="2000" dirty="0"/>
              <a:t>There’s another type of beta decay.</a:t>
            </a:r>
          </a:p>
          <a:p>
            <a:r>
              <a:rPr lang="en-US" sz="2000" dirty="0"/>
              <a:t>In </a:t>
            </a:r>
            <a:r>
              <a:rPr lang="en-US" sz="2000" i="1" dirty="0"/>
              <a:t>beta-plus decay</a:t>
            </a:r>
            <a:r>
              <a:rPr lang="en-US" sz="2000" dirty="0"/>
              <a:t>, a proton in the parent nucleus decays into a neutron.  </a:t>
            </a:r>
          </a:p>
          <a:p>
            <a:r>
              <a:rPr lang="en-US" sz="2000" dirty="0"/>
              <a:t>In order for charge to be conserved, a positron is also released as a by-product of the decay.  Thus total charge before and after the decay = 0. (Recall: A positron is the anti-matter version of an electron – same mass, opposite charge)</a:t>
            </a:r>
          </a:p>
          <a:p>
            <a:r>
              <a:rPr lang="en-US" sz="2000" dirty="0"/>
              <a:t>Again, the neutron and positron don’t </a:t>
            </a:r>
            <a:r>
              <a:rPr lang="en-US" sz="2000" i="1" dirty="0"/>
              <a:t>quite</a:t>
            </a:r>
            <a:r>
              <a:rPr lang="en-US" sz="2000" dirty="0"/>
              <a:t> </a:t>
            </a:r>
            <a:r>
              <a:rPr lang="en-US" sz="2000" i="1" dirty="0"/>
              <a:t>account</a:t>
            </a:r>
            <a:r>
              <a:rPr lang="en-US" sz="2000" dirty="0"/>
              <a:t> for all of the mass and energy originally in the neutron.  A VERY TINY neutral particle must also be released as a by-product of the decay – a neutrino (specifically, an electron neutrino)</a:t>
            </a:r>
          </a:p>
          <a:p>
            <a:pPr marL="0" indent="0">
              <a:buNone/>
            </a:pPr>
            <a:r>
              <a:rPr lang="en-US" sz="2000" baseline="30000" dirty="0"/>
              <a:t>				</a:t>
            </a:r>
            <a:r>
              <a:rPr lang="en-US" sz="3200" baseline="30000" dirty="0"/>
              <a:t>	1</a:t>
            </a:r>
            <a:r>
              <a:rPr lang="en-US" sz="3200" baseline="-25000" dirty="0"/>
              <a:t>1</a:t>
            </a:r>
            <a:r>
              <a:rPr lang="en-US" sz="3200" dirty="0"/>
              <a:t>p </a:t>
            </a:r>
            <a:r>
              <a:rPr lang="en-US" sz="3200" dirty="0">
                <a:latin typeface="Wingdings"/>
                <a:ea typeface="Wingdings"/>
                <a:cs typeface="Wingdings"/>
                <a:sym typeface="Wingdings"/>
              </a:rPr>
              <a:t></a:t>
            </a:r>
            <a:r>
              <a:rPr lang="en-US" sz="3200" dirty="0"/>
              <a:t> </a:t>
            </a:r>
            <a:r>
              <a:rPr lang="en-US" sz="3200" baseline="30000" dirty="0"/>
              <a:t>1</a:t>
            </a:r>
            <a:r>
              <a:rPr lang="en-US" sz="3200" baseline="-25000" dirty="0"/>
              <a:t>0</a:t>
            </a:r>
            <a:r>
              <a:rPr lang="en-US" sz="3200" dirty="0"/>
              <a:t>n + </a:t>
            </a:r>
            <a:r>
              <a:rPr lang="en-US" sz="3200" baseline="30000" dirty="0"/>
              <a:t>0</a:t>
            </a:r>
            <a:r>
              <a:rPr lang="en-US" sz="3200" baseline="-25000" dirty="0"/>
              <a:t>+1</a:t>
            </a:r>
            <a:r>
              <a:rPr lang="en-US" sz="3200" dirty="0"/>
              <a:t>e + </a:t>
            </a:r>
            <a:r>
              <a:rPr lang="en-US" sz="3200" baseline="30000" dirty="0"/>
              <a:t>0</a:t>
            </a:r>
            <a:r>
              <a:rPr lang="en-US" sz="3200" baseline="-25000" dirty="0"/>
              <a:t>0</a:t>
            </a:r>
            <a:r>
              <a:rPr lang="en-US" sz="3200" dirty="0"/>
              <a:t>ν</a:t>
            </a:r>
            <a:r>
              <a:rPr lang="en-US" sz="3200" baseline="-25000" dirty="0"/>
              <a:t>e</a:t>
            </a:r>
          </a:p>
          <a:p>
            <a:r>
              <a:rPr lang="en-US" sz="2000" dirty="0"/>
              <a:t>In this case, the high-energy positron spat out in this decay even is known as the </a:t>
            </a:r>
            <a:r>
              <a:rPr lang="en-US" sz="2000" i="1" dirty="0"/>
              <a:t>beta particle</a:t>
            </a:r>
            <a:endParaRPr lang="en-US" sz="2000" dirty="0"/>
          </a:p>
        </p:txBody>
      </p:sp>
      <p:cxnSp>
        <p:nvCxnSpPr>
          <p:cNvPr id="4" name="Straight Connector 3"/>
          <p:cNvCxnSpPr/>
          <p:nvPr/>
        </p:nvCxnSpPr>
        <p:spPr>
          <a:xfrm>
            <a:off x="7123308" y="5346886"/>
            <a:ext cx="13519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252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74" y="107577"/>
            <a:ext cx="8202479" cy="1653988"/>
          </a:xfrm>
        </p:spPr>
        <p:txBody>
          <a:bodyPr/>
          <a:lstStyle/>
          <a:p>
            <a:r>
              <a:rPr lang="en-US" dirty="0"/>
              <a:t>Example of a Beta-Plus Decay</a:t>
            </a:r>
          </a:p>
        </p:txBody>
      </p:sp>
      <p:sp>
        <p:nvSpPr>
          <p:cNvPr id="3" name="Content Placeholder 2"/>
          <p:cNvSpPr>
            <a:spLocks noGrp="1"/>
          </p:cNvSpPr>
          <p:nvPr>
            <p:ph idx="1"/>
          </p:nvPr>
        </p:nvSpPr>
        <p:spPr>
          <a:xfrm>
            <a:off x="779462" y="2099298"/>
            <a:ext cx="7581901" cy="3736726"/>
          </a:xfrm>
        </p:spPr>
        <p:txBody>
          <a:bodyPr/>
          <a:lstStyle/>
          <a:p>
            <a:pPr marL="0" indent="0">
              <a:buNone/>
            </a:pPr>
            <a:r>
              <a:rPr lang="en-US" dirty="0"/>
              <a:t>		</a:t>
            </a:r>
          </a:p>
          <a:p>
            <a:pPr marL="0" indent="0">
              <a:buNone/>
            </a:pPr>
            <a:r>
              <a:rPr lang="en-US" dirty="0"/>
              <a:t>	</a:t>
            </a:r>
            <a:r>
              <a:rPr lang="en-US" sz="3600" dirty="0"/>
              <a:t> </a:t>
            </a:r>
            <a:r>
              <a:rPr lang="en-US" sz="3600" baseline="30000" dirty="0"/>
              <a:t>22</a:t>
            </a:r>
            <a:r>
              <a:rPr lang="en-US" sz="3600" baseline="-25000" dirty="0"/>
              <a:t>11</a:t>
            </a:r>
            <a:r>
              <a:rPr lang="en-US" sz="3600" dirty="0"/>
              <a:t>Na </a:t>
            </a:r>
            <a:r>
              <a:rPr lang="en-US" sz="3600" dirty="0">
                <a:latin typeface="Wingdings"/>
                <a:ea typeface="Wingdings"/>
                <a:cs typeface="Wingdings"/>
                <a:sym typeface="Wingdings"/>
              </a:rPr>
              <a:t></a:t>
            </a:r>
            <a:r>
              <a:rPr lang="en-US" sz="3600" dirty="0"/>
              <a:t> </a:t>
            </a:r>
            <a:r>
              <a:rPr lang="en-US" sz="3600" baseline="30000" dirty="0"/>
              <a:t>22</a:t>
            </a:r>
            <a:r>
              <a:rPr lang="en-US" sz="3600" baseline="-25000" dirty="0"/>
              <a:t>10</a:t>
            </a:r>
            <a:r>
              <a:rPr lang="en-US" sz="3600" dirty="0"/>
              <a:t>Ne + </a:t>
            </a:r>
            <a:r>
              <a:rPr lang="en-US" sz="3600" baseline="30000" dirty="0"/>
              <a:t>0</a:t>
            </a:r>
            <a:r>
              <a:rPr lang="en-US" sz="3600" baseline="-25000" dirty="0"/>
              <a:t>+1</a:t>
            </a:r>
            <a:r>
              <a:rPr lang="en-US" sz="3600" dirty="0"/>
              <a:t>e + </a:t>
            </a:r>
            <a:r>
              <a:rPr lang="en-US" sz="3600" baseline="30000" dirty="0"/>
              <a:t>0</a:t>
            </a:r>
            <a:r>
              <a:rPr lang="en-US" sz="3600" baseline="-25000" dirty="0"/>
              <a:t>0</a:t>
            </a:r>
            <a:r>
              <a:rPr lang="en-US" sz="3600" dirty="0"/>
              <a:t>v</a:t>
            </a:r>
            <a:r>
              <a:rPr lang="en-US" sz="3600" baseline="-25000" dirty="0"/>
              <a:t>e</a:t>
            </a:r>
          </a:p>
          <a:p>
            <a:endParaRPr lang="en-US" dirty="0"/>
          </a:p>
          <a:p>
            <a:pPr marL="0" indent="0">
              <a:buNone/>
            </a:pPr>
            <a:r>
              <a:rPr lang="en-US" dirty="0"/>
              <a:t>Note: Since one of the parent nuclei’s protons changes into a neutron, the identity of the element changes to one lower on the periodic table – Sodium becomes neon.</a:t>
            </a:r>
          </a:p>
        </p:txBody>
      </p:sp>
      <p:cxnSp>
        <p:nvCxnSpPr>
          <p:cNvPr id="4" name="Straight Connector 3"/>
          <p:cNvCxnSpPr/>
          <p:nvPr/>
        </p:nvCxnSpPr>
        <p:spPr>
          <a:xfrm>
            <a:off x="5585945" y="2943682"/>
            <a:ext cx="13519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507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ta_plus_deca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47" y="591431"/>
            <a:ext cx="8013031" cy="5792553"/>
          </a:xfrm>
          <a:prstGeom prst="rect">
            <a:avLst/>
          </a:prstGeom>
        </p:spPr>
      </p:pic>
    </p:spTree>
    <p:extLst>
      <p:ext uri="{BB962C8B-B14F-4D97-AF65-F5344CB8AC3E}">
        <p14:creationId xmlns:p14="http://schemas.microsoft.com/office/powerpoint/2010/main" val="364688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819400" y="228600"/>
            <a:ext cx="6096000" cy="1295400"/>
          </a:xfrm>
        </p:spPr>
        <p:txBody>
          <a:bodyPr/>
          <a:lstStyle/>
          <a:p>
            <a:r>
              <a:rPr lang="en-US"/>
              <a:t>William Wollaston (1802)</a:t>
            </a:r>
          </a:p>
        </p:txBody>
      </p:sp>
      <p:sp>
        <p:nvSpPr>
          <p:cNvPr id="124931" name="Rectangle 3"/>
          <p:cNvSpPr>
            <a:spLocks noGrp="1" noChangeArrowheads="1"/>
          </p:cNvSpPr>
          <p:nvPr>
            <p:ph type="body" idx="1"/>
          </p:nvPr>
        </p:nvSpPr>
        <p:spPr>
          <a:xfrm>
            <a:off x="304800" y="5159560"/>
            <a:ext cx="8610600" cy="1447800"/>
          </a:xfrm>
        </p:spPr>
        <p:txBody>
          <a:bodyPr/>
          <a:lstStyle/>
          <a:p>
            <a:pPr>
              <a:lnSpc>
                <a:spcPct val="90000"/>
              </a:lnSpc>
            </a:pPr>
            <a:r>
              <a:rPr lang="en-US" dirty="0"/>
              <a:t>Passed sunlight through a slit in front of a prism.</a:t>
            </a:r>
          </a:p>
          <a:p>
            <a:pPr>
              <a:lnSpc>
                <a:spcPct val="90000"/>
              </a:lnSpc>
            </a:pPr>
            <a:r>
              <a:rPr lang="en-US" dirty="0"/>
              <a:t>Observed dark </a:t>
            </a:r>
            <a:r>
              <a:rPr lang="ja-JP" altLang="en-US" dirty="0">
                <a:latin typeface="Arial"/>
              </a:rPr>
              <a:t>“</a:t>
            </a:r>
            <a:r>
              <a:rPr lang="en-US" dirty="0"/>
              <a:t>separation</a:t>
            </a:r>
            <a:r>
              <a:rPr lang="ja-JP" altLang="en-US" dirty="0">
                <a:latin typeface="Arial"/>
              </a:rPr>
              <a:t>”</a:t>
            </a:r>
            <a:r>
              <a:rPr lang="en-US" dirty="0"/>
              <a:t> lines in the sun</a:t>
            </a:r>
            <a:r>
              <a:rPr lang="ja-JP" altLang="en-US" dirty="0">
                <a:latin typeface="Arial"/>
              </a:rPr>
              <a:t>’</a:t>
            </a:r>
            <a:r>
              <a:rPr lang="en-US" dirty="0"/>
              <a:t>s spectrum.</a:t>
            </a:r>
          </a:p>
        </p:txBody>
      </p:sp>
      <p:pic>
        <p:nvPicPr>
          <p:cNvPr id="124932" name="Picture 4" descr="C:\Documents and Settings\Tom\My Documents\LLNL\level 1 pix\Wollas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2403475" cy="3733800"/>
          </a:xfrm>
          <a:prstGeom prst="rect">
            <a:avLst/>
          </a:prstGeom>
          <a:noFill/>
          <a:extLst>
            <a:ext uri="{909E8E84-426E-40dd-AFC4-6F175D3DCCD1}">
              <a14:hiddenFill xmlns="" xmlns:a14="http://schemas.microsoft.com/office/drawing/2010/main">
                <a:solidFill>
                  <a:srgbClr val="FFFFFF"/>
                </a:solidFill>
              </a14:hiddenFill>
            </a:ext>
          </a:extLst>
        </p:spPr>
      </p:pic>
      <p:pic>
        <p:nvPicPr>
          <p:cNvPr id="124933" name="Picture 5" descr="C:\Documents and Settings\Tom\My Documents\LLNL\level 1 pix\wollaston_fraunhof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975656"/>
            <a:ext cx="5410200" cy="27003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27820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97052"/>
          </a:xfrm>
        </p:spPr>
        <p:txBody>
          <a:bodyPr/>
          <a:lstStyle/>
          <a:p>
            <a:r>
              <a:rPr lang="en-US" dirty="0"/>
              <a:t>Gamma Decay	</a:t>
            </a:r>
          </a:p>
        </p:txBody>
      </p:sp>
      <p:sp>
        <p:nvSpPr>
          <p:cNvPr id="3" name="Content Placeholder 2"/>
          <p:cNvSpPr>
            <a:spLocks noGrp="1"/>
          </p:cNvSpPr>
          <p:nvPr>
            <p:ph idx="1"/>
          </p:nvPr>
        </p:nvSpPr>
        <p:spPr>
          <a:xfrm>
            <a:off x="191362" y="1304629"/>
            <a:ext cx="8646026" cy="5061961"/>
          </a:xfrm>
        </p:spPr>
        <p:txBody>
          <a:bodyPr>
            <a:normAutofit/>
          </a:bodyPr>
          <a:lstStyle/>
          <a:p>
            <a:r>
              <a:rPr lang="en-US" dirty="0"/>
              <a:t>Recall: an electron may drop from a high energy level down to a lower one, emitting a photon.</a:t>
            </a:r>
          </a:p>
          <a:p>
            <a:r>
              <a:rPr lang="en-US" dirty="0"/>
              <a:t>Nuclei also have different energy levels available to them.</a:t>
            </a:r>
          </a:p>
          <a:p>
            <a:r>
              <a:rPr lang="en-US" dirty="0"/>
              <a:t>When a nucleus drops from a high state to a lower one, it too can emit a photon – a gamma ray.</a:t>
            </a:r>
          </a:p>
          <a:p>
            <a:r>
              <a:rPr lang="en-US" dirty="0"/>
              <a:t>Here’s an example of gamma decay:</a:t>
            </a:r>
          </a:p>
          <a:p>
            <a:pPr marL="0" indent="0" algn="ctr">
              <a:buNone/>
            </a:pPr>
            <a:r>
              <a:rPr lang="en-US" baseline="30000" dirty="0"/>
              <a:t>	</a:t>
            </a:r>
            <a:r>
              <a:rPr lang="en-US" sz="3600" baseline="30000" dirty="0"/>
              <a:t>238</a:t>
            </a:r>
            <a:r>
              <a:rPr lang="en-US" sz="3600" baseline="-25000" dirty="0"/>
              <a:t>92</a:t>
            </a:r>
            <a:r>
              <a:rPr lang="en-US" sz="3600" dirty="0"/>
              <a:t>U </a:t>
            </a:r>
            <a:r>
              <a:rPr lang="en-US" sz="3600" dirty="0">
                <a:latin typeface="Wingdings"/>
                <a:ea typeface="Wingdings"/>
                <a:cs typeface="Wingdings"/>
                <a:sym typeface="Wingdings"/>
              </a:rPr>
              <a:t></a:t>
            </a:r>
            <a:r>
              <a:rPr lang="en-US" sz="3600" dirty="0"/>
              <a:t> </a:t>
            </a:r>
            <a:r>
              <a:rPr lang="en-US" sz="3600" baseline="30000" dirty="0"/>
              <a:t>238</a:t>
            </a:r>
            <a:r>
              <a:rPr lang="en-US" sz="3600" baseline="-25000" dirty="0"/>
              <a:t>92</a:t>
            </a:r>
            <a:r>
              <a:rPr lang="en-US" sz="3600" dirty="0"/>
              <a:t>U + </a:t>
            </a:r>
            <a:r>
              <a:rPr lang="en-US" sz="3600" baseline="30000" dirty="0"/>
              <a:t>0</a:t>
            </a:r>
            <a:r>
              <a:rPr lang="en-US" sz="3600" baseline="-25000" dirty="0"/>
              <a:t>0</a:t>
            </a:r>
            <a:r>
              <a:rPr lang="en-US" sz="3600" dirty="0"/>
              <a:t>γ</a:t>
            </a:r>
          </a:p>
          <a:p>
            <a:r>
              <a:rPr lang="en-US" dirty="0"/>
              <a:t>Note: In this case, the nucleus changes neither its mass number nor its atomic number (and thus retains its identity)</a:t>
            </a:r>
          </a:p>
        </p:txBody>
      </p:sp>
    </p:spTree>
    <p:extLst>
      <p:ext uri="{BB962C8B-B14F-4D97-AF65-F5344CB8AC3E}">
        <p14:creationId xmlns:p14="http://schemas.microsoft.com/office/powerpoint/2010/main" val="401092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betadeca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03" y="1026308"/>
            <a:ext cx="8561589" cy="4766245"/>
          </a:xfrm>
          <a:prstGeom prst="rect">
            <a:avLst/>
          </a:prstGeom>
        </p:spPr>
      </p:pic>
    </p:spTree>
    <p:extLst>
      <p:ext uri="{BB962C8B-B14F-4D97-AF65-F5344CB8AC3E}">
        <p14:creationId xmlns:p14="http://schemas.microsoft.com/office/powerpoint/2010/main" val="1152646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10077"/>
          </a:xfrm>
        </p:spPr>
        <p:txBody>
          <a:bodyPr/>
          <a:lstStyle/>
          <a:p>
            <a:r>
              <a:rPr lang="en-US" dirty="0"/>
              <a:t>Decay Series</a:t>
            </a:r>
          </a:p>
        </p:txBody>
      </p:sp>
      <p:sp>
        <p:nvSpPr>
          <p:cNvPr id="3" name="Content Placeholder 2"/>
          <p:cNvSpPr>
            <a:spLocks noGrp="1"/>
          </p:cNvSpPr>
          <p:nvPr>
            <p:ph idx="1"/>
          </p:nvPr>
        </p:nvSpPr>
        <p:spPr>
          <a:xfrm>
            <a:off x="779462" y="1374209"/>
            <a:ext cx="7581901" cy="4974985"/>
          </a:xfrm>
        </p:spPr>
        <p:txBody>
          <a:bodyPr>
            <a:normAutofit/>
          </a:bodyPr>
          <a:lstStyle/>
          <a:p>
            <a:r>
              <a:rPr lang="en-US" dirty="0"/>
              <a:t>As seen on the previous slide, sometimes a the decay of an unstable nucleus results in the creation of another unstable nucleus.</a:t>
            </a:r>
          </a:p>
          <a:p>
            <a:r>
              <a:rPr lang="en-US" dirty="0"/>
              <a:t>Further decays will occur until a stable nucleus is the result.</a:t>
            </a:r>
          </a:p>
          <a:p>
            <a:r>
              <a:rPr lang="en-US" dirty="0"/>
              <a:t>The set of decays a nucleus undergoes on its journey toward stability is called its “decay series”</a:t>
            </a:r>
          </a:p>
          <a:p>
            <a:r>
              <a:rPr lang="en-US" dirty="0"/>
              <a:t>It may be represented visually as a graph of mass number vs. atomic number.</a:t>
            </a:r>
          </a:p>
          <a:p>
            <a:r>
              <a:rPr lang="en-US" dirty="0"/>
              <a:t>On the next slide is the decay series for uranium-238.</a:t>
            </a:r>
          </a:p>
        </p:txBody>
      </p:sp>
    </p:spTree>
    <p:extLst>
      <p:ext uri="{BB962C8B-B14F-4D97-AF65-F5344CB8AC3E}">
        <p14:creationId xmlns:p14="http://schemas.microsoft.com/office/powerpoint/2010/main" val="201788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cay-series-for-uranium-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425" y="-1"/>
            <a:ext cx="7664863" cy="6814929"/>
          </a:xfrm>
          <a:prstGeom prst="rect">
            <a:avLst/>
          </a:prstGeom>
        </p:spPr>
      </p:pic>
    </p:spTree>
    <p:extLst>
      <p:ext uri="{BB962C8B-B14F-4D97-AF65-F5344CB8AC3E}">
        <p14:creationId xmlns:p14="http://schemas.microsoft.com/office/powerpoint/2010/main" val="2438018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2" y="121765"/>
            <a:ext cx="7581901" cy="6175245"/>
          </a:xfrm>
        </p:spPr>
        <p:txBody>
          <a:bodyPr>
            <a:noAutofit/>
          </a:bodyPr>
          <a:lstStyle/>
          <a:p>
            <a:r>
              <a:rPr lang="en-US" sz="3200" dirty="0"/>
              <a:t>What type of decay is represented by the relatively long arrows that are down and to the left?</a:t>
            </a:r>
          </a:p>
          <a:p>
            <a:r>
              <a:rPr lang="en-US" sz="3200" dirty="0"/>
              <a:t>Alpha decay</a:t>
            </a:r>
          </a:p>
          <a:p>
            <a:r>
              <a:rPr lang="en-US" sz="3200" dirty="0"/>
              <a:t>What about the short arrows to the right?</a:t>
            </a:r>
          </a:p>
          <a:p>
            <a:r>
              <a:rPr lang="en-US" sz="3200" dirty="0"/>
              <a:t>Beta-minus decay.</a:t>
            </a:r>
          </a:p>
          <a:p>
            <a:r>
              <a:rPr lang="en-US" sz="3200" dirty="0"/>
              <a:t>What would a beta-plus decay arrow look like?</a:t>
            </a:r>
          </a:p>
          <a:p>
            <a:r>
              <a:rPr lang="en-US" sz="3200" dirty="0"/>
              <a:t>A short arrow to the left.</a:t>
            </a:r>
          </a:p>
        </p:txBody>
      </p:sp>
    </p:spTree>
    <p:extLst>
      <p:ext uri="{BB962C8B-B14F-4D97-AF65-F5344CB8AC3E}">
        <p14:creationId xmlns:p14="http://schemas.microsoft.com/office/powerpoint/2010/main" val="121455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11" y="107577"/>
            <a:ext cx="8280701" cy="1266632"/>
          </a:xfrm>
        </p:spPr>
        <p:txBody>
          <a:bodyPr/>
          <a:lstStyle/>
          <a:p>
            <a:r>
              <a:rPr lang="en-US" sz="4800" dirty="0"/>
              <a:t>Penetrating Power of Alpha, Beta, &amp; Gamma Radiation</a:t>
            </a:r>
          </a:p>
        </p:txBody>
      </p:sp>
      <p:pic>
        <p:nvPicPr>
          <p:cNvPr id="4" name="Picture 3" descr="dis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11" y="1761565"/>
            <a:ext cx="6096000" cy="4572000"/>
          </a:xfrm>
          <a:prstGeom prst="rect">
            <a:avLst/>
          </a:prstGeom>
        </p:spPr>
      </p:pic>
      <p:sp>
        <p:nvSpPr>
          <p:cNvPr id="5" name="Content Placeholder 2"/>
          <p:cNvSpPr>
            <a:spLocks noGrp="1"/>
          </p:cNvSpPr>
          <p:nvPr>
            <p:ph idx="1"/>
          </p:nvPr>
        </p:nvSpPr>
        <p:spPr>
          <a:xfrm>
            <a:off x="6680230" y="1761565"/>
            <a:ext cx="2463769" cy="3509136"/>
          </a:xfrm>
        </p:spPr>
        <p:txBody>
          <a:bodyPr>
            <a:normAutofit/>
          </a:bodyPr>
          <a:lstStyle/>
          <a:p>
            <a:pPr marL="0" indent="0">
              <a:buNone/>
            </a:pPr>
            <a:r>
              <a:rPr lang="en-US" dirty="0"/>
              <a:t>For a more thorough summary of the properties of alpha, beta, and gamma radiation, see Table 7.2 in your text.</a:t>
            </a:r>
          </a:p>
        </p:txBody>
      </p:sp>
      <p:sp>
        <p:nvSpPr>
          <p:cNvPr id="6" name="Content Placeholder 2"/>
          <p:cNvSpPr txBox="1">
            <a:spLocks/>
          </p:cNvSpPr>
          <p:nvPr/>
        </p:nvSpPr>
        <p:spPr>
          <a:xfrm>
            <a:off x="7080347" y="5444651"/>
            <a:ext cx="1861417" cy="1235557"/>
          </a:xfrm>
          <a:prstGeom prst="rect">
            <a:avLst/>
          </a:prstGeom>
        </p:spPr>
        <p:txBody>
          <a:bodyPr vert="horz" lIns="91440" tIns="45720" rIns="91440" bIns="45720" rtlCol="0">
            <a:normAutofit fontScale="92500" lnSpcReduction="10000"/>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FontTx/>
              <a:buNone/>
            </a:pPr>
            <a:r>
              <a:rPr lang="en-US" sz="2000" dirty="0"/>
              <a:t>Also Note: We’ll discuss neutron radiation a bit later</a:t>
            </a:r>
            <a:r>
              <a:rPr lang="is-IS" sz="2000" dirty="0"/>
              <a:t>…</a:t>
            </a:r>
            <a:endParaRPr lang="en-US" sz="2000" dirty="0"/>
          </a:p>
        </p:txBody>
      </p:sp>
    </p:spTree>
    <p:extLst>
      <p:ext uri="{BB962C8B-B14F-4D97-AF65-F5344CB8AC3E}">
        <p14:creationId xmlns:p14="http://schemas.microsoft.com/office/powerpoint/2010/main" val="1547537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Nature of Radioactive Decay</a:t>
            </a:r>
          </a:p>
        </p:txBody>
      </p:sp>
      <p:sp>
        <p:nvSpPr>
          <p:cNvPr id="3" name="Content Placeholder 2"/>
          <p:cNvSpPr>
            <a:spLocks noGrp="1"/>
          </p:cNvSpPr>
          <p:nvPr>
            <p:ph idx="1"/>
          </p:nvPr>
        </p:nvSpPr>
        <p:spPr>
          <a:xfrm>
            <a:off x="779462" y="2070010"/>
            <a:ext cx="7581901" cy="3766013"/>
          </a:xfrm>
        </p:spPr>
        <p:txBody>
          <a:bodyPr/>
          <a:lstStyle/>
          <a:p>
            <a:r>
              <a:rPr lang="en-US" dirty="0"/>
              <a:t>It is </a:t>
            </a:r>
            <a:r>
              <a:rPr lang="en-US" i="1" u="sng" dirty="0"/>
              <a:t>random</a:t>
            </a:r>
            <a:r>
              <a:rPr lang="en-US" dirty="0"/>
              <a:t> – We cannot predict which unstable nucleus in a sample will decay next, nor can we predict when the next decay event will occur.</a:t>
            </a:r>
          </a:p>
          <a:p>
            <a:r>
              <a:rPr lang="en-US" dirty="0"/>
              <a:t>It is </a:t>
            </a:r>
            <a:r>
              <a:rPr lang="en-US" i="1" u="sng" dirty="0"/>
              <a:t>spontaneous</a:t>
            </a:r>
            <a:r>
              <a:rPr lang="en-US" dirty="0"/>
              <a:t> – We cannot influence, by external circumstance, whether a decay event occurs or not.</a:t>
            </a:r>
          </a:p>
        </p:txBody>
      </p:sp>
    </p:spTree>
    <p:extLst>
      <p:ext uri="{BB962C8B-B14F-4D97-AF65-F5344CB8AC3E}">
        <p14:creationId xmlns:p14="http://schemas.microsoft.com/office/powerpoint/2010/main" val="259235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13" y="107577"/>
            <a:ext cx="8204794" cy="883941"/>
          </a:xfrm>
        </p:spPr>
        <p:txBody>
          <a:bodyPr/>
          <a:lstStyle/>
          <a:p>
            <a:r>
              <a:rPr lang="en-US" sz="4800" dirty="0"/>
              <a:t>The Law of Radioactive Decay</a:t>
            </a:r>
          </a:p>
        </p:txBody>
      </p:sp>
      <p:sp>
        <p:nvSpPr>
          <p:cNvPr id="3" name="Content Placeholder 2"/>
          <p:cNvSpPr>
            <a:spLocks noGrp="1"/>
          </p:cNvSpPr>
          <p:nvPr>
            <p:ph idx="1"/>
          </p:nvPr>
        </p:nvSpPr>
        <p:spPr>
          <a:xfrm>
            <a:off x="434912" y="1339419"/>
            <a:ext cx="8176322" cy="5218515"/>
          </a:xfrm>
        </p:spPr>
        <p:txBody>
          <a:bodyPr>
            <a:normAutofit lnSpcReduction="10000"/>
          </a:bodyPr>
          <a:lstStyle/>
          <a:p>
            <a:r>
              <a:rPr lang="en-US" dirty="0"/>
              <a:t>The radioactive decay of a single unstable nucleus is random and spontaneous, and therefore unpredictable.</a:t>
            </a:r>
          </a:p>
          <a:p>
            <a:r>
              <a:rPr lang="en-US" dirty="0"/>
              <a:t>The rate of decay of a very large sample of unstable nuclei can behave in quantitatively predictable ways, however.</a:t>
            </a:r>
          </a:p>
          <a:p>
            <a:r>
              <a:rPr lang="en-US" dirty="0"/>
              <a:t>It makes sense that the more unstable nuclei you have, the more likely a decay event will happen soon.</a:t>
            </a:r>
          </a:p>
          <a:p>
            <a:r>
              <a:rPr lang="en-US" dirty="0"/>
              <a:t>So the rate at which decay events occur is directly proportional to the number of unstable nuclei present:</a:t>
            </a:r>
          </a:p>
          <a:p>
            <a:pPr marL="0" indent="0" algn="ctr">
              <a:buNone/>
            </a:pPr>
            <a:r>
              <a:rPr lang="en-US" sz="3600" baseline="30000" dirty="0"/>
              <a:t>ΔN</a:t>
            </a:r>
            <a:r>
              <a:rPr lang="en-US" sz="3600" dirty="0"/>
              <a:t>/</a:t>
            </a:r>
            <a:r>
              <a:rPr lang="en-US" sz="3600" baseline="-25000" dirty="0" err="1"/>
              <a:t>Δt</a:t>
            </a:r>
            <a:r>
              <a:rPr lang="en-US" sz="3600" dirty="0"/>
              <a:t> ~ N</a:t>
            </a:r>
          </a:p>
          <a:p>
            <a:r>
              <a:rPr lang="en-US" dirty="0"/>
              <a:t>This mathematical relationship describes exponential decay.</a:t>
            </a:r>
          </a:p>
        </p:txBody>
      </p:sp>
    </p:spTree>
    <p:extLst>
      <p:ext uri="{BB962C8B-B14F-4D97-AF65-F5344CB8AC3E}">
        <p14:creationId xmlns:p14="http://schemas.microsoft.com/office/powerpoint/2010/main" val="155191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grap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544733"/>
          </a:xfrm>
          <a:prstGeom prst="rect">
            <a:avLst/>
          </a:prstGeom>
        </p:spPr>
      </p:pic>
    </p:spTree>
    <p:extLst>
      <p:ext uri="{BB962C8B-B14F-4D97-AF65-F5344CB8AC3E}">
        <p14:creationId xmlns:p14="http://schemas.microsoft.com/office/powerpoint/2010/main" val="2516746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Half-Life</a:t>
            </a:r>
          </a:p>
        </p:txBody>
      </p:sp>
      <p:sp>
        <p:nvSpPr>
          <p:cNvPr id="3" name="Content Placeholder 2"/>
          <p:cNvSpPr>
            <a:spLocks noGrp="1"/>
          </p:cNvSpPr>
          <p:nvPr>
            <p:ph idx="1"/>
          </p:nvPr>
        </p:nvSpPr>
        <p:spPr/>
        <p:txBody>
          <a:bodyPr/>
          <a:lstStyle/>
          <a:p>
            <a:r>
              <a:rPr lang="en-US" dirty="0"/>
              <a:t>Note, on the previous graph, time was plotted along the x-axis, but not in seconds, hours, or years, but in </a:t>
            </a:r>
            <a:r>
              <a:rPr lang="en-US" i="1" dirty="0"/>
              <a:t>half lives.</a:t>
            </a:r>
            <a:endParaRPr lang="en-US" dirty="0"/>
          </a:p>
          <a:p>
            <a:r>
              <a:rPr lang="en-US" dirty="0"/>
              <a:t>The </a:t>
            </a:r>
            <a:r>
              <a:rPr lang="en-US" i="1" dirty="0"/>
              <a:t>half life</a:t>
            </a:r>
            <a:r>
              <a:rPr lang="en-US" dirty="0"/>
              <a:t> of an unstable nucleus is a measure of its longevity and its likelihood of decaying during a specified time frame.</a:t>
            </a:r>
          </a:p>
          <a:p>
            <a:r>
              <a:rPr lang="en-US" dirty="0"/>
              <a:t>The half life of an unstable nucleus is the amount of time it takes for half of the nuclei in a statistically-large sample to decay.</a:t>
            </a:r>
          </a:p>
        </p:txBody>
      </p:sp>
    </p:spTree>
    <p:extLst>
      <p:ext uri="{BB962C8B-B14F-4D97-AF65-F5344CB8AC3E}">
        <p14:creationId xmlns:p14="http://schemas.microsoft.com/office/powerpoint/2010/main" val="176841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048000" y="152400"/>
            <a:ext cx="5867400" cy="762000"/>
          </a:xfrm>
        </p:spPr>
        <p:txBody>
          <a:bodyPr/>
          <a:lstStyle/>
          <a:p>
            <a:r>
              <a:rPr lang="en-US" sz="4400" dirty="0"/>
              <a:t>Joseph </a:t>
            </a:r>
            <a:r>
              <a:rPr lang="en-US" sz="4400" dirty="0" err="1"/>
              <a:t>Fraunhofer</a:t>
            </a:r>
            <a:r>
              <a:rPr lang="en-US" sz="4400" dirty="0"/>
              <a:t> (1814)</a:t>
            </a:r>
          </a:p>
        </p:txBody>
      </p:sp>
      <p:sp>
        <p:nvSpPr>
          <p:cNvPr id="125955" name="Rectangle 3"/>
          <p:cNvSpPr>
            <a:spLocks noGrp="1" noChangeArrowheads="1"/>
          </p:cNvSpPr>
          <p:nvPr>
            <p:ph type="body" idx="1"/>
          </p:nvPr>
        </p:nvSpPr>
        <p:spPr>
          <a:xfrm>
            <a:off x="2895600" y="1385620"/>
            <a:ext cx="6096000" cy="2729179"/>
          </a:xfrm>
        </p:spPr>
        <p:txBody>
          <a:bodyPr/>
          <a:lstStyle/>
          <a:p>
            <a:r>
              <a:rPr lang="en-US" dirty="0"/>
              <a:t>Began career as glass apprentice – orphaned in slum collapse</a:t>
            </a:r>
          </a:p>
          <a:p>
            <a:r>
              <a:rPr lang="en-US" dirty="0"/>
              <a:t>Used telescope to observe stellar spectra</a:t>
            </a:r>
          </a:p>
          <a:p>
            <a:r>
              <a:rPr lang="en-US" dirty="0"/>
              <a:t>Catalogued positions of dark lines in solar spectrum</a:t>
            </a:r>
          </a:p>
          <a:p>
            <a:pPr>
              <a:buFont typeface="Wingdings" charset="0"/>
              <a:buNone/>
            </a:pPr>
            <a:endParaRPr lang="en-US" dirty="0"/>
          </a:p>
          <a:p>
            <a:endParaRPr lang="en-US" dirty="0"/>
          </a:p>
        </p:txBody>
      </p:sp>
      <p:pic>
        <p:nvPicPr>
          <p:cNvPr id="125958" name="Picture 6" descr="C:\Documents and Settings\Tom\My Documents\My Pictures\whit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19600"/>
            <a:ext cx="8229600" cy="2049463"/>
          </a:xfrm>
          <a:prstGeom prst="rect">
            <a:avLst/>
          </a:prstGeom>
          <a:noFill/>
          <a:extLst>
            <a:ext uri="{909E8E84-426E-40dd-AFC4-6F175D3DCCD1}">
              <a14:hiddenFill xmlns="" xmlns:a14="http://schemas.microsoft.com/office/drawing/2010/main">
                <a:solidFill>
                  <a:srgbClr val="FFFFFF"/>
                </a:solidFill>
              </a14:hiddenFill>
            </a:ext>
          </a:extLst>
        </p:spPr>
      </p:pic>
      <p:pic>
        <p:nvPicPr>
          <p:cNvPr id="125959" name="Picture 7" descr="C:\Documents and Settings\Tom\My Documents\LLNL\level 1 pix\Fraunhofer-Lin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419600"/>
            <a:ext cx="8229600" cy="2000250"/>
          </a:xfrm>
          <a:prstGeom prst="rect">
            <a:avLst/>
          </a:prstGeom>
          <a:noFill/>
          <a:extLst>
            <a:ext uri="{909E8E84-426E-40dd-AFC4-6F175D3DCCD1}">
              <a14:hiddenFill xmlns="" xmlns:a14="http://schemas.microsoft.com/office/drawing/2010/main">
                <a:solidFill>
                  <a:srgbClr val="FFFFFF"/>
                </a:solidFill>
              </a14:hiddenFill>
            </a:ext>
          </a:extLst>
        </p:spPr>
      </p:pic>
      <p:pic>
        <p:nvPicPr>
          <p:cNvPr id="125960" name="Picture 8" descr="C:\Documents and Settings\Tom\My Documents\LLNL\level 1 pix\refraktor_fraunh2_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
            <a:ext cx="2486025" cy="3962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99882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10077"/>
          </a:xfrm>
        </p:spPr>
        <p:txBody>
          <a:bodyPr/>
          <a:lstStyle/>
          <a:p>
            <a:r>
              <a:rPr lang="en-US" dirty="0"/>
              <a:t>Half Life of </a:t>
            </a:r>
            <a:r>
              <a:rPr lang="en-US" baseline="30000" dirty="0"/>
              <a:t>14</a:t>
            </a:r>
            <a:r>
              <a:rPr lang="en-US" baseline="-25000" dirty="0"/>
              <a:t>6</a:t>
            </a:r>
            <a:r>
              <a:rPr lang="en-US" dirty="0"/>
              <a:t>C</a:t>
            </a:r>
          </a:p>
        </p:txBody>
      </p:sp>
      <p:sp>
        <p:nvSpPr>
          <p:cNvPr id="3" name="Content Placeholder 2"/>
          <p:cNvSpPr>
            <a:spLocks noGrp="1"/>
          </p:cNvSpPr>
          <p:nvPr>
            <p:ph idx="1"/>
          </p:nvPr>
        </p:nvSpPr>
        <p:spPr>
          <a:xfrm>
            <a:off x="278343" y="1461185"/>
            <a:ext cx="8524251" cy="5096750"/>
          </a:xfrm>
        </p:spPr>
        <p:txBody>
          <a:bodyPr>
            <a:normAutofit/>
          </a:bodyPr>
          <a:lstStyle/>
          <a:p>
            <a:r>
              <a:rPr lang="en-US" dirty="0"/>
              <a:t>Consider carbon-14, a relatively rare and unstable isotope of carbon.</a:t>
            </a:r>
          </a:p>
          <a:p>
            <a:r>
              <a:rPr lang="en-US" dirty="0"/>
              <a:t>If you have a single carbon-14 atom, you have no idea when it will decay.  It could be in 5 seconds or a million years from now!</a:t>
            </a:r>
          </a:p>
          <a:p>
            <a:r>
              <a:rPr lang="en-US" dirty="0"/>
              <a:t>However, based on studying large samples of carbon-14 and their rate of decay, we know that the likelihood of a single carbon-14 atom decaying during a time interval of 5,730 years is 50%.</a:t>
            </a:r>
          </a:p>
          <a:p>
            <a:r>
              <a:rPr lang="en-US" dirty="0"/>
              <a:t>This means if we wait a little less than 6,000 years, we have a 50-50 chance of seeing any given carbon-14 nucleus decay.</a:t>
            </a:r>
          </a:p>
        </p:txBody>
      </p:sp>
    </p:spTree>
    <p:extLst>
      <p:ext uri="{BB962C8B-B14F-4D97-AF65-F5344CB8AC3E}">
        <p14:creationId xmlns:p14="http://schemas.microsoft.com/office/powerpoint/2010/main" val="248520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10077"/>
          </a:xfrm>
        </p:spPr>
        <p:txBody>
          <a:bodyPr/>
          <a:lstStyle/>
          <a:p>
            <a:r>
              <a:rPr lang="en-US" dirty="0"/>
              <a:t>Half Life of </a:t>
            </a:r>
            <a:r>
              <a:rPr lang="en-US" baseline="30000" dirty="0"/>
              <a:t>14</a:t>
            </a:r>
            <a:r>
              <a:rPr lang="en-US" baseline="-25000" dirty="0"/>
              <a:t>6</a:t>
            </a:r>
            <a:r>
              <a:rPr lang="en-US" dirty="0"/>
              <a:t>C</a:t>
            </a:r>
          </a:p>
        </p:txBody>
      </p:sp>
      <p:sp>
        <p:nvSpPr>
          <p:cNvPr id="3" name="Content Placeholder 2"/>
          <p:cNvSpPr>
            <a:spLocks noGrp="1"/>
          </p:cNvSpPr>
          <p:nvPr>
            <p:ph idx="1"/>
          </p:nvPr>
        </p:nvSpPr>
        <p:spPr>
          <a:xfrm>
            <a:off x="278343" y="1461185"/>
            <a:ext cx="8524251" cy="5096750"/>
          </a:xfrm>
        </p:spPr>
        <p:txBody>
          <a:bodyPr>
            <a:normAutofit lnSpcReduction="10000"/>
          </a:bodyPr>
          <a:lstStyle/>
          <a:p>
            <a:r>
              <a:rPr lang="en-US" dirty="0"/>
              <a:t>Suppose we have a very </a:t>
            </a:r>
            <a:r>
              <a:rPr lang="en-US" i="1" dirty="0"/>
              <a:t>large </a:t>
            </a:r>
            <a:r>
              <a:rPr lang="en-US" dirty="0"/>
              <a:t>sample of carbon-14 nuclei -  say, a billion of ‘</a:t>
            </a:r>
            <a:r>
              <a:rPr lang="en-US" dirty="0" err="1"/>
              <a:t>em</a:t>
            </a:r>
            <a:r>
              <a:rPr lang="en-US" dirty="0"/>
              <a:t>!</a:t>
            </a:r>
          </a:p>
          <a:p>
            <a:r>
              <a:rPr lang="en-US" dirty="0"/>
              <a:t>After one half-life of 5,730 years, we would have no idea </a:t>
            </a:r>
            <a:r>
              <a:rPr lang="en-US" i="1" dirty="0"/>
              <a:t>which</a:t>
            </a:r>
            <a:r>
              <a:rPr lang="en-US" dirty="0"/>
              <a:t> nuclei decayed, and which didn’t</a:t>
            </a:r>
            <a:r>
              <a:rPr lang="is-IS" dirty="0"/>
              <a:t>…</a:t>
            </a:r>
          </a:p>
          <a:p>
            <a:r>
              <a:rPr lang="is-IS" dirty="0"/>
              <a:t>...</a:t>
            </a:r>
            <a:r>
              <a:rPr lang="en-US" dirty="0"/>
              <a:t> but we could be pretty sure we’d have a half-billion of each: 500,000,000 decayed and 500,000,000 still unstable.</a:t>
            </a:r>
          </a:p>
          <a:p>
            <a:r>
              <a:rPr lang="en-US" dirty="0"/>
              <a:t>Then, if we waited another 5,730, we’d lose another half of what was left: ½ (500,000,000) or 250,000,000, which is ¼ of what we started with.</a:t>
            </a:r>
          </a:p>
          <a:p>
            <a:r>
              <a:rPr lang="en-US" dirty="0"/>
              <a:t>After a third half-life, we’d lose another half of what was left, </a:t>
            </a:r>
            <a:r>
              <a:rPr lang="en-US" dirty="0" err="1"/>
              <a:t>etc</a:t>
            </a:r>
            <a:r>
              <a:rPr lang="is-IS" dirty="0"/>
              <a:t>…</a:t>
            </a:r>
            <a:endParaRPr lang="en-US" dirty="0"/>
          </a:p>
        </p:txBody>
      </p:sp>
    </p:spTree>
    <p:extLst>
      <p:ext uri="{BB962C8B-B14F-4D97-AF65-F5344CB8AC3E}">
        <p14:creationId xmlns:p14="http://schemas.microsoft.com/office/powerpoint/2010/main" val="36576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14.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29" y="661013"/>
            <a:ext cx="8360584" cy="5130359"/>
          </a:xfrm>
          <a:prstGeom prst="rect">
            <a:avLst/>
          </a:prstGeom>
        </p:spPr>
      </p:pic>
    </p:spTree>
    <p:extLst>
      <p:ext uri="{BB962C8B-B14F-4D97-AF65-F5344CB8AC3E}">
        <p14:creationId xmlns:p14="http://schemas.microsoft.com/office/powerpoint/2010/main" val="450370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946" y="247453"/>
            <a:ext cx="8611235" cy="2118274"/>
          </a:xfrm>
        </p:spPr>
        <p:txBody>
          <a:bodyPr/>
          <a:lstStyle/>
          <a:p>
            <a:r>
              <a:rPr lang="en-US" dirty="0"/>
              <a:t>Carbon-14 has a relatively long half-life.</a:t>
            </a:r>
          </a:p>
          <a:p>
            <a:r>
              <a:rPr lang="en-US" dirty="0"/>
              <a:t>Other isotopes have even longer ones, others much shorter.</a:t>
            </a:r>
          </a:p>
          <a:p>
            <a:r>
              <a:rPr lang="en-US" dirty="0"/>
              <a:t>How long would you say the half-life of this isotope is?</a:t>
            </a:r>
          </a:p>
        </p:txBody>
      </p:sp>
      <p:pic>
        <p:nvPicPr>
          <p:cNvPr id="4" name="Picture 3" descr="36722163c4eb8ddcd1812c9e2fdc04621cb1728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46" y="2112854"/>
            <a:ext cx="6934200" cy="4419600"/>
          </a:xfrm>
          <a:prstGeom prst="rect">
            <a:avLst/>
          </a:prstGeom>
        </p:spPr>
      </p:pic>
      <p:sp>
        <p:nvSpPr>
          <p:cNvPr id="5" name="Content Placeholder 2"/>
          <p:cNvSpPr txBox="1">
            <a:spLocks/>
          </p:cNvSpPr>
          <p:nvPr/>
        </p:nvSpPr>
        <p:spPr>
          <a:xfrm>
            <a:off x="7410880" y="5444652"/>
            <a:ext cx="1461301" cy="1087802"/>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3"/>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3"/>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3"/>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3"/>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3"/>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3"/>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buNone/>
            </a:pPr>
            <a:r>
              <a:rPr lang="en-US" dirty="0"/>
              <a:t>About 2 days!</a:t>
            </a:r>
          </a:p>
        </p:txBody>
      </p:sp>
    </p:spTree>
    <p:extLst>
      <p:ext uri="{BB962C8B-B14F-4D97-AF65-F5344CB8AC3E}">
        <p14:creationId xmlns:p14="http://schemas.microsoft.com/office/powerpoint/2010/main" val="36220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st_order_half-lif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650164"/>
            <a:ext cx="8661400" cy="5105400"/>
          </a:xfrm>
          <a:prstGeom prst="rect">
            <a:avLst/>
          </a:prstGeom>
        </p:spPr>
      </p:pic>
    </p:spTree>
    <p:extLst>
      <p:ext uri="{BB962C8B-B14F-4D97-AF65-F5344CB8AC3E}">
        <p14:creationId xmlns:p14="http://schemas.microsoft.com/office/powerpoint/2010/main" val="35586420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Radiation</a:t>
            </a:r>
          </a:p>
        </p:txBody>
      </p:sp>
      <p:sp>
        <p:nvSpPr>
          <p:cNvPr id="3" name="Content Placeholder 2"/>
          <p:cNvSpPr>
            <a:spLocks noGrp="1"/>
          </p:cNvSpPr>
          <p:nvPr>
            <p:ph idx="1"/>
          </p:nvPr>
        </p:nvSpPr>
        <p:spPr/>
        <p:txBody>
          <a:bodyPr/>
          <a:lstStyle/>
          <a:p>
            <a:r>
              <a:rPr lang="en-US" dirty="0"/>
              <a:t>If you count decay events in order to determine half-life you must be careful to take </a:t>
            </a:r>
            <a:r>
              <a:rPr lang="en-US" u="sng" dirty="0"/>
              <a:t>background radiation</a:t>
            </a:r>
            <a:r>
              <a:rPr lang="en-US" dirty="0"/>
              <a:t> into account.</a:t>
            </a:r>
          </a:p>
          <a:p>
            <a:r>
              <a:rPr lang="en-US" dirty="0"/>
              <a:t>The Sun emits radiation in the form of cosmic rays which can be detected by the same equipment trying to count decay events from a sample.  </a:t>
            </a:r>
          </a:p>
          <a:p>
            <a:r>
              <a:rPr lang="en-US" dirty="0"/>
              <a:t>If the sample’s half-life is very long, or if it’s a small sample with few decay events per unit time, it’s important to adjust for background radiation.</a:t>
            </a:r>
          </a:p>
        </p:txBody>
      </p:sp>
    </p:spTree>
    <p:extLst>
      <p:ext uri="{BB962C8B-B14F-4D97-AF65-F5344CB8AC3E}">
        <p14:creationId xmlns:p14="http://schemas.microsoft.com/office/powerpoint/2010/main" val="331082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464" y="365296"/>
            <a:ext cx="6659724" cy="6049918"/>
          </a:xfrm>
          <a:prstGeom prst="rect">
            <a:avLst/>
          </a:prstGeom>
        </p:spPr>
      </p:pic>
    </p:spTree>
    <p:extLst>
      <p:ext uri="{BB962C8B-B14F-4D97-AF65-F5344CB8AC3E}">
        <p14:creationId xmlns:p14="http://schemas.microsoft.com/office/powerpoint/2010/main" val="16003426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Radioactive Decay Equation</a:t>
            </a:r>
          </a:p>
        </p:txBody>
      </p:sp>
      <p:sp>
        <p:nvSpPr>
          <p:cNvPr id="3" name="Content Placeholder 2"/>
          <p:cNvSpPr>
            <a:spLocks noGrp="1"/>
          </p:cNvSpPr>
          <p:nvPr>
            <p:ph idx="1"/>
          </p:nvPr>
        </p:nvSpPr>
        <p:spPr>
          <a:xfrm>
            <a:off x="779462" y="2452703"/>
            <a:ext cx="7581901" cy="3383320"/>
          </a:xfrm>
        </p:spPr>
        <p:txBody>
          <a:bodyPr/>
          <a:lstStyle/>
          <a:p>
            <a:r>
              <a:rPr lang="en-US" dirty="0"/>
              <a:t>Let </a:t>
            </a:r>
            <a:r>
              <a:rPr lang="en-US" i="1" dirty="0"/>
              <a:t>A</a:t>
            </a:r>
            <a:r>
              <a:rPr lang="en-US" i="1" baseline="-25000" dirty="0"/>
              <a:t>0</a:t>
            </a:r>
            <a:r>
              <a:rPr lang="en-US" dirty="0"/>
              <a:t> = the initial amount of unstable nuclei,</a:t>
            </a:r>
          </a:p>
          <a:p>
            <a:r>
              <a:rPr lang="en-US" dirty="0"/>
              <a:t>and let </a:t>
            </a:r>
            <a:r>
              <a:rPr lang="en-US" i="1" dirty="0"/>
              <a:t>T = </a:t>
            </a:r>
            <a:r>
              <a:rPr lang="en-US" dirty="0"/>
              <a:t>the half-life of that substance.</a:t>
            </a:r>
          </a:p>
          <a:p>
            <a:r>
              <a:rPr lang="en-US" dirty="0"/>
              <a:t>The the amount </a:t>
            </a:r>
            <a:r>
              <a:rPr lang="en-US" i="1" dirty="0"/>
              <a:t>A </a:t>
            </a:r>
            <a:r>
              <a:rPr lang="en-US" dirty="0"/>
              <a:t>of that</a:t>
            </a:r>
            <a:r>
              <a:rPr lang="en-US" i="1" dirty="0"/>
              <a:t> </a:t>
            </a:r>
            <a:r>
              <a:rPr lang="en-US" dirty="0"/>
              <a:t>unstable material that still remains after time </a:t>
            </a:r>
            <a:r>
              <a:rPr lang="en-US" i="1" dirty="0"/>
              <a:t>t</a:t>
            </a:r>
            <a:r>
              <a:rPr lang="en-US" dirty="0"/>
              <a:t> has elapsed is given by:</a:t>
            </a:r>
            <a:endParaRPr lang="en-US" i="1" dirty="0"/>
          </a:p>
          <a:p>
            <a:pPr marL="0" indent="0" algn="ctr">
              <a:buNone/>
            </a:pPr>
            <a:r>
              <a:rPr lang="en-US" sz="4000" i="1" dirty="0"/>
              <a:t>A</a:t>
            </a:r>
            <a:r>
              <a:rPr lang="en-US" sz="4000" dirty="0"/>
              <a:t>(</a:t>
            </a:r>
            <a:r>
              <a:rPr lang="en-US" sz="4000" i="1" dirty="0"/>
              <a:t>t</a:t>
            </a:r>
            <a:r>
              <a:rPr lang="en-US" sz="4000" dirty="0"/>
              <a:t>) = </a:t>
            </a:r>
            <a:r>
              <a:rPr lang="en-US" sz="4000" i="1" dirty="0"/>
              <a:t>A</a:t>
            </a:r>
            <a:r>
              <a:rPr lang="en-US" sz="4000" i="1" baseline="-25000" dirty="0"/>
              <a:t>0</a:t>
            </a:r>
            <a:r>
              <a:rPr lang="en-US" sz="4000" dirty="0"/>
              <a:t> (½)</a:t>
            </a:r>
            <a:r>
              <a:rPr lang="en-US" sz="4000" i="1" baseline="30000" dirty="0"/>
              <a:t>t</a:t>
            </a:r>
            <a:r>
              <a:rPr lang="en-US" sz="4000" baseline="30000" dirty="0"/>
              <a:t>/</a:t>
            </a:r>
            <a:r>
              <a:rPr lang="en-US" sz="4000" i="1" baseline="30000" dirty="0"/>
              <a:t>T</a:t>
            </a:r>
            <a:r>
              <a:rPr lang="en-US" sz="4000" dirty="0"/>
              <a:t> </a:t>
            </a:r>
          </a:p>
        </p:txBody>
      </p:sp>
    </p:spTree>
    <p:extLst>
      <p:ext uri="{BB962C8B-B14F-4D97-AF65-F5344CB8AC3E}">
        <p14:creationId xmlns:p14="http://schemas.microsoft.com/office/powerpoint/2010/main" val="391864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2" y="357770"/>
            <a:ext cx="7581901" cy="6225194"/>
          </a:xfrm>
        </p:spPr>
        <p:txBody>
          <a:bodyPr/>
          <a:lstStyle/>
          <a:p>
            <a:pPr marL="0" indent="0">
              <a:buNone/>
            </a:pPr>
            <a:r>
              <a:rPr lang="en-US" dirty="0"/>
              <a:t>For example, suppose you started out with 100 carbon-14 atoms. Recall, the half-life of carbon-14 is 5730 years.</a:t>
            </a:r>
          </a:p>
          <a:p>
            <a:pPr marL="0" indent="0">
              <a:buNone/>
            </a:pPr>
            <a:r>
              <a:rPr lang="en-US" dirty="0"/>
              <a:t>So, in this case, </a:t>
            </a:r>
          </a:p>
          <a:p>
            <a:pPr marL="0" indent="0" algn="ctr">
              <a:buNone/>
            </a:pPr>
            <a:r>
              <a:rPr lang="en-US" sz="4000" i="1" dirty="0"/>
              <a:t>A</a:t>
            </a:r>
            <a:r>
              <a:rPr lang="en-US" sz="4000" dirty="0"/>
              <a:t>(</a:t>
            </a:r>
            <a:r>
              <a:rPr lang="en-US" sz="4000" i="1" dirty="0"/>
              <a:t>t</a:t>
            </a:r>
            <a:r>
              <a:rPr lang="en-US" sz="4000" dirty="0"/>
              <a:t>) = (</a:t>
            </a:r>
            <a:r>
              <a:rPr lang="en-US" sz="4000" i="1" dirty="0"/>
              <a:t>100 atoms</a:t>
            </a:r>
            <a:r>
              <a:rPr lang="en-US" sz="4000" dirty="0"/>
              <a:t>) (½)</a:t>
            </a:r>
            <a:r>
              <a:rPr lang="en-US" sz="4000" i="1" baseline="30000" dirty="0"/>
              <a:t>t</a:t>
            </a:r>
            <a:r>
              <a:rPr lang="en-US" sz="4000" baseline="30000" dirty="0"/>
              <a:t>/</a:t>
            </a:r>
            <a:r>
              <a:rPr lang="en-US" sz="4000" i="1" baseline="30000" dirty="0"/>
              <a:t>5730</a:t>
            </a:r>
            <a:r>
              <a:rPr lang="en-US" sz="4000" dirty="0"/>
              <a:t> </a:t>
            </a:r>
          </a:p>
          <a:p>
            <a:pPr marL="0" indent="0">
              <a:buNone/>
            </a:pPr>
            <a:r>
              <a:rPr lang="en-US" dirty="0"/>
              <a:t>A) If you wait one half-life of 5730 years, how many carbon-14 atoms are left?</a:t>
            </a:r>
          </a:p>
          <a:p>
            <a:pPr marL="0" indent="0">
              <a:buNone/>
            </a:pPr>
            <a:r>
              <a:rPr lang="en-US" i="1" dirty="0"/>
              <a:t>A</a:t>
            </a:r>
            <a:r>
              <a:rPr lang="en-US" dirty="0"/>
              <a:t>(</a:t>
            </a:r>
            <a:r>
              <a:rPr lang="en-US" i="1" dirty="0"/>
              <a:t>5730</a:t>
            </a:r>
            <a:r>
              <a:rPr lang="en-US" dirty="0"/>
              <a:t>) = (</a:t>
            </a:r>
            <a:r>
              <a:rPr lang="en-US" i="1" dirty="0"/>
              <a:t>100 atoms</a:t>
            </a:r>
            <a:r>
              <a:rPr lang="en-US" dirty="0"/>
              <a:t>) (½)</a:t>
            </a:r>
            <a:r>
              <a:rPr lang="en-US" i="1" baseline="30000" dirty="0"/>
              <a:t>5730</a:t>
            </a:r>
            <a:r>
              <a:rPr lang="en-US" baseline="30000" dirty="0"/>
              <a:t>/</a:t>
            </a:r>
            <a:r>
              <a:rPr lang="en-US" i="1" baseline="30000" dirty="0"/>
              <a:t>5730</a:t>
            </a:r>
            <a:r>
              <a:rPr lang="en-US" dirty="0"/>
              <a:t> 	</a:t>
            </a:r>
          </a:p>
          <a:p>
            <a:pPr marL="0" indent="0">
              <a:buNone/>
            </a:pPr>
            <a:r>
              <a:rPr lang="en-US" dirty="0"/>
              <a:t>	= (</a:t>
            </a:r>
            <a:r>
              <a:rPr lang="en-US" i="1" dirty="0"/>
              <a:t>100 atoms</a:t>
            </a:r>
            <a:r>
              <a:rPr lang="en-US" dirty="0"/>
              <a:t>) (½)</a:t>
            </a:r>
            <a:r>
              <a:rPr lang="en-US" i="1" baseline="30000" dirty="0"/>
              <a:t>1 </a:t>
            </a:r>
            <a:r>
              <a:rPr lang="en-US" i="1" dirty="0"/>
              <a:t> </a:t>
            </a:r>
          </a:p>
          <a:p>
            <a:pPr marL="0" indent="0">
              <a:buNone/>
            </a:pPr>
            <a:r>
              <a:rPr lang="en-US" i="1" dirty="0"/>
              <a:t>	= </a:t>
            </a:r>
            <a:r>
              <a:rPr lang="en-US" dirty="0"/>
              <a:t>(</a:t>
            </a:r>
            <a:r>
              <a:rPr lang="en-US" i="1" dirty="0"/>
              <a:t>100 atoms</a:t>
            </a:r>
            <a:r>
              <a:rPr lang="en-US" dirty="0"/>
              <a:t>) (½)</a:t>
            </a:r>
            <a:r>
              <a:rPr lang="en-US" i="1" baseline="30000" dirty="0"/>
              <a:t> </a:t>
            </a:r>
            <a:endParaRPr lang="en-US" i="1" dirty="0"/>
          </a:p>
          <a:p>
            <a:pPr marL="0" indent="0">
              <a:buNone/>
            </a:pPr>
            <a:r>
              <a:rPr lang="en-US" i="1" dirty="0"/>
              <a:t>	= </a:t>
            </a:r>
            <a:r>
              <a:rPr lang="en-US" i="1" u="sng" dirty="0"/>
              <a:t>50 atoms</a:t>
            </a:r>
            <a:endParaRPr lang="en-US" u="sng"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322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2" y="357770"/>
            <a:ext cx="7581901" cy="5478253"/>
          </a:xfrm>
        </p:spPr>
        <p:txBody>
          <a:bodyPr/>
          <a:lstStyle/>
          <a:p>
            <a:pPr marL="0" indent="0">
              <a:buNone/>
            </a:pPr>
            <a:r>
              <a:rPr lang="en-US" dirty="0"/>
              <a:t>B) What if you waited two half-lives of 11460 years?  How many carbon-14 atoms would be left?</a:t>
            </a:r>
          </a:p>
          <a:p>
            <a:pPr marL="0" indent="0">
              <a:buNone/>
            </a:pPr>
            <a:r>
              <a:rPr lang="en-US" i="1" dirty="0"/>
              <a:t>A</a:t>
            </a:r>
            <a:r>
              <a:rPr lang="en-US" dirty="0"/>
              <a:t>(</a:t>
            </a:r>
            <a:r>
              <a:rPr lang="en-US" i="1" dirty="0"/>
              <a:t>11460</a:t>
            </a:r>
            <a:r>
              <a:rPr lang="en-US" dirty="0"/>
              <a:t>) = (</a:t>
            </a:r>
            <a:r>
              <a:rPr lang="en-US" i="1" dirty="0"/>
              <a:t>100 atoms</a:t>
            </a:r>
            <a:r>
              <a:rPr lang="en-US" dirty="0"/>
              <a:t>) (½)</a:t>
            </a:r>
            <a:r>
              <a:rPr lang="en-US" i="1" baseline="30000" dirty="0"/>
              <a:t>11460</a:t>
            </a:r>
            <a:r>
              <a:rPr lang="en-US" baseline="30000" dirty="0"/>
              <a:t>/</a:t>
            </a:r>
            <a:r>
              <a:rPr lang="en-US" i="1" baseline="30000" dirty="0"/>
              <a:t>5730</a:t>
            </a:r>
            <a:r>
              <a:rPr lang="en-US" dirty="0"/>
              <a:t> </a:t>
            </a:r>
          </a:p>
          <a:p>
            <a:pPr marL="0" indent="0">
              <a:buNone/>
            </a:pPr>
            <a:r>
              <a:rPr lang="en-US" dirty="0"/>
              <a:t>	= (</a:t>
            </a:r>
            <a:r>
              <a:rPr lang="en-US" i="1" dirty="0"/>
              <a:t>100 atoms</a:t>
            </a:r>
            <a:r>
              <a:rPr lang="en-US" dirty="0"/>
              <a:t>) (½)</a:t>
            </a:r>
            <a:r>
              <a:rPr lang="en-US" i="1" baseline="30000" dirty="0"/>
              <a:t>2</a:t>
            </a:r>
            <a:endParaRPr lang="en-US" dirty="0"/>
          </a:p>
          <a:p>
            <a:pPr marL="0" indent="0">
              <a:buNone/>
            </a:pPr>
            <a:r>
              <a:rPr lang="en-US" dirty="0"/>
              <a:t>	=</a:t>
            </a:r>
            <a:r>
              <a:rPr lang="en-US" i="1" dirty="0"/>
              <a:t> </a:t>
            </a:r>
            <a:r>
              <a:rPr lang="en-US" dirty="0"/>
              <a:t>(</a:t>
            </a:r>
            <a:r>
              <a:rPr lang="en-US" i="1" dirty="0"/>
              <a:t>100 atoms</a:t>
            </a:r>
            <a:r>
              <a:rPr lang="en-US" dirty="0"/>
              <a:t>) (</a:t>
            </a:r>
            <a:r>
              <a:rPr lang="en-US" baseline="30000" dirty="0"/>
              <a:t>1</a:t>
            </a:r>
            <a:r>
              <a:rPr lang="en-US" dirty="0"/>
              <a:t>/</a:t>
            </a:r>
            <a:r>
              <a:rPr lang="en-US" baseline="-25000" dirty="0"/>
              <a:t>4</a:t>
            </a:r>
            <a:r>
              <a:rPr lang="en-US" dirty="0"/>
              <a:t>)</a:t>
            </a:r>
            <a:r>
              <a:rPr lang="en-US" i="1" baseline="30000" dirty="0"/>
              <a:t> </a:t>
            </a:r>
          </a:p>
          <a:p>
            <a:pPr marL="0" indent="0">
              <a:buNone/>
            </a:pPr>
            <a:r>
              <a:rPr lang="en-US" i="1" baseline="30000" dirty="0"/>
              <a:t>	</a:t>
            </a:r>
            <a:r>
              <a:rPr lang="en-US" i="1" dirty="0"/>
              <a:t>= </a:t>
            </a:r>
            <a:r>
              <a:rPr lang="en-US" i="1" u="sng" dirty="0"/>
              <a:t>25 atoms</a:t>
            </a:r>
            <a:endParaRPr lang="en-US" u="sng"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216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819400" y="139845"/>
            <a:ext cx="6096000" cy="1143000"/>
          </a:xfrm>
        </p:spPr>
        <p:txBody>
          <a:bodyPr/>
          <a:lstStyle/>
          <a:p>
            <a:r>
              <a:rPr lang="en-US" sz="4000" dirty="0"/>
              <a:t>Gustav </a:t>
            </a:r>
            <a:r>
              <a:rPr lang="en-US" sz="4000" dirty="0" err="1"/>
              <a:t>Kirkchoff</a:t>
            </a:r>
            <a:r>
              <a:rPr lang="en-US" sz="4000" dirty="0"/>
              <a:t> &amp; </a:t>
            </a:r>
            <a:br>
              <a:rPr lang="en-US" sz="4000" dirty="0"/>
            </a:br>
            <a:r>
              <a:rPr lang="en-US" sz="4000" dirty="0"/>
              <a:t>Robert Bunsen (1859)</a:t>
            </a:r>
          </a:p>
        </p:txBody>
      </p:sp>
      <p:sp>
        <p:nvSpPr>
          <p:cNvPr id="126979" name="Rectangle 3"/>
          <p:cNvSpPr>
            <a:spLocks noGrp="1" noChangeArrowheads="1"/>
          </p:cNvSpPr>
          <p:nvPr>
            <p:ph type="body" idx="1"/>
          </p:nvPr>
        </p:nvSpPr>
        <p:spPr>
          <a:xfrm>
            <a:off x="0" y="4038600"/>
            <a:ext cx="9144000" cy="2819400"/>
          </a:xfrm>
        </p:spPr>
        <p:txBody>
          <a:bodyPr>
            <a:normAutofit fontScale="92500" lnSpcReduction="10000"/>
          </a:bodyPr>
          <a:lstStyle/>
          <a:p>
            <a:pPr>
              <a:lnSpc>
                <a:spcPct val="90000"/>
              </a:lnSpc>
            </a:pPr>
            <a:r>
              <a:rPr lang="en-US" sz="2400" dirty="0"/>
              <a:t>Bunsen (whose early work lead to blindness in one eye due to an explosion and a near-fatal arsenic poisoning) invented sodium-free burner</a:t>
            </a:r>
          </a:p>
          <a:p>
            <a:pPr>
              <a:lnSpc>
                <a:spcPct val="90000"/>
              </a:lnSpc>
            </a:pPr>
            <a:r>
              <a:rPr lang="en-US" sz="2400" dirty="0"/>
              <a:t>Catalogued emission spectra of elements in lab</a:t>
            </a:r>
          </a:p>
          <a:p>
            <a:pPr>
              <a:lnSpc>
                <a:spcPct val="90000"/>
              </a:lnSpc>
            </a:pPr>
            <a:r>
              <a:rPr lang="en-US" sz="2400" dirty="0"/>
              <a:t>Identified elements strontium  and barium in distant fire</a:t>
            </a:r>
          </a:p>
          <a:p>
            <a:pPr>
              <a:lnSpc>
                <a:spcPct val="90000"/>
              </a:lnSpc>
            </a:pPr>
            <a:r>
              <a:rPr lang="en-US" sz="2400" dirty="0"/>
              <a:t>Correlated emission lines in lab with absorption lines in Sun and other stars.</a:t>
            </a:r>
          </a:p>
          <a:p>
            <a:pPr>
              <a:lnSpc>
                <a:spcPct val="90000"/>
              </a:lnSpc>
            </a:pPr>
            <a:endParaRPr lang="en-US" sz="2400" dirty="0"/>
          </a:p>
        </p:txBody>
      </p:sp>
      <p:pic>
        <p:nvPicPr>
          <p:cNvPr id="126985" name="Picture 9" descr="C:\Documents and Settings\Tom\My Documents\LLNL\level 1 pix\ii_b_50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552" y="1519531"/>
            <a:ext cx="3175941" cy="2376889"/>
          </a:xfrm>
          <a:prstGeom prst="rect">
            <a:avLst/>
          </a:prstGeom>
          <a:noFill/>
          <a:extLst>
            <a:ext uri="{909E8E84-426E-40dd-AFC4-6F175D3DCCD1}">
              <a14:hiddenFill xmlns="" xmlns:a14="http://schemas.microsoft.com/office/drawing/2010/main">
                <a:solidFill>
                  <a:srgbClr val="FFFFFF"/>
                </a:solidFill>
              </a14:hiddenFill>
            </a:ext>
          </a:extLst>
        </p:spPr>
      </p:pic>
      <p:pic>
        <p:nvPicPr>
          <p:cNvPr id="126986" name="Picture 10" descr="C:\Documents and Settings\Tom\My Documents\LLNL\level 1 pix\T050956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524000"/>
            <a:ext cx="2025650" cy="2311400"/>
          </a:xfrm>
          <a:prstGeom prst="rect">
            <a:avLst/>
          </a:prstGeom>
          <a:noFill/>
          <a:extLst>
            <a:ext uri="{909E8E84-426E-40dd-AFC4-6F175D3DCCD1}">
              <a14:hiddenFill xmlns="" xmlns:a14="http://schemas.microsoft.com/office/drawing/2010/main">
                <a:solidFill>
                  <a:srgbClr val="FFFFFF"/>
                </a:solidFill>
              </a14:hiddenFill>
            </a:ext>
          </a:extLst>
        </p:spPr>
      </p:pic>
      <p:pic>
        <p:nvPicPr>
          <p:cNvPr id="126987" name="Picture 11" descr="C:\Documents and Settings\Tom\My Documents\LLNL\level 1 pix\bunsen-kirchoff.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
            <a:ext cx="2481263" cy="3810000"/>
          </a:xfrm>
          <a:prstGeom prst="rect">
            <a:avLst/>
          </a:prstGeom>
          <a:noFill/>
          <a:extLst>
            <a:ext uri="{909E8E84-426E-40dd-AFC4-6F175D3DCCD1}">
              <a14:hiddenFill xmlns="" xmlns:a14="http://schemas.microsoft.com/office/drawing/2010/main">
                <a:solidFill>
                  <a:srgbClr val="FFFFFF"/>
                </a:solidFill>
              </a14:hiddenFill>
            </a:ext>
          </a:extLst>
        </p:spPr>
      </p:pic>
      <p:sp>
        <p:nvSpPr>
          <p:cNvPr id="126988" name="Rectangle 12"/>
          <p:cNvSpPr>
            <a:spLocks noChangeArrowheads="1"/>
          </p:cNvSpPr>
          <p:nvPr/>
        </p:nvSpPr>
        <p:spPr bwMode="auto">
          <a:xfrm>
            <a:off x="6324600" y="3810000"/>
            <a:ext cx="312420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marL="342900" indent="-342900">
              <a:spcBef>
                <a:spcPct val="20000"/>
              </a:spcBef>
              <a:buClr>
                <a:schemeClr val="hlink"/>
              </a:buClr>
              <a:buSzPct val="60000"/>
              <a:buFont typeface="Wingdings" charset="0"/>
              <a:buChar char="n"/>
            </a:pPr>
            <a:endParaRPr lang="en-US">
              <a:latin typeface="Arial" charset="0"/>
            </a:endParaRPr>
          </a:p>
        </p:txBody>
      </p:sp>
    </p:spTree>
    <p:extLst>
      <p:ext uri="{BB962C8B-B14F-4D97-AF65-F5344CB8AC3E}">
        <p14:creationId xmlns:p14="http://schemas.microsoft.com/office/powerpoint/2010/main" val="35267935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2" y="357770"/>
            <a:ext cx="7581901" cy="5478253"/>
          </a:xfrm>
        </p:spPr>
        <p:txBody>
          <a:bodyPr/>
          <a:lstStyle/>
          <a:p>
            <a:pPr marL="0" indent="0">
              <a:buNone/>
            </a:pPr>
            <a:r>
              <a:rPr lang="en-US" dirty="0"/>
              <a:t>C) What if you only waited one century?  How many carbon-14 atoms would be left?</a:t>
            </a:r>
          </a:p>
          <a:p>
            <a:pPr marL="0" indent="0">
              <a:buNone/>
            </a:pPr>
            <a:r>
              <a:rPr lang="en-US" i="1" dirty="0"/>
              <a:t>A</a:t>
            </a:r>
            <a:r>
              <a:rPr lang="en-US" dirty="0"/>
              <a:t>(</a:t>
            </a:r>
            <a:r>
              <a:rPr lang="en-US" i="1" dirty="0"/>
              <a:t>100</a:t>
            </a:r>
            <a:r>
              <a:rPr lang="en-US" dirty="0"/>
              <a:t>) = (</a:t>
            </a:r>
            <a:r>
              <a:rPr lang="en-US" i="1" dirty="0"/>
              <a:t>100 atoms</a:t>
            </a:r>
            <a:r>
              <a:rPr lang="en-US" dirty="0"/>
              <a:t>) (½)</a:t>
            </a:r>
            <a:r>
              <a:rPr lang="en-US" i="1" baseline="30000" dirty="0"/>
              <a:t>100</a:t>
            </a:r>
            <a:r>
              <a:rPr lang="en-US" baseline="30000" dirty="0"/>
              <a:t>/</a:t>
            </a:r>
            <a:r>
              <a:rPr lang="en-US" i="1" baseline="30000" dirty="0"/>
              <a:t>5730</a:t>
            </a:r>
            <a:r>
              <a:rPr lang="en-US" dirty="0"/>
              <a:t> </a:t>
            </a:r>
          </a:p>
          <a:p>
            <a:pPr marL="0" indent="0">
              <a:buNone/>
            </a:pPr>
            <a:r>
              <a:rPr lang="en-US" dirty="0"/>
              <a:t>	= (</a:t>
            </a:r>
            <a:r>
              <a:rPr lang="en-US" i="1" dirty="0"/>
              <a:t>100 atoms</a:t>
            </a:r>
            <a:r>
              <a:rPr lang="en-US" dirty="0"/>
              <a:t>) (0.987976)</a:t>
            </a:r>
            <a:endParaRPr lang="en-US" i="1" baseline="30000" dirty="0"/>
          </a:p>
          <a:p>
            <a:pPr marL="0" indent="0">
              <a:buNone/>
            </a:pPr>
            <a:r>
              <a:rPr lang="en-US" i="1" baseline="30000" dirty="0"/>
              <a:t>	</a:t>
            </a:r>
            <a:r>
              <a:rPr lang="en-US" i="1" dirty="0"/>
              <a:t>= </a:t>
            </a:r>
            <a:r>
              <a:rPr lang="en-US" i="1" u="sng" dirty="0"/>
              <a:t>99 atoms </a:t>
            </a:r>
            <a:endParaRPr lang="en-US" u="sng"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1118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2" y="357770"/>
            <a:ext cx="7581901" cy="5478253"/>
          </a:xfrm>
        </p:spPr>
        <p:txBody>
          <a:bodyPr/>
          <a:lstStyle/>
          <a:p>
            <a:pPr marL="0" indent="0">
              <a:buNone/>
            </a:pPr>
            <a:r>
              <a:rPr lang="en-US" dirty="0"/>
              <a:t>D) How long would you expect to have to wait until about 42 atoms left?</a:t>
            </a:r>
          </a:p>
          <a:p>
            <a:pPr marL="0" indent="0">
              <a:buNone/>
            </a:pPr>
            <a:r>
              <a:rPr lang="en-US" i="1" dirty="0"/>
              <a:t>	42 atoms</a:t>
            </a:r>
            <a:r>
              <a:rPr lang="en-US" dirty="0"/>
              <a:t> = (</a:t>
            </a:r>
            <a:r>
              <a:rPr lang="en-US" i="1" dirty="0"/>
              <a:t>100 atoms</a:t>
            </a:r>
            <a:r>
              <a:rPr lang="en-US" dirty="0"/>
              <a:t>) (½)</a:t>
            </a:r>
            <a:r>
              <a:rPr lang="en-US" i="1" baseline="30000" dirty="0"/>
              <a:t>t</a:t>
            </a:r>
            <a:r>
              <a:rPr lang="en-US" baseline="30000" dirty="0"/>
              <a:t>/</a:t>
            </a:r>
            <a:r>
              <a:rPr lang="en-US" i="1" baseline="30000" dirty="0"/>
              <a:t>5730</a:t>
            </a:r>
            <a:r>
              <a:rPr lang="en-US" dirty="0"/>
              <a:t> </a:t>
            </a:r>
          </a:p>
          <a:p>
            <a:pPr marL="0" indent="0">
              <a:buNone/>
            </a:pPr>
            <a:r>
              <a:rPr lang="en-US" dirty="0"/>
              <a:t>	0.42 = (½)</a:t>
            </a:r>
            <a:r>
              <a:rPr lang="en-US" i="1" baseline="30000" dirty="0"/>
              <a:t>t</a:t>
            </a:r>
            <a:r>
              <a:rPr lang="en-US" baseline="30000" dirty="0"/>
              <a:t>/</a:t>
            </a:r>
            <a:r>
              <a:rPr lang="en-US" i="1" baseline="30000" dirty="0"/>
              <a:t>5730</a:t>
            </a:r>
          </a:p>
          <a:p>
            <a:pPr marL="0" indent="0">
              <a:buNone/>
            </a:pPr>
            <a:r>
              <a:rPr lang="en-US" i="1" dirty="0"/>
              <a:t>	</a:t>
            </a:r>
            <a:r>
              <a:rPr lang="en-US" i="1" dirty="0" err="1"/>
              <a:t>ln</a:t>
            </a:r>
            <a:r>
              <a:rPr lang="en-US" dirty="0"/>
              <a:t> (0.42)</a:t>
            </a:r>
            <a:r>
              <a:rPr lang="en-US" i="1" dirty="0"/>
              <a:t> = </a:t>
            </a:r>
            <a:r>
              <a:rPr lang="en-US" i="1" dirty="0" err="1"/>
              <a:t>ln</a:t>
            </a:r>
            <a:r>
              <a:rPr lang="en-US" i="1" dirty="0"/>
              <a:t> </a:t>
            </a:r>
            <a:r>
              <a:rPr lang="en-US" dirty="0"/>
              <a:t>(½)</a:t>
            </a:r>
            <a:r>
              <a:rPr lang="en-US" i="1" baseline="30000" dirty="0"/>
              <a:t>t</a:t>
            </a:r>
            <a:r>
              <a:rPr lang="en-US" baseline="30000" dirty="0"/>
              <a:t>/</a:t>
            </a:r>
            <a:r>
              <a:rPr lang="en-US" i="1" baseline="30000" dirty="0"/>
              <a:t>5730</a:t>
            </a:r>
            <a:endParaRPr lang="en-US" dirty="0"/>
          </a:p>
          <a:p>
            <a:pPr marL="0" indent="0">
              <a:buNone/>
            </a:pPr>
            <a:r>
              <a:rPr lang="en-US" i="1" dirty="0"/>
              <a:t>	</a:t>
            </a:r>
            <a:r>
              <a:rPr lang="en-US" i="1" dirty="0" err="1"/>
              <a:t>ln</a:t>
            </a:r>
            <a:r>
              <a:rPr lang="en-US" i="1" dirty="0"/>
              <a:t> </a:t>
            </a:r>
            <a:r>
              <a:rPr lang="en-US" dirty="0"/>
              <a:t>(0.42)</a:t>
            </a:r>
            <a:r>
              <a:rPr lang="en-US" i="1" dirty="0"/>
              <a:t> = </a:t>
            </a:r>
            <a:r>
              <a:rPr lang="en-US" dirty="0"/>
              <a:t>(</a:t>
            </a:r>
            <a:r>
              <a:rPr lang="en-US" baseline="30000" dirty="0"/>
              <a:t>t</a:t>
            </a:r>
            <a:r>
              <a:rPr lang="en-US" dirty="0"/>
              <a:t>/</a:t>
            </a:r>
            <a:r>
              <a:rPr lang="en-US" baseline="-25000" dirty="0"/>
              <a:t>5730</a:t>
            </a:r>
            <a:r>
              <a:rPr lang="en-US" dirty="0"/>
              <a:t>) </a:t>
            </a:r>
            <a:r>
              <a:rPr lang="en-US" i="1" dirty="0" err="1"/>
              <a:t>ln</a:t>
            </a:r>
            <a:r>
              <a:rPr lang="en-US" i="1" dirty="0"/>
              <a:t> </a:t>
            </a:r>
            <a:r>
              <a:rPr lang="en-US" dirty="0"/>
              <a:t>(½)</a:t>
            </a:r>
          </a:p>
          <a:p>
            <a:pPr marL="0" indent="0">
              <a:buNone/>
            </a:pPr>
            <a:r>
              <a:rPr lang="en-US" dirty="0"/>
              <a:t>	5730 </a:t>
            </a:r>
            <a:r>
              <a:rPr lang="en-US" i="1" dirty="0" err="1"/>
              <a:t>ln</a:t>
            </a:r>
            <a:r>
              <a:rPr lang="en-US" i="1" dirty="0"/>
              <a:t> </a:t>
            </a:r>
            <a:r>
              <a:rPr lang="en-US" dirty="0"/>
              <a:t>(0.42)</a:t>
            </a:r>
            <a:r>
              <a:rPr lang="en-US" i="1" dirty="0"/>
              <a:t> = </a:t>
            </a:r>
            <a:r>
              <a:rPr lang="en-US" dirty="0"/>
              <a:t>(t) </a:t>
            </a:r>
            <a:r>
              <a:rPr lang="en-US" i="1" dirty="0" err="1"/>
              <a:t>ln</a:t>
            </a:r>
            <a:r>
              <a:rPr lang="en-US" i="1" dirty="0"/>
              <a:t> </a:t>
            </a:r>
            <a:r>
              <a:rPr lang="en-US" dirty="0"/>
              <a:t>(½)</a:t>
            </a:r>
          </a:p>
          <a:p>
            <a:pPr marL="0" indent="0">
              <a:buNone/>
            </a:pPr>
            <a:r>
              <a:rPr lang="en-US" dirty="0"/>
              <a:t>	t = 5730 </a:t>
            </a:r>
            <a:r>
              <a:rPr lang="en-US" i="1" dirty="0" err="1"/>
              <a:t>ln</a:t>
            </a:r>
            <a:r>
              <a:rPr lang="en-US" i="1" dirty="0"/>
              <a:t> </a:t>
            </a:r>
            <a:r>
              <a:rPr lang="en-US" dirty="0"/>
              <a:t>(0.42)</a:t>
            </a:r>
            <a:r>
              <a:rPr lang="en-US" i="1" dirty="0"/>
              <a:t> / </a:t>
            </a:r>
            <a:r>
              <a:rPr lang="en-US" i="1" dirty="0" err="1"/>
              <a:t>ln</a:t>
            </a:r>
            <a:r>
              <a:rPr lang="en-US" i="1" dirty="0"/>
              <a:t> </a:t>
            </a:r>
            <a:r>
              <a:rPr lang="en-US" dirty="0"/>
              <a:t>(½)</a:t>
            </a:r>
          </a:p>
          <a:p>
            <a:pPr marL="0" indent="0">
              <a:buNone/>
            </a:pPr>
            <a:r>
              <a:rPr lang="en-US" dirty="0"/>
              <a:t>	</a:t>
            </a:r>
            <a:r>
              <a:rPr lang="en-US" u="sng" dirty="0"/>
              <a:t>t = 7171 years</a:t>
            </a:r>
          </a:p>
        </p:txBody>
      </p:sp>
    </p:spTree>
    <p:extLst>
      <p:ext uri="{BB962C8B-B14F-4D97-AF65-F5344CB8AC3E}">
        <p14:creationId xmlns:p14="http://schemas.microsoft.com/office/powerpoint/2010/main" val="6302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27" y="107577"/>
            <a:ext cx="8638731" cy="1108840"/>
          </a:xfrm>
        </p:spPr>
        <p:txBody>
          <a:bodyPr/>
          <a:lstStyle/>
          <a:p>
            <a:r>
              <a:rPr lang="en-US" dirty="0"/>
              <a:t>The Fundamental Forces</a:t>
            </a:r>
          </a:p>
        </p:txBody>
      </p:sp>
      <p:sp>
        <p:nvSpPr>
          <p:cNvPr id="3" name="Content Placeholder 2"/>
          <p:cNvSpPr>
            <a:spLocks noGrp="1"/>
          </p:cNvSpPr>
          <p:nvPr>
            <p:ph idx="1"/>
          </p:nvPr>
        </p:nvSpPr>
        <p:spPr>
          <a:xfrm>
            <a:off x="779462" y="1448968"/>
            <a:ext cx="7581901" cy="4387056"/>
          </a:xfrm>
        </p:spPr>
        <p:txBody>
          <a:bodyPr/>
          <a:lstStyle/>
          <a:p>
            <a:r>
              <a:rPr lang="en-US" dirty="0"/>
              <a:t>Every push or pull in the Universe can be attributed to just one of four fundamental forces in nature:</a:t>
            </a:r>
          </a:p>
          <a:p>
            <a:r>
              <a:rPr lang="en-US" i="1" u="sng" dirty="0"/>
              <a:t>The Electromagnetic Force</a:t>
            </a:r>
            <a:r>
              <a:rPr lang="en-US" dirty="0"/>
              <a:t> – Acts on charged particles; force is infinite in range</a:t>
            </a:r>
          </a:p>
          <a:p>
            <a:r>
              <a:rPr lang="en-US" i="1" u="sng" dirty="0"/>
              <a:t>The Gravitational Force</a:t>
            </a:r>
            <a:r>
              <a:rPr lang="en-US" dirty="0"/>
              <a:t> – Force of attraction between objects with mass.  VERY weak compared to the electromagnetic force.  Since atomic particles have such small mass, gravitational forces between them are negligibly small.  This force is infinite in range.</a:t>
            </a:r>
          </a:p>
        </p:txBody>
      </p:sp>
    </p:spTree>
    <p:extLst>
      <p:ext uri="{BB962C8B-B14F-4D97-AF65-F5344CB8AC3E}">
        <p14:creationId xmlns:p14="http://schemas.microsoft.com/office/powerpoint/2010/main" val="95100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27" y="107577"/>
            <a:ext cx="8638731" cy="1108840"/>
          </a:xfrm>
        </p:spPr>
        <p:txBody>
          <a:bodyPr/>
          <a:lstStyle/>
          <a:p>
            <a:r>
              <a:rPr lang="en-US" dirty="0"/>
              <a:t>The Fundamental Forces</a:t>
            </a:r>
          </a:p>
        </p:txBody>
      </p:sp>
      <p:sp>
        <p:nvSpPr>
          <p:cNvPr id="3" name="Content Placeholder 2"/>
          <p:cNvSpPr>
            <a:spLocks noGrp="1"/>
          </p:cNvSpPr>
          <p:nvPr>
            <p:ph idx="1"/>
          </p:nvPr>
        </p:nvSpPr>
        <p:spPr>
          <a:xfrm>
            <a:off x="779462" y="1465901"/>
            <a:ext cx="7581901" cy="4829892"/>
          </a:xfrm>
        </p:spPr>
        <p:txBody>
          <a:bodyPr>
            <a:normAutofit lnSpcReduction="10000"/>
          </a:bodyPr>
          <a:lstStyle/>
          <a:p>
            <a:r>
              <a:rPr lang="en-US" i="1" u="sng" dirty="0"/>
              <a:t>The Strong Nuclear Force</a:t>
            </a:r>
            <a:r>
              <a:rPr lang="en-US" dirty="0"/>
              <a:t> – Acts on protons and neutrons to keep them bound together in the nucleus despite electric repulsion that would otherwise push the nucleus apart.  Very short range: ~10</a:t>
            </a:r>
            <a:r>
              <a:rPr lang="en-US" baseline="30000" dirty="0"/>
              <a:t>-15</a:t>
            </a:r>
            <a:r>
              <a:rPr lang="en-US" dirty="0"/>
              <a:t> m</a:t>
            </a:r>
            <a:r>
              <a:rPr lang="en-US" i="1" u="sng" dirty="0"/>
              <a:t> </a:t>
            </a:r>
          </a:p>
          <a:p>
            <a:r>
              <a:rPr lang="en-US" i="1" u="sng" dirty="0"/>
              <a:t>The Weak Nuclear Force</a:t>
            </a:r>
            <a:r>
              <a:rPr lang="en-US" dirty="0"/>
              <a:t> – Acts on protons, neutrons, electrons, and neutrinos, allowing beta decay to occur.  Very VERY short range: ~10</a:t>
            </a:r>
            <a:r>
              <a:rPr lang="en-US" baseline="30000" dirty="0"/>
              <a:t>-18</a:t>
            </a:r>
            <a:r>
              <a:rPr lang="en-US" dirty="0"/>
              <a:t> m</a:t>
            </a:r>
          </a:p>
          <a:p>
            <a:pPr marL="0" indent="0">
              <a:buNone/>
            </a:pPr>
            <a:r>
              <a:rPr lang="en-US" dirty="0"/>
              <a:t>Note: these two forces manifest only on the tiny scale of atomic nuclei.  Thus any push or pull you’ve ever felt (or will feel) can be attributed to either gravity or electromagnetism only.</a:t>
            </a:r>
          </a:p>
        </p:txBody>
      </p:sp>
    </p:spTree>
    <p:extLst>
      <p:ext uri="{BB962C8B-B14F-4D97-AF65-F5344CB8AC3E}">
        <p14:creationId xmlns:p14="http://schemas.microsoft.com/office/powerpoint/2010/main" val="176872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073063"/>
          </a:xfrm>
        </p:spPr>
        <p:txBody>
          <a:bodyPr/>
          <a:lstStyle/>
          <a:p>
            <a:r>
              <a:rPr lang="en-US" dirty="0"/>
              <a:t>Combined Forces</a:t>
            </a:r>
          </a:p>
        </p:txBody>
      </p:sp>
      <p:sp>
        <p:nvSpPr>
          <p:cNvPr id="3" name="Content Placeholder 2"/>
          <p:cNvSpPr>
            <a:spLocks noGrp="1"/>
          </p:cNvSpPr>
          <p:nvPr>
            <p:ph idx="1"/>
          </p:nvPr>
        </p:nvSpPr>
        <p:spPr>
          <a:xfrm>
            <a:off x="779462" y="1359525"/>
            <a:ext cx="7581901" cy="5205551"/>
          </a:xfrm>
        </p:spPr>
        <p:txBody>
          <a:bodyPr/>
          <a:lstStyle/>
          <a:p>
            <a:r>
              <a:rPr lang="en-US" dirty="0"/>
              <a:t>It is known that at high enough temperatures, the electromagnetic force and weak nuclear force become indistinguishable from each other, and become known as the </a:t>
            </a:r>
            <a:r>
              <a:rPr lang="en-US" i="1" u="sng" dirty="0"/>
              <a:t>electroweak force</a:t>
            </a:r>
            <a:r>
              <a:rPr lang="en-US" dirty="0"/>
              <a:t>.  </a:t>
            </a:r>
          </a:p>
          <a:p>
            <a:r>
              <a:rPr lang="en-US" dirty="0"/>
              <a:t>In a sense, the two separate forces -  electromagnetism &amp; weak forces – may be thought of as different manifestations of this same electroweak force.  </a:t>
            </a:r>
          </a:p>
          <a:p>
            <a:r>
              <a:rPr lang="en-US" dirty="0"/>
              <a:t>It is thought that at even higher temperatures, the strong force may combine with the electroweak force leaving two fundamental forces: the gravitational force, and the everything-else-force.</a:t>
            </a:r>
          </a:p>
        </p:txBody>
      </p:sp>
    </p:spTree>
    <p:extLst>
      <p:ext uri="{BB962C8B-B14F-4D97-AF65-F5344CB8AC3E}">
        <p14:creationId xmlns:p14="http://schemas.microsoft.com/office/powerpoint/2010/main" val="238796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04800" y="0"/>
            <a:ext cx="6096000" cy="1143000"/>
          </a:xfrm>
        </p:spPr>
        <p:txBody>
          <a:bodyPr/>
          <a:lstStyle/>
          <a:p>
            <a:r>
              <a:rPr lang="en-US"/>
              <a:t>Kirchoff</a:t>
            </a:r>
            <a:r>
              <a:rPr lang="ja-JP" altLang="en-US">
                <a:latin typeface="Arial"/>
              </a:rPr>
              <a:t>’</a:t>
            </a:r>
            <a:r>
              <a:rPr lang="en-US"/>
              <a:t>s Laws</a:t>
            </a:r>
          </a:p>
        </p:txBody>
      </p:sp>
      <p:sp>
        <p:nvSpPr>
          <p:cNvPr id="128003" name="Rectangle 3"/>
          <p:cNvSpPr>
            <a:spLocks noGrp="1" noChangeArrowheads="1"/>
          </p:cNvSpPr>
          <p:nvPr>
            <p:ph type="body" idx="1"/>
          </p:nvPr>
        </p:nvSpPr>
        <p:spPr>
          <a:xfrm>
            <a:off x="0" y="5181600"/>
            <a:ext cx="9144000" cy="1676400"/>
          </a:xfrm>
        </p:spPr>
        <p:txBody>
          <a:bodyPr>
            <a:normAutofit/>
          </a:bodyPr>
          <a:lstStyle/>
          <a:p>
            <a:pPr>
              <a:lnSpc>
                <a:spcPct val="90000"/>
              </a:lnSpc>
            </a:pPr>
            <a:r>
              <a:rPr lang="en-US" sz="2000" dirty="0" err="1"/>
              <a:t>Kirkchoff</a:t>
            </a:r>
            <a:r>
              <a:rPr lang="en-US" sz="2000" dirty="0"/>
              <a:t> established the rules for how one obtains continuous, absorption line, and emission line spectra.</a:t>
            </a:r>
          </a:p>
          <a:p>
            <a:pPr>
              <a:lnSpc>
                <a:spcPct val="90000"/>
              </a:lnSpc>
            </a:pPr>
            <a:r>
              <a:rPr lang="en-US" sz="2000" dirty="0">
                <a:solidFill>
                  <a:srgbClr val="EAEAEA"/>
                </a:solidFill>
              </a:rPr>
              <a:t>These rules were </a:t>
            </a:r>
            <a:r>
              <a:rPr lang="en-US" sz="2000" i="1" dirty="0">
                <a:solidFill>
                  <a:srgbClr val="EAEAEA"/>
                </a:solidFill>
              </a:rPr>
              <a:t>empirical</a:t>
            </a:r>
            <a:r>
              <a:rPr lang="en-US" sz="2000" dirty="0">
                <a:solidFill>
                  <a:srgbClr val="EAEAEA"/>
                </a:solidFill>
              </a:rPr>
              <a:t> – </a:t>
            </a:r>
            <a:r>
              <a:rPr lang="en-US" sz="2000" dirty="0" err="1">
                <a:solidFill>
                  <a:srgbClr val="EAEAEA"/>
                </a:solidFill>
              </a:rPr>
              <a:t>Kirkchoff</a:t>
            </a:r>
            <a:r>
              <a:rPr lang="en-US" sz="2000" dirty="0">
                <a:solidFill>
                  <a:srgbClr val="EAEAEA"/>
                </a:solidFill>
              </a:rPr>
              <a:t> showed experimentally they were true, but didn’t know </a:t>
            </a:r>
            <a:r>
              <a:rPr lang="en-US" sz="2000" i="1" dirty="0">
                <a:solidFill>
                  <a:srgbClr val="EAEAEA"/>
                </a:solidFill>
              </a:rPr>
              <a:t>why</a:t>
            </a:r>
            <a:r>
              <a:rPr lang="en-US" sz="2000" dirty="0">
                <a:solidFill>
                  <a:srgbClr val="EAEAEA"/>
                </a:solidFill>
              </a:rPr>
              <a:t> glowing gas emits only specific colors.</a:t>
            </a:r>
          </a:p>
        </p:txBody>
      </p:sp>
      <p:pic>
        <p:nvPicPr>
          <p:cNvPr id="128004" name="Picture 4" descr="C:\Documents and Settings\Tom\My Documents\LLNL\level 1 pix\figure_05-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026400" cy="3949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966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3930" y="93185"/>
            <a:ext cx="6480070" cy="748086"/>
          </a:xfrm>
        </p:spPr>
        <p:txBody>
          <a:bodyPr/>
          <a:lstStyle/>
          <a:p>
            <a:r>
              <a:rPr lang="en-US" sz="3200" dirty="0"/>
              <a:t>Einstein &amp; the Photoelectric Effect</a:t>
            </a:r>
          </a:p>
        </p:txBody>
      </p:sp>
      <p:pic>
        <p:nvPicPr>
          <p:cNvPr id="6" name="Picture 5" descr="200px-Einstein_patentoffi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1" y="93183"/>
            <a:ext cx="2428779" cy="3169557"/>
          </a:xfrm>
          <a:prstGeom prst="rect">
            <a:avLst/>
          </a:prstGeom>
        </p:spPr>
      </p:pic>
      <p:pic>
        <p:nvPicPr>
          <p:cNvPr id="7" name="Picture 6" descr="EinPhoto_Slide03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51" y="3474195"/>
            <a:ext cx="4317262" cy="3244114"/>
          </a:xfrm>
          <a:prstGeom prst="rect">
            <a:avLst/>
          </a:prstGeom>
        </p:spPr>
      </p:pic>
      <p:sp>
        <p:nvSpPr>
          <p:cNvPr id="8" name="Content Placeholder 2"/>
          <p:cNvSpPr>
            <a:spLocks noGrp="1"/>
          </p:cNvSpPr>
          <p:nvPr>
            <p:ph idx="1"/>
          </p:nvPr>
        </p:nvSpPr>
        <p:spPr>
          <a:xfrm>
            <a:off x="2663930" y="907254"/>
            <a:ext cx="6480070" cy="2273011"/>
          </a:xfrm>
        </p:spPr>
        <p:txBody>
          <a:bodyPr>
            <a:noAutofit/>
          </a:bodyPr>
          <a:lstStyle/>
          <a:p>
            <a:r>
              <a:rPr lang="en-US" sz="2000" dirty="0"/>
              <a:t>In 1905, the same year he announced his discovering of special relativity, Einstein wrote a paper on the photoelectric effect.</a:t>
            </a:r>
          </a:p>
          <a:p>
            <a:r>
              <a:rPr lang="en-US" sz="2000" dirty="0"/>
              <a:t>It was known that you could ionize certain materials by shining light at them. If the energy of the light was great enough, it could dislodge electrons from atoms, causing electrical current to flow.</a:t>
            </a:r>
          </a:p>
        </p:txBody>
      </p:sp>
      <p:sp>
        <p:nvSpPr>
          <p:cNvPr id="9" name="Content Placeholder 2"/>
          <p:cNvSpPr txBox="1">
            <a:spLocks/>
          </p:cNvSpPr>
          <p:nvPr/>
        </p:nvSpPr>
        <p:spPr>
          <a:xfrm>
            <a:off x="4552413" y="3523680"/>
            <a:ext cx="4591587" cy="3158268"/>
          </a:xfrm>
          <a:prstGeom prst="rect">
            <a:avLst/>
          </a:prstGeom>
        </p:spPr>
        <p:txBody>
          <a:bodyPr vert="horz" lIns="91440" tIns="45720" rIns="91440" bIns="45720" rtlCol="0">
            <a:normAutofit lnSpcReduction="10000"/>
          </a:bodyPr>
          <a:lstStyle>
            <a:lvl1pPr marL="403225" indent="-403225" algn="l" defTabSz="914400" rtl="0" eaLnBrk="1" latinLnBrk="0" hangingPunct="1">
              <a:spcBef>
                <a:spcPts val="2000"/>
              </a:spcBef>
              <a:buFontTx/>
              <a:buBlip>
                <a:blip r:embed="rId4"/>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4"/>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4"/>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4"/>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4"/>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4"/>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4"/>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sz="2000" dirty="0"/>
              <a:t>Einstein showed that it wasn’t the total energy of the beam that mattered.  Rather it was the energy of the individual photons.</a:t>
            </a:r>
          </a:p>
          <a:p>
            <a:r>
              <a:rPr lang="en-US" sz="2000" dirty="0"/>
              <a:t>A little violet light could ionize a substance that a lot of red light could not.</a:t>
            </a:r>
          </a:p>
          <a:p>
            <a:r>
              <a:rPr lang="en-US" sz="2000" dirty="0"/>
              <a:t>It was this discovery that earned Einstein the Nobel Prize in 1921</a:t>
            </a:r>
          </a:p>
          <a:p>
            <a:endParaRPr lang="en-US" sz="2000" dirty="0"/>
          </a:p>
        </p:txBody>
      </p:sp>
    </p:spTree>
    <p:extLst>
      <p:ext uri="{BB962C8B-B14F-4D97-AF65-F5344CB8AC3E}">
        <p14:creationId xmlns:p14="http://schemas.microsoft.com/office/powerpoint/2010/main" val="338387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Bohr’s Solution</a:t>
            </a:r>
          </a:p>
        </p:txBody>
      </p:sp>
      <p:pic>
        <p:nvPicPr>
          <p:cNvPr id="5" name="Picture 4" descr="220px-Niels_Boh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1938866"/>
            <a:ext cx="2794000" cy="3949700"/>
          </a:xfrm>
          <a:prstGeom prst="rect">
            <a:avLst/>
          </a:prstGeom>
        </p:spPr>
      </p:pic>
      <p:sp>
        <p:nvSpPr>
          <p:cNvPr id="6" name="Content Placeholder 2"/>
          <p:cNvSpPr>
            <a:spLocks noGrp="1"/>
          </p:cNvSpPr>
          <p:nvPr>
            <p:ph idx="1"/>
          </p:nvPr>
        </p:nvSpPr>
        <p:spPr>
          <a:xfrm>
            <a:off x="4047067" y="1882588"/>
            <a:ext cx="4737630" cy="3953436"/>
          </a:xfrm>
        </p:spPr>
        <p:txBody>
          <a:bodyPr/>
          <a:lstStyle/>
          <a:p>
            <a:r>
              <a:rPr lang="en-US" dirty="0"/>
              <a:t>In 1913, </a:t>
            </a:r>
            <a:r>
              <a:rPr lang="en-US" dirty="0" err="1"/>
              <a:t>Niels</a:t>
            </a:r>
            <a:r>
              <a:rPr lang="en-US" dirty="0"/>
              <a:t> Bohr proposed an explanation for emission spectra and the photoelectric effect.</a:t>
            </a:r>
          </a:p>
          <a:p>
            <a:r>
              <a:rPr lang="en-US" dirty="0"/>
              <a:t>Bohr’s radical idea:  Energy in atoms is </a:t>
            </a:r>
            <a:r>
              <a:rPr lang="en-US" i="1" dirty="0"/>
              <a:t>quantized.</a:t>
            </a:r>
          </a:p>
          <a:p>
            <a:r>
              <a:rPr lang="en-US" dirty="0"/>
              <a:t>In other words, atoms can only gain or lose </a:t>
            </a:r>
            <a:r>
              <a:rPr lang="en-US" i="1" dirty="0"/>
              <a:t>specific</a:t>
            </a:r>
            <a:r>
              <a:rPr lang="en-US" dirty="0"/>
              <a:t> amounts of energy in </a:t>
            </a:r>
            <a:r>
              <a:rPr lang="en-US" i="1" dirty="0"/>
              <a:t>discrete</a:t>
            </a:r>
            <a:r>
              <a:rPr lang="en-US" dirty="0"/>
              <a:t> events!</a:t>
            </a:r>
          </a:p>
        </p:txBody>
      </p:sp>
    </p:spTree>
    <p:extLst>
      <p:ext uri="{BB962C8B-B14F-4D97-AF65-F5344CB8AC3E}">
        <p14:creationId xmlns:p14="http://schemas.microsoft.com/office/powerpoint/2010/main" val="39955993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24464</TotalTime>
  <Words>3365</Words>
  <Application>Microsoft Macintosh PowerPoint</Application>
  <PresentationFormat>On-screen Show (4:3)</PresentationFormat>
  <Paragraphs>251</Paragraphs>
  <Slides>64</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Candara</vt:lpstr>
      <vt:lpstr>Wingdings</vt:lpstr>
      <vt:lpstr>Orbit</vt:lpstr>
      <vt:lpstr>Climate &amp; Fusion</vt:lpstr>
      <vt:lpstr>Table of Contents</vt:lpstr>
      <vt:lpstr>Isaac Newton (1670)</vt:lpstr>
      <vt:lpstr>William Wollaston (1802)</vt:lpstr>
      <vt:lpstr>Joseph Fraunhofer (1814)</vt:lpstr>
      <vt:lpstr>Gustav Kirkchoff &amp;  Robert Bunsen (1859)</vt:lpstr>
      <vt:lpstr>Kirchoff’s Laws</vt:lpstr>
      <vt:lpstr>Einstein &amp; the Photoelectric Effect</vt:lpstr>
      <vt:lpstr>Bohr’s Solution</vt:lpstr>
      <vt:lpstr>Anatomy of an Atom</vt:lpstr>
      <vt:lpstr>Some important facts about Electrons:</vt:lpstr>
      <vt:lpstr>PowerPoint Presentation</vt:lpstr>
      <vt:lpstr>PowerPoint Presentation</vt:lpstr>
      <vt:lpstr>PowerPoint Presentation</vt:lpstr>
      <vt:lpstr>Key fact for astronomers:  Different atoms have completely different configurations of energy levels.  Why is this so useful to astronomers?</vt:lpstr>
      <vt:lpstr>PowerPoint Presentation</vt:lpstr>
      <vt:lpstr>PowerPoint Presentation</vt:lpstr>
      <vt:lpstr>Let’s see if we can identify some unknown substances based on their emission spectra…</vt:lpstr>
      <vt:lpstr>PowerPoint Presentation</vt:lpstr>
      <vt:lpstr>PowerPoint Presentation</vt:lpstr>
      <vt:lpstr>PowerPoint Presentation</vt:lpstr>
      <vt:lpstr>PowerPoint Presentation</vt:lpstr>
      <vt:lpstr>PowerPoint Presentation</vt:lpstr>
      <vt:lpstr>Even though stars are made of gas, that gas is not diffuse.  So stars are hot, dense objects.  Like planets, stars also have atmospheres, which are diffuse.  What type of spectrum (continuous, emission, or absorption) do you think we see when we pass starlight through a prism?</vt:lpstr>
      <vt:lpstr>PowerPoint Presentation</vt:lpstr>
      <vt:lpstr>PowerPoint Presentation</vt:lpstr>
      <vt:lpstr>Nuclear Structure</vt:lpstr>
      <vt:lpstr>Denoting Nuclides</vt:lpstr>
      <vt:lpstr>Denoting Particles</vt:lpstr>
      <vt:lpstr>Radioactive Decay</vt:lpstr>
      <vt:lpstr>Alpha Decay</vt:lpstr>
      <vt:lpstr>PowerPoint Presentation</vt:lpstr>
      <vt:lpstr>Beta Decay</vt:lpstr>
      <vt:lpstr>PowerPoint Presentation</vt:lpstr>
      <vt:lpstr>PowerPoint Presentation</vt:lpstr>
      <vt:lpstr>Example of a Beta-Minus Decay</vt:lpstr>
      <vt:lpstr>Beta-Plus Decay</vt:lpstr>
      <vt:lpstr>Example of a Beta-Plus Decay</vt:lpstr>
      <vt:lpstr>PowerPoint Presentation</vt:lpstr>
      <vt:lpstr>Gamma Decay </vt:lpstr>
      <vt:lpstr>PowerPoint Presentation</vt:lpstr>
      <vt:lpstr>Decay Series</vt:lpstr>
      <vt:lpstr>PowerPoint Presentation</vt:lpstr>
      <vt:lpstr>PowerPoint Presentation</vt:lpstr>
      <vt:lpstr>Penetrating Power of Alpha, Beta, &amp; Gamma Radiation</vt:lpstr>
      <vt:lpstr>The Nature of Radioactive Decay</vt:lpstr>
      <vt:lpstr>The Law of Radioactive Decay</vt:lpstr>
      <vt:lpstr>PowerPoint Presentation</vt:lpstr>
      <vt:lpstr>Half-Life</vt:lpstr>
      <vt:lpstr>Half Life of 146C</vt:lpstr>
      <vt:lpstr>Half Life of 146C</vt:lpstr>
      <vt:lpstr>PowerPoint Presentation</vt:lpstr>
      <vt:lpstr>PowerPoint Presentation</vt:lpstr>
      <vt:lpstr>PowerPoint Presentation</vt:lpstr>
      <vt:lpstr>Background Radiation</vt:lpstr>
      <vt:lpstr>PowerPoint Presentation</vt:lpstr>
      <vt:lpstr>Radioactive Decay Equation</vt:lpstr>
      <vt:lpstr>PowerPoint Presentation</vt:lpstr>
      <vt:lpstr>PowerPoint Presentation</vt:lpstr>
      <vt:lpstr>PowerPoint Presentation</vt:lpstr>
      <vt:lpstr>PowerPoint Presentation</vt:lpstr>
      <vt:lpstr>The Fundamental Forces</vt:lpstr>
      <vt:lpstr>The Fundamental Forces</vt:lpstr>
      <vt:lpstr>Combined Forces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Atomic, Nuclear, &amp; Particle Physics</dc:title>
  <dc:creator>Tom</dc:creator>
  <cp:lastModifiedBy>Tom Shefler</cp:lastModifiedBy>
  <cp:revision>66</cp:revision>
  <dcterms:created xsi:type="dcterms:W3CDTF">2017-02-17T17:17:37Z</dcterms:created>
  <dcterms:modified xsi:type="dcterms:W3CDTF">2024-06-19T17:36:21Z</dcterms:modified>
</cp:coreProperties>
</file>