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Microsoft_Equation1.bin" ContentType="application/vnd.openxmlformats-officedocument.oleObject"/>
  <Override PartName="/ppt/notesSlides/notesSlide12.xml" ContentType="application/vnd.openxmlformats-officedocument.presentationml.notesSlide+xml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5" r:id="rId1"/>
  </p:sldMasterIdLst>
  <p:notesMasterIdLst>
    <p:notesMasterId r:id="rId66"/>
  </p:notes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69" autoAdjust="0"/>
  </p:normalViewPr>
  <p:slideViewPr>
    <p:cSldViewPr snapToGrid="0" snapToObjects="1">
      <p:cViewPr varScale="1">
        <p:scale>
          <a:sx n="77" d="100"/>
          <a:sy n="77" d="100"/>
        </p:scale>
        <p:origin x="-1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CA088-E6E5-3F4F-BDA1-5825BD993440}" type="datetimeFigureOut">
              <a:rPr lang="en-US" smtClean="0"/>
              <a:t>6/21/20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79941-9615-9E42-AE26-9FCF6BFF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1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79941-9615-9E42-AE26-9FCF6BFFC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6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79941-9615-9E42-AE26-9FCF6BFFC0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28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79941-9615-9E42-AE26-9FCF6BFFC0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21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79941-9615-9E42-AE26-9FCF6BFFC09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09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79941-9615-9E42-AE26-9FCF6BFFC09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67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79941-9615-9E42-AE26-9FCF6BFFC09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67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79941-9615-9E42-AE26-9FCF6BFFC09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6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79941-9615-9E42-AE26-9FCF6BFFC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6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79941-9615-9E42-AE26-9FCF6BFFC0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63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79941-9615-9E42-AE26-9FCF6BFFC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63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79941-9615-9E42-AE26-9FCF6BFFC0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28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79941-9615-9E42-AE26-9FCF6BFFC0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28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79941-9615-9E42-AE26-9FCF6BFFC0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28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79941-9615-9E42-AE26-9FCF6BFFC0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28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79941-9615-9E42-AE26-9FCF6BFFC0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28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614B-AFAA-DB4A-A7D2-22FB739CED9D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614B-AFAA-DB4A-A7D2-22FB739CED9D}" type="datetimeFigureOut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3D42-1CAB-0B42-90B5-104737D0B1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614B-AFAA-DB4A-A7D2-22FB739CED9D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3D42-1CAB-0B42-90B5-104737D0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614B-AFAA-DB4A-A7D2-22FB739CED9D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3D42-1CAB-0B42-90B5-104737D0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614B-AFAA-DB4A-A7D2-22FB739CED9D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3D42-1CAB-0B42-90B5-104737D0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614B-AFAA-DB4A-A7D2-22FB739CED9D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3D42-1CAB-0B42-90B5-104737D0B1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614B-AFAA-DB4A-A7D2-22FB739CED9D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614B-AFAA-DB4A-A7D2-22FB739CED9D}" type="datetimeFigureOut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3D42-1CAB-0B42-90B5-104737D0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614B-AFAA-DB4A-A7D2-22FB739CED9D}" type="datetimeFigureOut">
              <a:rPr lang="en-US" smtClean="0"/>
              <a:t>6/21/20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3D42-1CAB-0B42-90B5-104737D0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614B-AFAA-DB4A-A7D2-22FB739CED9D}" type="datetimeFigureOut">
              <a:rPr lang="en-US" smtClean="0"/>
              <a:t>6/21/20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3D42-1CAB-0B42-90B5-104737D0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614B-AFAA-DB4A-A7D2-22FB739CED9D}" type="datetimeFigureOut">
              <a:rPr lang="en-US" smtClean="0"/>
              <a:t>6/21/20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3D42-1CAB-0B42-90B5-104737D0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614B-AFAA-DB4A-A7D2-22FB739CED9D}" type="datetimeFigureOut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3D42-1CAB-0B42-90B5-104737D0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30614B-AFAA-DB4A-A7D2-22FB739CED9D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CAA3D42-1CAB-0B42-90B5-104737D0B1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oleObject" Target="../embeddings/Microsoft_Equation6.bin"/><Relationship Id="rId13" Type="http://schemas.openxmlformats.org/officeDocument/2006/relationships/image" Target="../media/image27.emf"/><Relationship Id="rId14" Type="http://schemas.openxmlformats.org/officeDocument/2006/relationships/oleObject" Target="../embeddings/Microsoft_Equation7.bin"/><Relationship Id="rId15" Type="http://schemas.openxmlformats.org/officeDocument/2006/relationships/image" Target="../media/image2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23.emf"/><Relationship Id="rId6" Type="http://schemas.openxmlformats.org/officeDocument/2006/relationships/oleObject" Target="../embeddings/Microsoft_Equation3.bin"/><Relationship Id="rId7" Type="http://schemas.openxmlformats.org/officeDocument/2006/relationships/image" Target="../media/image24.emf"/><Relationship Id="rId8" Type="http://schemas.openxmlformats.org/officeDocument/2006/relationships/oleObject" Target="../embeddings/Microsoft_Equation4.bin"/><Relationship Id="rId9" Type="http://schemas.openxmlformats.org/officeDocument/2006/relationships/image" Target="../media/image25.emf"/><Relationship Id="rId10" Type="http://schemas.openxmlformats.org/officeDocument/2006/relationships/oleObject" Target="../embeddings/Microsoft_Equation5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29.emf"/><Relationship Id="rId5" Type="http://schemas.openxmlformats.org/officeDocument/2006/relationships/oleObject" Target="../embeddings/Microsoft_Equation9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image" Target="../media/image33.emf"/><Relationship Id="rId5" Type="http://schemas.openxmlformats.org/officeDocument/2006/relationships/oleObject" Target="../embeddings/Microsoft_Equation12.bin"/><Relationship Id="rId6" Type="http://schemas.openxmlformats.org/officeDocument/2006/relationships/image" Target="../media/image34.emf"/><Relationship Id="rId7" Type="http://schemas.openxmlformats.org/officeDocument/2006/relationships/oleObject" Target="../embeddings/Microsoft_Equation13.bin"/><Relationship Id="rId8" Type="http://schemas.openxmlformats.org/officeDocument/2006/relationships/image" Target="../media/image35.emf"/><Relationship Id="rId9" Type="http://schemas.openxmlformats.org/officeDocument/2006/relationships/oleObject" Target="../embeddings/Microsoft_Equation14.bin"/><Relationship Id="rId10" Type="http://schemas.openxmlformats.org/officeDocument/2006/relationships/image" Target="../media/image3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5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14448"/>
            <a:ext cx="7581901" cy="5097106"/>
          </a:xfrm>
        </p:spPr>
        <p:txBody>
          <a:bodyPr/>
          <a:lstStyle/>
          <a:p>
            <a:pPr algn="l"/>
            <a:r>
              <a:rPr lang="en-US" sz="8000" dirty="0" smtClean="0">
                <a:latin typeface="Gujarati Sangam MN"/>
                <a:cs typeface="Gujarati Sangam MN"/>
              </a:rPr>
              <a:t>C</a:t>
            </a:r>
            <a:r>
              <a:rPr lang="en-US" sz="4000" dirty="0" smtClean="0">
                <a:latin typeface="Gujarati Sangam MN"/>
                <a:cs typeface="Gujarati Sangam MN"/>
              </a:rPr>
              <a:t>alculus</a:t>
            </a:r>
            <a:r>
              <a:rPr lang="en-US" sz="4800" dirty="0" smtClean="0">
                <a:latin typeface="Gujarati Sangam MN"/>
                <a:cs typeface="Gujarati Sangam MN"/>
              </a:rPr>
              <a:t/>
            </a:r>
            <a:br>
              <a:rPr lang="en-US" sz="4800" dirty="0" smtClean="0">
                <a:latin typeface="Gujarati Sangam MN"/>
                <a:cs typeface="Gujarati Sangam MN"/>
              </a:rPr>
            </a:br>
            <a:r>
              <a:rPr lang="en-US" sz="8000" dirty="0" smtClean="0">
                <a:latin typeface="Gujarati Sangam MN"/>
                <a:cs typeface="Gujarati Sangam MN"/>
              </a:rPr>
              <a:t>C</a:t>
            </a:r>
            <a:r>
              <a:rPr lang="en-US" sz="4000" dirty="0" smtClean="0">
                <a:latin typeface="Gujarati Sangam MN"/>
                <a:cs typeface="Gujarati Sangam MN"/>
              </a:rPr>
              <a:t>rash</a:t>
            </a:r>
            <a:r>
              <a:rPr lang="en-US" sz="7200" dirty="0" smtClean="0">
                <a:latin typeface="Gujarati Sangam MN"/>
                <a:cs typeface="Gujarati Sangam MN"/>
              </a:rPr>
              <a:t/>
            </a:r>
            <a:br>
              <a:rPr lang="en-US" sz="7200" dirty="0" smtClean="0">
                <a:latin typeface="Gujarati Sangam MN"/>
                <a:cs typeface="Gujarati Sangam MN"/>
              </a:rPr>
            </a:br>
            <a:r>
              <a:rPr lang="en-US" sz="8000" dirty="0" smtClean="0">
                <a:latin typeface="Gujarati Sangam MN"/>
                <a:cs typeface="Gujarati Sangam MN"/>
              </a:rPr>
              <a:t>C</a:t>
            </a:r>
            <a:r>
              <a:rPr lang="en-US" sz="4000" dirty="0" smtClean="0">
                <a:latin typeface="Gujarati Sangam MN"/>
                <a:cs typeface="Gujarati Sangam MN"/>
              </a:rPr>
              <a:t>ourse</a:t>
            </a:r>
            <a:r>
              <a:rPr lang="en-US" sz="7200" dirty="0" smtClean="0">
                <a:latin typeface="Gujarati Sangam MN"/>
                <a:cs typeface="Gujarati Sangam MN"/>
              </a:rPr>
              <a:t> </a:t>
            </a:r>
            <a:r>
              <a:rPr lang="en-US" sz="2800" dirty="0" smtClean="0">
                <a:latin typeface="Gujarati Sangam MN"/>
                <a:cs typeface="Gujarati Sangam MN"/>
              </a:rPr>
              <a:t>for</a:t>
            </a:r>
            <a:r>
              <a:rPr lang="en-US" sz="7200" dirty="0" smtClean="0">
                <a:latin typeface="Gujarati Sangam MN"/>
                <a:cs typeface="Gujarati Sangam MN"/>
              </a:rPr>
              <a:t/>
            </a:r>
            <a:br>
              <a:rPr lang="en-US" sz="7200" dirty="0" smtClean="0">
                <a:latin typeface="Gujarati Sangam MN"/>
                <a:cs typeface="Gujarati Sangam MN"/>
              </a:rPr>
            </a:br>
            <a:r>
              <a:rPr lang="en-US" sz="8000" dirty="0" smtClean="0">
                <a:latin typeface="Gujarati Sangam MN"/>
                <a:cs typeface="Gujarati Sangam MN"/>
              </a:rPr>
              <a:t>P</a:t>
            </a:r>
            <a:r>
              <a:rPr lang="en-US" sz="4000" dirty="0" smtClean="0">
                <a:latin typeface="Gujarati Sangam MN"/>
                <a:cs typeface="Gujarati Sangam MN"/>
              </a:rPr>
              <a:t>hysics</a:t>
            </a:r>
            <a:endParaRPr lang="en-US" sz="4000" dirty="0">
              <a:latin typeface="Gujarati Sangam MN"/>
              <a:cs typeface="Gujarati Sangam MN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746476" y="5361035"/>
            <a:ext cx="989655" cy="973234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86494" y="5225265"/>
            <a:ext cx="728014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i="1" dirty="0" err="1" smtClean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R</a:t>
            </a:r>
            <a:r>
              <a:rPr lang="en-US" sz="4000" i="1" dirty="0" err="1" smtClean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ushin</a:t>
            </a:r>
            <a:r>
              <a:rPr lang="en-US" sz="4000" i="1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’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t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hrough the Basics!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54697" y="5591969"/>
            <a:ext cx="1381279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01071" y="5744369"/>
            <a:ext cx="1001917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764882" y="5886985"/>
            <a:ext cx="1105118" cy="978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54697" y="6044494"/>
            <a:ext cx="1269426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64882" y="6200833"/>
            <a:ext cx="1026253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calculus-applied_318x2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30" y="1666611"/>
            <a:ext cx="4038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1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Derivative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7670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be some function.</a:t>
            </a:r>
          </a:p>
          <a:p>
            <a:r>
              <a:rPr lang="en-US" dirty="0" smtClean="0"/>
              <a:t>We want to find a new function, related to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 smtClean="0"/>
              <a:t>), which indicates the slopes of tangent lines drawn to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This new function is called “the derivative”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 smtClean="0"/>
              <a:t>), and is denoted </a:t>
            </a:r>
            <a:r>
              <a:rPr lang="en-US" i="1" dirty="0" smtClean="0"/>
              <a:t>f’</a:t>
            </a:r>
            <a:r>
              <a:rPr lang="en-US" dirty="0" smtClean="0"/>
              <a:t>(</a:t>
            </a:r>
            <a:r>
              <a:rPr lang="en-US" i="1" dirty="0"/>
              <a:t>x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act of finding the derivative of a function is called “differentiation”.</a:t>
            </a:r>
          </a:p>
          <a:p>
            <a:r>
              <a:rPr lang="en-US" dirty="0" smtClean="0"/>
              <a:t>Let’s do a graphical example, exploring the slopes of tangent lines drawn </a:t>
            </a:r>
            <a:r>
              <a:rPr lang="en-US" dirty="0" smtClean="0"/>
              <a:t>to a </a:t>
            </a:r>
            <a:r>
              <a:rPr lang="en-US" dirty="0" smtClean="0"/>
              <a:t>curve which happens to be a cubic 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4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367" y="511360"/>
            <a:ext cx="3326874" cy="5432241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(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6</a:t>
            </a:r>
            <a:r>
              <a:rPr lang="en-US" dirty="0"/>
              <a:t>)</a:t>
            </a:r>
            <a:r>
              <a:rPr lang="en-US" i="1" dirty="0" smtClean="0"/>
              <a:t>x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The graph of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shown here.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Screen Shot 2020-06-21 at 3.03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49" y="511360"/>
            <a:ext cx="4897656" cy="460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5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367" y="511360"/>
            <a:ext cx="3326874" cy="5432241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(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6</a:t>
            </a:r>
            <a:r>
              <a:rPr lang="en-US" dirty="0"/>
              <a:t>)</a:t>
            </a:r>
            <a:r>
              <a:rPr lang="en-US" i="1" dirty="0" smtClean="0"/>
              <a:t>x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The graph of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shown here.</a:t>
            </a:r>
          </a:p>
          <a:p>
            <a:r>
              <a:rPr lang="en-US" dirty="0" smtClean="0"/>
              <a:t>Let’s draw lines tangent to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at several points. </a:t>
            </a:r>
            <a:endParaRPr lang="en-US" dirty="0"/>
          </a:p>
        </p:txBody>
      </p:sp>
      <p:pic>
        <p:nvPicPr>
          <p:cNvPr id="5" name="Picture 4" descr="Screen Shot 2020-06-21 at 3.03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49" y="511360"/>
            <a:ext cx="4897656" cy="460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0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367" y="511360"/>
            <a:ext cx="3326874" cy="5432241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(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6</a:t>
            </a:r>
            <a:r>
              <a:rPr lang="en-US" dirty="0"/>
              <a:t>)</a:t>
            </a:r>
            <a:r>
              <a:rPr lang="en-US" i="1" dirty="0" smtClean="0"/>
              <a:t>x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The graph of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shown here.</a:t>
            </a:r>
          </a:p>
          <a:p>
            <a:r>
              <a:rPr lang="en-US" dirty="0" smtClean="0"/>
              <a:t>Let’s draw lines tangent to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at several points. </a:t>
            </a:r>
            <a:endParaRPr lang="en-US" dirty="0"/>
          </a:p>
        </p:txBody>
      </p:sp>
      <p:pic>
        <p:nvPicPr>
          <p:cNvPr id="5" name="Picture 4" descr="Screen Shot 2020-06-21 at 3.03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49" y="511360"/>
            <a:ext cx="4897656" cy="460224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579253" y="1567067"/>
            <a:ext cx="2358677" cy="4338316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638860" y="3781325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83926" y="2614125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96086" y="1694350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67143" y="2745280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62882" y="2873385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469657" y="185432"/>
            <a:ext cx="2358677" cy="4338316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13076" y="2210391"/>
            <a:ext cx="3187344" cy="1458450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434478" y="2016396"/>
            <a:ext cx="3187344" cy="1458450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05362" y="2803458"/>
            <a:ext cx="4320774" cy="0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99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366" y="511360"/>
            <a:ext cx="3474649" cy="6218800"/>
          </a:xfrm>
        </p:spPr>
        <p:txBody>
          <a:bodyPr>
            <a:normAutofit/>
          </a:bodyPr>
          <a:lstStyle/>
          <a:p>
            <a:r>
              <a:rPr lang="en-US" dirty="0" smtClean="0"/>
              <a:t>Let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(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6</a:t>
            </a:r>
            <a:r>
              <a:rPr lang="en-US" dirty="0"/>
              <a:t>)</a:t>
            </a:r>
            <a:r>
              <a:rPr lang="en-US" i="1" dirty="0" smtClean="0"/>
              <a:t>x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The graph of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shown here.</a:t>
            </a:r>
          </a:p>
          <a:p>
            <a:r>
              <a:rPr lang="en-US" dirty="0" smtClean="0"/>
              <a:t>Let’s draw lines tangent to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at several points</a:t>
            </a:r>
          </a:p>
          <a:p>
            <a:r>
              <a:rPr lang="en-US" dirty="0" smtClean="0"/>
              <a:t>A careful analysis shows that:</a:t>
            </a:r>
          </a:p>
          <a:p>
            <a:pPr lvl="1"/>
            <a:r>
              <a:rPr lang="en-US" dirty="0" smtClean="0"/>
              <a:t> when </a:t>
            </a:r>
            <a:r>
              <a:rPr lang="en-US" i="1" dirty="0" smtClean="0"/>
              <a:t>x</a:t>
            </a:r>
            <a:r>
              <a:rPr lang="en-US" dirty="0" smtClean="0"/>
              <a:t> is -2 or 2 the slope is 2</a:t>
            </a:r>
          </a:p>
          <a:p>
            <a:pPr lvl="1"/>
            <a:r>
              <a:rPr lang="en-US" dirty="0" smtClean="0"/>
              <a:t>when </a:t>
            </a:r>
            <a:r>
              <a:rPr lang="en-US" i="1" dirty="0" smtClean="0"/>
              <a:t>x</a:t>
            </a:r>
            <a:r>
              <a:rPr lang="en-US" dirty="0" smtClean="0"/>
              <a:t> is -1 or 1 the slope is ½</a:t>
            </a:r>
          </a:p>
          <a:p>
            <a:pPr lvl="1"/>
            <a:r>
              <a:rPr lang="en-US" dirty="0" smtClean="0"/>
              <a:t>when x = 0, the slope is 0.</a:t>
            </a:r>
            <a:endParaRPr lang="en-US" dirty="0"/>
          </a:p>
        </p:txBody>
      </p:sp>
      <p:pic>
        <p:nvPicPr>
          <p:cNvPr id="5" name="Picture 4" descr="Screen Shot 2020-06-21 at 3.03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49" y="511360"/>
            <a:ext cx="4897656" cy="460224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579253" y="1567067"/>
            <a:ext cx="2358677" cy="4338316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638860" y="3781325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83926" y="2614125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96086" y="1694350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67143" y="2745280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62882" y="2873385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469657" y="185432"/>
            <a:ext cx="2358677" cy="4338316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13076" y="2210391"/>
            <a:ext cx="3187344" cy="1458450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434478" y="2016396"/>
            <a:ext cx="3187344" cy="1458450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05362" y="2803458"/>
            <a:ext cx="4320774" cy="0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7974074">
            <a:off x="5209702" y="1647064"/>
            <a:ext cx="84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7974074">
            <a:off x="6469359" y="3815023"/>
            <a:ext cx="84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20112597">
            <a:off x="3790712" y="3098609"/>
            <a:ext cx="101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 rot="20112597">
            <a:off x="7799837" y="2130835"/>
            <a:ext cx="101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4381958" y="2484164"/>
            <a:ext cx="84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6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366" y="511360"/>
            <a:ext cx="3474649" cy="6218800"/>
          </a:xfrm>
        </p:spPr>
        <p:txBody>
          <a:bodyPr>
            <a:normAutofit/>
          </a:bodyPr>
          <a:lstStyle/>
          <a:p>
            <a:r>
              <a:rPr lang="en-US" dirty="0" smtClean="0"/>
              <a:t>Let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(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6</a:t>
            </a:r>
            <a:r>
              <a:rPr lang="en-US" dirty="0"/>
              <a:t>)</a:t>
            </a:r>
            <a:r>
              <a:rPr lang="en-US" i="1" dirty="0" smtClean="0"/>
              <a:t>x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The graph of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shown here.</a:t>
            </a:r>
          </a:p>
          <a:p>
            <a:r>
              <a:rPr lang="en-US" dirty="0" smtClean="0"/>
              <a:t>Let’s draw lines tangent to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at several points</a:t>
            </a:r>
          </a:p>
          <a:p>
            <a:r>
              <a:rPr lang="en-US" dirty="0" smtClean="0"/>
              <a:t>A careful analysis shows that:</a:t>
            </a:r>
          </a:p>
          <a:p>
            <a:pPr lvl="1"/>
            <a:r>
              <a:rPr lang="en-US" dirty="0" smtClean="0"/>
              <a:t> when </a:t>
            </a:r>
            <a:r>
              <a:rPr lang="en-US" i="1" dirty="0" smtClean="0"/>
              <a:t>x</a:t>
            </a:r>
            <a:r>
              <a:rPr lang="en-US" dirty="0" smtClean="0"/>
              <a:t> is -2 or 2 the slope is 2</a:t>
            </a:r>
          </a:p>
          <a:p>
            <a:pPr lvl="1"/>
            <a:r>
              <a:rPr lang="en-US" dirty="0" smtClean="0"/>
              <a:t>when </a:t>
            </a:r>
            <a:r>
              <a:rPr lang="en-US" i="1" dirty="0" smtClean="0"/>
              <a:t>x</a:t>
            </a:r>
            <a:r>
              <a:rPr lang="en-US" dirty="0" smtClean="0"/>
              <a:t> is -1 or 1 the slope is ½</a:t>
            </a:r>
          </a:p>
          <a:p>
            <a:pPr lvl="1"/>
            <a:r>
              <a:rPr lang="en-US" dirty="0" smtClean="0"/>
              <a:t>when x = 0, the slope is 0.</a:t>
            </a:r>
            <a:endParaRPr lang="en-US" dirty="0"/>
          </a:p>
        </p:txBody>
      </p:sp>
      <p:pic>
        <p:nvPicPr>
          <p:cNvPr id="5" name="Picture 4" descr="Screen Shot 2020-06-21 at 3.03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49" y="511360"/>
            <a:ext cx="4897656" cy="460224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579253" y="1567067"/>
            <a:ext cx="2358677" cy="4338316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638860" y="3781325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83926" y="2614125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96086" y="1694350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67143" y="2745280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62882" y="2873385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469657" y="185432"/>
            <a:ext cx="2358677" cy="4338316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13076" y="2210391"/>
            <a:ext cx="3187344" cy="1458450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434478" y="2016396"/>
            <a:ext cx="3187344" cy="1458450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05362" y="2803458"/>
            <a:ext cx="4320774" cy="0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7974074">
            <a:off x="5209702" y="1647064"/>
            <a:ext cx="84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7974074">
            <a:off x="6469359" y="3815023"/>
            <a:ext cx="84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20112597">
            <a:off x="3790712" y="3098609"/>
            <a:ext cx="101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 rot="20112597">
            <a:off x="7799837" y="2130835"/>
            <a:ext cx="101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4381958" y="2484164"/>
            <a:ext cx="84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0</a:t>
            </a:r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913077" y="5460006"/>
            <a:ext cx="5230923" cy="11216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Thus the derivative of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must pass through the points (-2, 2), (-1, ½), (0,0), (1, ½), and (2,2)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1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366" y="379400"/>
            <a:ext cx="3590783" cy="6218800"/>
          </a:xfrm>
        </p:spPr>
        <p:txBody>
          <a:bodyPr>
            <a:normAutofit/>
          </a:bodyPr>
          <a:lstStyle/>
          <a:p>
            <a:r>
              <a:rPr lang="en-US" dirty="0" smtClean="0"/>
              <a:t>What curve passes through the </a:t>
            </a:r>
            <a:r>
              <a:rPr lang="en-US" dirty="0"/>
              <a:t>points (-2, 2), (-1, ½), (</a:t>
            </a:r>
            <a:r>
              <a:rPr lang="en-US" dirty="0" smtClean="0"/>
              <a:t>0,0</a:t>
            </a:r>
            <a:r>
              <a:rPr lang="en-US" dirty="0"/>
              <a:t>), (1, ½), and (2</a:t>
            </a:r>
            <a:r>
              <a:rPr lang="en-US" dirty="0" smtClean="0"/>
              <a:t>, 2)?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Screen Shot 2020-06-21 at 3.03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49" y="511360"/>
            <a:ext cx="4897656" cy="460224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638860" y="1224600"/>
            <a:ext cx="115460" cy="134093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83926" y="2366700"/>
            <a:ext cx="115460" cy="134093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96086" y="1215995"/>
            <a:ext cx="115460" cy="134093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67143" y="2745280"/>
            <a:ext cx="115460" cy="134093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62882" y="2362040"/>
            <a:ext cx="115460" cy="134093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1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366" y="379394"/>
            <a:ext cx="3590107" cy="6218800"/>
          </a:xfrm>
        </p:spPr>
        <p:txBody>
          <a:bodyPr>
            <a:normAutofit/>
          </a:bodyPr>
          <a:lstStyle/>
          <a:p>
            <a:r>
              <a:rPr lang="en-US" dirty="0" smtClean="0"/>
              <a:t>What curve passes through the </a:t>
            </a:r>
            <a:r>
              <a:rPr lang="en-US" dirty="0"/>
              <a:t>points (-2, 2), (-1, ½), (</a:t>
            </a:r>
            <a:r>
              <a:rPr lang="en-US" dirty="0" smtClean="0"/>
              <a:t>0,0</a:t>
            </a:r>
            <a:r>
              <a:rPr lang="en-US" dirty="0"/>
              <a:t>), (1, ½), and (2</a:t>
            </a:r>
            <a:r>
              <a:rPr lang="en-US" dirty="0" smtClean="0"/>
              <a:t>, 2)?</a:t>
            </a:r>
          </a:p>
          <a:p>
            <a:r>
              <a:rPr lang="en-US" dirty="0" smtClean="0"/>
              <a:t>A parabola!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 descr="Screen Shot 2020-06-21 at 3.27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473" y="511360"/>
            <a:ext cx="4874824" cy="457305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638860" y="1224600"/>
            <a:ext cx="115460" cy="134093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83926" y="2366700"/>
            <a:ext cx="115460" cy="134093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896086" y="1215995"/>
            <a:ext cx="115460" cy="134093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67143" y="2745280"/>
            <a:ext cx="115460" cy="134093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62882" y="2362040"/>
            <a:ext cx="115460" cy="134093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7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366" y="379396"/>
            <a:ext cx="3590107" cy="6218800"/>
          </a:xfrm>
        </p:spPr>
        <p:txBody>
          <a:bodyPr>
            <a:normAutofit/>
          </a:bodyPr>
          <a:lstStyle/>
          <a:p>
            <a:r>
              <a:rPr lang="en-US" dirty="0" smtClean="0"/>
              <a:t>What curve passes through the </a:t>
            </a:r>
            <a:r>
              <a:rPr lang="en-US" dirty="0"/>
              <a:t>points (-2, 2), (-1, ½), (</a:t>
            </a:r>
            <a:r>
              <a:rPr lang="en-US" dirty="0" smtClean="0"/>
              <a:t>0,0</a:t>
            </a:r>
            <a:r>
              <a:rPr lang="en-US" dirty="0"/>
              <a:t>), (1, ½), and (2</a:t>
            </a:r>
            <a:r>
              <a:rPr lang="en-US" dirty="0" smtClean="0"/>
              <a:t>, 2)?</a:t>
            </a:r>
          </a:p>
          <a:p>
            <a:r>
              <a:rPr lang="en-US" dirty="0" smtClean="0"/>
              <a:t>A parabola!</a:t>
            </a:r>
            <a:endParaRPr lang="en-US" dirty="0"/>
          </a:p>
          <a:p>
            <a:r>
              <a:rPr lang="en-US" dirty="0" smtClean="0"/>
              <a:t>It turns out that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f </a:t>
            </a:r>
            <a:r>
              <a:rPr lang="en-US" dirty="0" smtClean="0"/>
              <a:t>’(</a:t>
            </a:r>
            <a:r>
              <a:rPr lang="en-US" i="1" dirty="0" smtClean="0"/>
              <a:t>x</a:t>
            </a:r>
            <a:r>
              <a:rPr lang="en-US" dirty="0" smtClean="0"/>
              <a:t>) = (½)x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 the derivative of a 3</a:t>
            </a:r>
            <a:r>
              <a:rPr lang="en-US" baseline="30000" dirty="0" smtClean="0"/>
              <a:t>rd</a:t>
            </a:r>
            <a:r>
              <a:rPr lang="en-US" dirty="0" smtClean="0"/>
              <a:t> degree polynomial was a 2</a:t>
            </a:r>
            <a:r>
              <a:rPr lang="en-US" baseline="30000" dirty="0" smtClean="0"/>
              <a:t>nd</a:t>
            </a:r>
            <a:r>
              <a:rPr lang="en-US" dirty="0" smtClean="0"/>
              <a:t> degree polynomial. </a:t>
            </a:r>
          </a:p>
          <a:p>
            <a:r>
              <a:rPr lang="en-US" dirty="0" smtClean="0"/>
              <a:t>Let’s try this again!</a:t>
            </a:r>
            <a:endParaRPr lang="en-US" dirty="0"/>
          </a:p>
        </p:txBody>
      </p:sp>
      <p:pic>
        <p:nvPicPr>
          <p:cNvPr id="2" name="Picture 1" descr="Screen Shot 2020-06-21 at 3.27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473" y="511360"/>
            <a:ext cx="4874824" cy="457305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638860" y="1224600"/>
            <a:ext cx="115460" cy="134093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83926" y="2366700"/>
            <a:ext cx="115460" cy="134093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896086" y="1215995"/>
            <a:ext cx="115460" cy="134093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67143" y="2745280"/>
            <a:ext cx="115460" cy="134093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62882" y="2362040"/>
            <a:ext cx="115460" cy="134093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1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367" y="511360"/>
            <a:ext cx="3326874" cy="5432241"/>
          </a:xfrm>
        </p:spPr>
        <p:txBody>
          <a:bodyPr/>
          <a:lstStyle/>
          <a:p>
            <a:r>
              <a:rPr lang="en-US" dirty="0" smtClean="0"/>
              <a:t>This time, let’s start with </a:t>
            </a:r>
            <a:r>
              <a:rPr lang="en-US" i="1" dirty="0" smtClean="0"/>
              <a:t>f’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(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/>
              <a:t>2</a:t>
            </a:r>
            <a:r>
              <a:rPr lang="en-US" dirty="0" smtClean="0"/>
              <a:t>)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The graph of </a:t>
            </a:r>
            <a:r>
              <a:rPr lang="en-US" i="1" dirty="0" smtClean="0"/>
              <a:t>f’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shown here.</a:t>
            </a:r>
          </a:p>
          <a:p>
            <a:r>
              <a:rPr lang="en-US" dirty="0" smtClean="0"/>
              <a:t>Now let’s find </a:t>
            </a:r>
            <a:r>
              <a:rPr lang="en-US" i="1" dirty="0" smtClean="0"/>
              <a:t>its</a:t>
            </a:r>
            <a:r>
              <a:rPr lang="en-US" dirty="0" smtClean="0"/>
              <a:t> </a:t>
            </a:r>
            <a:r>
              <a:rPr lang="en-US" dirty="0" smtClean="0"/>
              <a:t>derivative!</a:t>
            </a:r>
          </a:p>
          <a:p>
            <a:r>
              <a:rPr lang="en-US" dirty="0" smtClean="0"/>
              <a:t>The derivative of a derivative is called the “second derivative” and is denoted </a:t>
            </a:r>
            <a:r>
              <a:rPr lang="en-US" i="1" dirty="0" smtClean="0"/>
              <a:t>f’’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Screen Shot 2020-06-21 at 3.41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77" y="362897"/>
            <a:ext cx="5247488" cy="460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Two Main Problems of Calculus: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309368"/>
            <a:ext cx="7581901" cy="3526655"/>
          </a:xfrm>
        </p:spPr>
        <p:txBody>
          <a:bodyPr/>
          <a:lstStyle/>
          <a:p>
            <a:r>
              <a:rPr lang="en-US" i="1" u="sng" dirty="0" smtClean="0"/>
              <a:t>The Tangent line problem </a:t>
            </a:r>
            <a:r>
              <a:rPr lang="mr-IN" dirty="0" smtClean="0"/>
              <a:t>–</a:t>
            </a:r>
            <a:r>
              <a:rPr lang="en-US" dirty="0" smtClean="0"/>
              <a:t> Find the instantaneous slope of a curve </a:t>
            </a:r>
            <a:r>
              <a:rPr lang="en-US" dirty="0" smtClean="0"/>
              <a:t>by </a:t>
            </a:r>
            <a:r>
              <a:rPr lang="en-US" dirty="0" smtClean="0"/>
              <a:t>finding the line tangent to the curve at that point</a:t>
            </a:r>
          </a:p>
          <a:p>
            <a:r>
              <a:rPr lang="en-US" i="1" u="sng" dirty="0" smtClean="0"/>
              <a:t>The Area problem </a:t>
            </a:r>
            <a:r>
              <a:rPr lang="mr-IN" dirty="0" smtClean="0"/>
              <a:t>–</a:t>
            </a:r>
            <a:r>
              <a:rPr lang="en-US" dirty="0" smtClean="0"/>
              <a:t> finding the area </a:t>
            </a:r>
            <a:r>
              <a:rPr lang="en-US" dirty="0" smtClean="0"/>
              <a:t>bound beneath </a:t>
            </a:r>
            <a:r>
              <a:rPr lang="en-US" dirty="0" smtClean="0"/>
              <a:t>some curve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4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367" y="511360"/>
            <a:ext cx="3326874" cy="5432241"/>
          </a:xfrm>
        </p:spPr>
        <p:txBody>
          <a:bodyPr/>
          <a:lstStyle/>
          <a:p>
            <a:r>
              <a:rPr lang="en-US" dirty="0" smtClean="0"/>
              <a:t>Let’s pick some </a:t>
            </a:r>
            <a:r>
              <a:rPr lang="en-US" dirty="0"/>
              <a:t> </a:t>
            </a:r>
            <a:r>
              <a:rPr lang="en-US" dirty="0" smtClean="0"/>
              <a:t>points to draw some tangent lines.</a:t>
            </a:r>
            <a:endParaRPr lang="en-US" dirty="0"/>
          </a:p>
        </p:txBody>
      </p:sp>
      <p:pic>
        <p:nvPicPr>
          <p:cNvPr id="4" name="Picture 3" descr="Screen Shot 2020-06-21 at 3.41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77" y="362897"/>
            <a:ext cx="5247488" cy="46022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605872" y="1076145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26260" y="2597670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46649" y="1076145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25893" y="2216784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09446" y="2215718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1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367" y="511360"/>
            <a:ext cx="3326874" cy="5432241"/>
          </a:xfrm>
        </p:spPr>
        <p:txBody>
          <a:bodyPr/>
          <a:lstStyle/>
          <a:p>
            <a:r>
              <a:rPr lang="en-US" dirty="0" smtClean="0"/>
              <a:t>Let’s pick some </a:t>
            </a:r>
            <a:r>
              <a:rPr lang="en-US" dirty="0"/>
              <a:t> </a:t>
            </a:r>
            <a:r>
              <a:rPr lang="en-US" dirty="0" smtClean="0"/>
              <a:t>points to draw some tangent lines.</a:t>
            </a:r>
            <a:endParaRPr lang="en-US" dirty="0"/>
          </a:p>
        </p:txBody>
      </p:sp>
      <p:pic>
        <p:nvPicPr>
          <p:cNvPr id="4" name="Picture 3" descr="Screen Shot 2020-06-21 at 3.41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77" y="362897"/>
            <a:ext cx="5247488" cy="46022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605872" y="1076145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26260" y="2597670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46649" y="1076145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25893" y="2216784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09446" y="2215718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008104" y="0"/>
            <a:ext cx="2655574" cy="4750701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35373" y="582823"/>
            <a:ext cx="3979066" cy="3533975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92414" y="0"/>
            <a:ext cx="2651608" cy="4750701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995372" y="415317"/>
            <a:ext cx="4131466" cy="3783958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21266" y="2649288"/>
            <a:ext cx="4308951" cy="0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367" y="511360"/>
            <a:ext cx="3326874" cy="5432241"/>
          </a:xfrm>
        </p:spPr>
        <p:txBody>
          <a:bodyPr/>
          <a:lstStyle/>
          <a:p>
            <a:r>
              <a:rPr lang="en-US" dirty="0" smtClean="0"/>
              <a:t>Let’s pick some </a:t>
            </a:r>
            <a:r>
              <a:rPr lang="en-US" dirty="0"/>
              <a:t> </a:t>
            </a:r>
            <a:r>
              <a:rPr lang="en-US" dirty="0" smtClean="0"/>
              <a:t>points to draw some tangent lines.</a:t>
            </a:r>
          </a:p>
          <a:p>
            <a:r>
              <a:rPr lang="en-US" dirty="0" smtClean="0"/>
              <a:t>A careful analysis shows:</a:t>
            </a:r>
          </a:p>
          <a:p>
            <a:pPr lvl="1"/>
            <a:r>
              <a:rPr lang="en-US" sz="2000" dirty="0" smtClean="0"/>
              <a:t>when x = -2, m = -2</a:t>
            </a:r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hen x = -1, m = -1</a:t>
            </a:r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hen x = 0, m = 0</a:t>
            </a:r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hen x = 1, m = 1</a:t>
            </a:r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hen x = 2, m = 2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20-06-21 at 3.41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77" y="362897"/>
            <a:ext cx="5247488" cy="46022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605872" y="1076145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26260" y="2597670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46649" y="1076145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25893" y="2216784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09446" y="2215718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008104" y="0"/>
            <a:ext cx="2655574" cy="4750701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35373" y="582823"/>
            <a:ext cx="3979066" cy="3533975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92414" y="0"/>
            <a:ext cx="2651608" cy="4750701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995372" y="415317"/>
            <a:ext cx="4131466" cy="3783958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21266" y="2649288"/>
            <a:ext cx="4308951" cy="0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8025739">
            <a:off x="7871467" y="533884"/>
            <a:ext cx="84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9245551">
            <a:off x="7498586" y="1498514"/>
            <a:ext cx="84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93911" y="2330095"/>
            <a:ext cx="84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2413765">
            <a:off x="4176864" y="1561338"/>
            <a:ext cx="91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-1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3611747">
            <a:off x="3821786" y="535985"/>
            <a:ext cx="91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8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367" y="511360"/>
            <a:ext cx="3326874" cy="5432241"/>
          </a:xfrm>
        </p:spPr>
        <p:txBody>
          <a:bodyPr/>
          <a:lstStyle/>
          <a:p>
            <a:r>
              <a:rPr lang="en-US" dirty="0" smtClean="0"/>
              <a:t>Let’s pick some </a:t>
            </a:r>
            <a:r>
              <a:rPr lang="en-US" dirty="0"/>
              <a:t> </a:t>
            </a:r>
            <a:r>
              <a:rPr lang="en-US" dirty="0" smtClean="0"/>
              <a:t>points to draw some tangent lines.</a:t>
            </a:r>
          </a:p>
          <a:p>
            <a:r>
              <a:rPr lang="en-US" dirty="0" smtClean="0"/>
              <a:t>A careful analysis shows:</a:t>
            </a:r>
          </a:p>
          <a:p>
            <a:pPr lvl="1"/>
            <a:r>
              <a:rPr lang="en-US" sz="2000" dirty="0" smtClean="0"/>
              <a:t>when x = -2, m = -2</a:t>
            </a:r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hen x = -1, m = -1</a:t>
            </a:r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hen x = 0, m = 0</a:t>
            </a:r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hen x = 1, m = 1</a:t>
            </a:r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hen x = 2, m = 2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20-06-21 at 3.41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77" y="362897"/>
            <a:ext cx="5247488" cy="46022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605872" y="1076145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26260" y="2597670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46649" y="1076145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25893" y="2216784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09446" y="2215718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008104" y="0"/>
            <a:ext cx="2655574" cy="4750701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35373" y="582823"/>
            <a:ext cx="3979066" cy="3533975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92414" y="0"/>
            <a:ext cx="2651608" cy="4750701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995372" y="415317"/>
            <a:ext cx="4131466" cy="3783958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21266" y="2649288"/>
            <a:ext cx="4308951" cy="0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8025739">
            <a:off x="7871467" y="533884"/>
            <a:ext cx="84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9245551">
            <a:off x="7498586" y="1498514"/>
            <a:ext cx="84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93911" y="2330095"/>
            <a:ext cx="84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2413765">
            <a:off x="4176864" y="1561338"/>
            <a:ext cx="91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-1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3611747">
            <a:off x="3821786" y="535985"/>
            <a:ext cx="91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-2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85367" y="5226607"/>
            <a:ext cx="8606898" cy="1598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 the derivative of our parabola (which means the second derivative of our original cubic function) must pass through the points (-2,-2), (-1,-1), (0,0), (1,1), and (2,2).</a:t>
            </a:r>
          </a:p>
          <a:p>
            <a:pPr lvl="1"/>
            <a:endParaRPr lang="en-US" dirty="0" smtClean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3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0-06-21 at 3.41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77" y="362897"/>
            <a:ext cx="5247488" cy="46022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605872" y="4111315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26260" y="2597670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46649" y="1076145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25893" y="1837388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09446" y="3337411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85367" y="362898"/>
            <a:ext cx="3128943" cy="6020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 what function passes through the points (-2,-2), (-1,-1), (0,0), (1,1), and (2, 2)?</a:t>
            </a:r>
          </a:p>
          <a:p>
            <a:pPr lvl="1"/>
            <a:endParaRPr lang="en-US" dirty="0" smtClean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1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0-06-21 at 3.41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77" y="362897"/>
            <a:ext cx="5247488" cy="46022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605872" y="4111315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26260" y="2597670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46649" y="1076145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25893" y="1837388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09446" y="3337411"/>
            <a:ext cx="115460" cy="1340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85367" y="362898"/>
            <a:ext cx="3128943" cy="6020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 what function passes through the points (-2,-2), (-1,-1), (0,0), (1,1), and (2, 2)?</a:t>
            </a:r>
          </a:p>
          <a:p>
            <a:r>
              <a:rPr lang="en-US" dirty="0" smtClean="0"/>
              <a:t>The line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x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876149" y="362898"/>
            <a:ext cx="4816321" cy="4602240"/>
          </a:xfrm>
          <a:prstGeom prst="line">
            <a:avLst/>
          </a:prstGeom>
          <a:ln w="28575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91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791784"/>
            <a:ext cx="8042276" cy="5151817"/>
          </a:xfrm>
        </p:spPr>
        <p:txBody>
          <a:bodyPr/>
          <a:lstStyle/>
          <a:p>
            <a:r>
              <a:rPr lang="en-US" dirty="0" smtClean="0"/>
              <a:t>We’ve just shown graphically that the derivative of a particular 3</a:t>
            </a:r>
            <a:r>
              <a:rPr lang="en-US" baseline="30000" dirty="0" smtClean="0"/>
              <a:t>rd</a:t>
            </a:r>
            <a:r>
              <a:rPr lang="en-US" dirty="0" smtClean="0"/>
              <a:t> degree polynomial is a 2</a:t>
            </a:r>
            <a:r>
              <a:rPr lang="en-US" baseline="30000" dirty="0" smtClean="0"/>
              <a:t>nd</a:t>
            </a:r>
            <a:r>
              <a:rPr lang="en-US" dirty="0" smtClean="0"/>
              <a:t> degree polynomial, and that the derivative of that 2</a:t>
            </a:r>
            <a:r>
              <a:rPr lang="en-US" baseline="30000" dirty="0" smtClean="0"/>
              <a:t>nd</a:t>
            </a:r>
            <a:r>
              <a:rPr lang="en-US" dirty="0" smtClean="0"/>
              <a:t> degree  polynomial turns out to be a 1</a:t>
            </a:r>
            <a:r>
              <a:rPr lang="en-US" baseline="30000" dirty="0" smtClean="0"/>
              <a:t>st</a:t>
            </a:r>
            <a:r>
              <a:rPr lang="en-US" dirty="0" smtClean="0"/>
              <a:t> degree polynomial.</a:t>
            </a:r>
          </a:p>
          <a:p>
            <a:r>
              <a:rPr lang="en-US" dirty="0" smtClean="0"/>
              <a:t>This was not a special case!</a:t>
            </a:r>
          </a:p>
          <a:p>
            <a:r>
              <a:rPr lang="en-US" dirty="0" smtClean="0"/>
              <a:t>It turns out that whenever you take the derivative of a polynomial, the result is a polynomial of 1 degree less.</a:t>
            </a:r>
          </a:p>
        </p:txBody>
      </p:sp>
    </p:spTree>
    <p:extLst>
      <p:ext uri="{BB962C8B-B14F-4D97-AF65-F5344CB8AC3E}">
        <p14:creationId xmlns:p14="http://schemas.microsoft.com/office/powerpoint/2010/main" val="225974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17199"/>
          </a:xfrm>
        </p:spPr>
        <p:txBody>
          <a:bodyPr/>
          <a:lstStyle/>
          <a:p>
            <a:r>
              <a:rPr lang="en-US" sz="3200" dirty="0" smtClean="0"/>
              <a:t>The Rule for Differentiating Polynomials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62" y="1336135"/>
            <a:ext cx="8346091" cy="5361034"/>
          </a:xfrm>
        </p:spPr>
        <p:txBody>
          <a:bodyPr>
            <a:normAutofit/>
          </a:bodyPr>
          <a:lstStyle/>
          <a:p>
            <a:r>
              <a:rPr lang="en-US" dirty="0" smtClean="0"/>
              <a:t>It turns out:</a:t>
            </a:r>
          </a:p>
          <a:p>
            <a:pPr marL="0" indent="0">
              <a:buNone/>
            </a:pPr>
            <a:r>
              <a:rPr lang="en-US" sz="3600" dirty="0" smtClean="0"/>
              <a:t>If </a:t>
            </a:r>
            <a:r>
              <a:rPr lang="en-US" sz="3600" i="1" dirty="0" smtClean="0"/>
              <a:t>f</a:t>
            </a:r>
            <a:r>
              <a:rPr lang="en-US" sz="3600" dirty="0" smtClean="0"/>
              <a:t>(</a:t>
            </a:r>
            <a:r>
              <a:rPr lang="en-US" sz="3600" i="1" dirty="0" smtClean="0"/>
              <a:t>x</a:t>
            </a:r>
            <a:r>
              <a:rPr lang="en-US" sz="3600" dirty="0" smtClean="0"/>
              <a:t>) = </a:t>
            </a:r>
            <a:r>
              <a:rPr lang="en-US" sz="3600" i="1" dirty="0" err="1" smtClean="0"/>
              <a:t>ax</a:t>
            </a:r>
            <a:r>
              <a:rPr lang="en-US" sz="3600" i="1" baseline="30000" dirty="0" err="1" smtClean="0"/>
              <a:t>n</a:t>
            </a:r>
            <a:r>
              <a:rPr lang="en-US" sz="3600" dirty="0" smtClean="0"/>
              <a:t>, then </a:t>
            </a:r>
            <a:r>
              <a:rPr lang="en-US" sz="3600" i="1" dirty="0" smtClean="0"/>
              <a:t>f’</a:t>
            </a:r>
            <a:r>
              <a:rPr lang="en-US" sz="3600" dirty="0" smtClean="0"/>
              <a:t>(</a:t>
            </a:r>
            <a:r>
              <a:rPr lang="en-US" sz="3600" i="1" dirty="0" smtClean="0"/>
              <a:t>x</a:t>
            </a:r>
            <a:r>
              <a:rPr lang="en-US" sz="3600" dirty="0" smtClean="0"/>
              <a:t>) = </a:t>
            </a:r>
            <a:r>
              <a:rPr lang="en-US" sz="3600" i="1" dirty="0" smtClean="0"/>
              <a:t>anx</a:t>
            </a:r>
            <a:r>
              <a:rPr lang="en-US" sz="3600" i="1" baseline="30000" dirty="0" smtClean="0"/>
              <a:t>n</a:t>
            </a:r>
            <a:r>
              <a:rPr lang="en-US" sz="3600" baseline="30000" dirty="0" smtClean="0"/>
              <a:t>-1</a:t>
            </a:r>
          </a:p>
          <a:p>
            <a:pPr marL="0" indent="0">
              <a:buNone/>
            </a:pPr>
            <a:r>
              <a:rPr lang="en-US" dirty="0" smtClean="0"/>
              <a:t>	where </a:t>
            </a:r>
            <a:r>
              <a:rPr lang="en-US" i="1" dirty="0"/>
              <a:t>x</a:t>
            </a:r>
            <a:r>
              <a:rPr lang="en-US" dirty="0"/>
              <a:t> is a variable, 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	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n</a:t>
            </a:r>
            <a:r>
              <a:rPr lang="en-US" dirty="0"/>
              <a:t> are constants,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and </a:t>
            </a:r>
            <a:r>
              <a:rPr lang="en-US" i="1" dirty="0"/>
              <a:t>n ≠ 0,</a:t>
            </a:r>
            <a:endParaRPr lang="en-US" baseline="30000" dirty="0" smtClean="0"/>
          </a:p>
          <a:p>
            <a:r>
              <a:rPr lang="en-US" dirty="0" smtClean="0"/>
              <a:t>(The proof for this rule is left as an activity for a calculus course.)</a:t>
            </a:r>
          </a:p>
        </p:txBody>
      </p:sp>
    </p:spTree>
    <p:extLst>
      <p:ext uri="{BB962C8B-B14F-4D97-AF65-F5344CB8AC3E}">
        <p14:creationId xmlns:p14="http://schemas.microsoft.com/office/powerpoint/2010/main" val="252171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17199"/>
          </a:xfrm>
        </p:spPr>
        <p:txBody>
          <a:bodyPr/>
          <a:lstStyle/>
          <a:p>
            <a:r>
              <a:rPr lang="en-US" sz="3200" dirty="0" smtClean="0"/>
              <a:t>The Rule for Differentiating Polynomials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62" y="940243"/>
            <a:ext cx="8346091" cy="5756926"/>
          </a:xfrm>
        </p:spPr>
        <p:txBody>
          <a:bodyPr>
            <a:normAutofit/>
          </a:bodyPr>
          <a:lstStyle/>
          <a:p>
            <a:r>
              <a:rPr lang="en-US" dirty="0" smtClean="0"/>
              <a:t>“If there’s only one term, technically it’s a </a:t>
            </a:r>
            <a:r>
              <a:rPr lang="en-US" i="1" dirty="0" smtClean="0"/>
              <a:t>mono</a:t>
            </a:r>
            <a:r>
              <a:rPr lang="en-US" dirty="0" smtClean="0"/>
              <a:t>mial, and not a </a:t>
            </a:r>
            <a:r>
              <a:rPr lang="en-US" i="1" dirty="0" smtClean="0"/>
              <a:t>poly</a:t>
            </a:r>
            <a:r>
              <a:rPr lang="en-US" dirty="0" smtClean="0"/>
              <a:t>nomial,” you might be tempted to point out.</a:t>
            </a:r>
          </a:p>
          <a:p>
            <a:r>
              <a:rPr lang="en-US" dirty="0" smtClean="0"/>
              <a:t>However, there’s another rule in calculus which states that the derivative of a function is equal to the derivatives of its original terms:</a:t>
            </a:r>
          </a:p>
          <a:p>
            <a:pPr marL="0" indent="0">
              <a:buNone/>
            </a:pPr>
            <a:r>
              <a:rPr lang="en-US" sz="4000" dirty="0"/>
              <a:t>I</a:t>
            </a:r>
            <a:r>
              <a:rPr lang="en-US" sz="4000" dirty="0" smtClean="0"/>
              <a:t>f </a:t>
            </a:r>
            <a:r>
              <a:rPr lang="en-US" sz="4000" i="1" dirty="0" smtClean="0"/>
              <a:t>f</a:t>
            </a:r>
            <a:r>
              <a:rPr lang="en-US" sz="4000" dirty="0" smtClean="0"/>
              <a:t>(</a:t>
            </a:r>
            <a:r>
              <a:rPr lang="en-US" sz="4000" i="1" dirty="0" smtClean="0"/>
              <a:t>x</a:t>
            </a:r>
            <a:r>
              <a:rPr lang="en-US" sz="4000" dirty="0" smtClean="0"/>
              <a:t>) = </a:t>
            </a:r>
            <a:r>
              <a:rPr lang="en-US" sz="4000" i="1" dirty="0" smtClean="0"/>
              <a:t>a</a:t>
            </a:r>
            <a:r>
              <a:rPr lang="en-US" sz="4000" dirty="0" smtClean="0"/>
              <a:t>(</a:t>
            </a:r>
            <a:r>
              <a:rPr lang="en-US" sz="4000" i="1" dirty="0" smtClean="0"/>
              <a:t>x</a:t>
            </a:r>
            <a:r>
              <a:rPr lang="en-US" sz="4000" dirty="0" smtClean="0"/>
              <a:t>) + </a:t>
            </a:r>
            <a:r>
              <a:rPr lang="en-US" sz="4000" i="1" dirty="0" smtClean="0"/>
              <a:t>b</a:t>
            </a:r>
            <a:r>
              <a:rPr lang="en-US" sz="4000" dirty="0" smtClean="0"/>
              <a:t>(</a:t>
            </a:r>
            <a:r>
              <a:rPr lang="en-US" sz="4000" i="1" dirty="0" smtClean="0"/>
              <a:t>x</a:t>
            </a:r>
            <a:r>
              <a:rPr lang="en-US" sz="4000" dirty="0" smtClean="0"/>
              <a:t>) + </a:t>
            </a:r>
            <a:r>
              <a:rPr lang="en-US" sz="4000" i="1" dirty="0" smtClean="0"/>
              <a:t>c</a:t>
            </a:r>
            <a:r>
              <a:rPr lang="en-US" sz="4000" dirty="0" smtClean="0"/>
              <a:t>(</a:t>
            </a:r>
            <a:r>
              <a:rPr lang="en-US" sz="4000" i="1" dirty="0" smtClean="0"/>
              <a:t>x</a:t>
            </a:r>
            <a:r>
              <a:rPr lang="en-US" sz="4000" dirty="0" smtClean="0"/>
              <a:t>), </a:t>
            </a:r>
          </a:p>
          <a:p>
            <a:pPr marL="0" indent="0">
              <a:buNone/>
            </a:pPr>
            <a:r>
              <a:rPr lang="en-US" sz="4000" dirty="0" smtClean="0"/>
              <a:t>then </a:t>
            </a:r>
            <a:r>
              <a:rPr lang="en-US" sz="4000" i="1" dirty="0" smtClean="0"/>
              <a:t>f </a:t>
            </a:r>
            <a:r>
              <a:rPr lang="en-US" sz="4000" dirty="0" smtClean="0"/>
              <a:t>’(</a:t>
            </a:r>
            <a:r>
              <a:rPr lang="en-US" sz="4000" i="1" dirty="0" smtClean="0"/>
              <a:t>x</a:t>
            </a:r>
            <a:r>
              <a:rPr lang="en-US" sz="4000" dirty="0" smtClean="0"/>
              <a:t>) = </a:t>
            </a:r>
            <a:r>
              <a:rPr lang="en-US" sz="4000" i="1" dirty="0" smtClean="0"/>
              <a:t>a</a:t>
            </a:r>
            <a:r>
              <a:rPr lang="en-US" sz="4000" dirty="0" smtClean="0"/>
              <a:t>’(</a:t>
            </a:r>
            <a:r>
              <a:rPr lang="en-US" sz="4000" i="1" dirty="0" smtClean="0"/>
              <a:t>x</a:t>
            </a:r>
            <a:r>
              <a:rPr lang="en-US" sz="4000" dirty="0" smtClean="0"/>
              <a:t>) + </a:t>
            </a:r>
            <a:r>
              <a:rPr lang="en-US" sz="4000" i="1" dirty="0" smtClean="0"/>
              <a:t>b</a:t>
            </a:r>
            <a:r>
              <a:rPr lang="en-US" sz="4000" dirty="0" smtClean="0"/>
              <a:t>’(</a:t>
            </a:r>
            <a:r>
              <a:rPr lang="en-US" sz="4000" i="1" dirty="0" smtClean="0"/>
              <a:t>x</a:t>
            </a:r>
            <a:r>
              <a:rPr lang="en-US" sz="4000" dirty="0" smtClean="0"/>
              <a:t>) + </a:t>
            </a:r>
            <a:r>
              <a:rPr lang="en-US" sz="4000" i="1" dirty="0" smtClean="0"/>
              <a:t>c</a:t>
            </a:r>
            <a:r>
              <a:rPr lang="en-US" sz="4000" dirty="0" smtClean="0"/>
              <a:t>’(</a:t>
            </a:r>
            <a:r>
              <a:rPr lang="en-US" sz="4000" i="1" dirty="0" smtClean="0"/>
              <a:t>x</a:t>
            </a:r>
            <a:r>
              <a:rPr lang="en-US" sz="4000" dirty="0"/>
              <a:t>)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1491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17199"/>
          </a:xfrm>
        </p:spPr>
        <p:txBody>
          <a:bodyPr/>
          <a:lstStyle/>
          <a:p>
            <a:r>
              <a:rPr lang="en-US" sz="3200" dirty="0" smtClean="0"/>
              <a:t>What about Zero-Degree Polynomials?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62" y="1336135"/>
            <a:ext cx="8346091" cy="5361034"/>
          </a:xfrm>
        </p:spPr>
        <p:txBody>
          <a:bodyPr>
            <a:normAutofit/>
          </a:bodyPr>
          <a:lstStyle/>
          <a:p>
            <a:r>
              <a:rPr lang="en-US" dirty="0" smtClean="0"/>
              <a:t>The rule:</a:t>
            </a:r>
          </a:p>
          <a:p>
            <a:pPr marL="0" indent="0">
              <a:buNone/>
            </a:pPr>
            <a:r>
              <a:rPr lang="en-US" sz="3600" dirty="0" smtClean="0"/>
              <a:t>If </a:t>
            </a:r>
            <a:r>
              <a:rPr lang="en-US" sz="3600" i="1" dirty="0" smtClean="0"/>
              <a:t>f</a:t>
            </a:r>
            <a:r>
              <a:rPr lang="en-US" sz="3600" dirty="0" smtClean="0"/>
              <a:t>(</a:t>
            </a:r>
            <a:r>
              <a:rPr lang="en-US" sz="3600" i="1" dirty="0" smtClean="0"/>
              <a:t>x</a:t>
            </a:r>
            <a:r>
              <a:rPr lang="en-US" sz="3600" dirty="0" smtClean="0"/>
              <a:t>) = </a:t>
            </a:r>
            <a:r>
              <a:rPr lang="en-US" sz="3600" i="1" dirty="0" err="1" smtClean="0"/>
              <a:t>ax</a:t>
            </a:r>
            <a:r>
              <a:rPr lang="en-US" sz="3600" i="1" baseline="30000" dirty="0" err="1" smtClean="0"/>
              <a:t>n</a:t>
            </a:r>
            <a:r>
              <a:rPr lang="en-US" sz="3600" dirty="0" smtClean="0"/>
              <a:t>, then </a:t>
            </a:r>
            <a:r>
              <a:rPr lang="en-US" sz="3600" i="1" dirty="0" smtClean="0"/>
              <a:t>f’</a:t>
            </a:r>
            <a:r>
              <a:rPr lang="en-US" sz="3600" dirty="0" smtClean="0"/>
              <a:t>(</a:t>
            </a:r>
            <a:r>
              <a:rPr lang="en-US" sz="3600" i="1" dirty="0" smtClean="0"/>
              <a:t>x</a:t>
            </a:r>
            <a:r>
              <a:rPr lang="en-US" sz="3600" dirty="0" smtClean="0"/>
              <a:t>) = </a:t>
            </a:r>
            <a:r>
              <a:rPr lang="en-US" sz="3600" i="1" dirty="0" smtClean="0"/>
              <a:t>anx</a:t>
            </a:r>
            <a:r>
              <a:rPr lang="en-US" sz="3600" i="1" baseline="30000" dirty="0" smtClean="0"/>
              <a:t>n</a:t>
            </a:r>
            <a:r>
              <a:rPr lang="en-US" sz="3600" baseline="30000" dirty="0" smtClean="0"/>
              <a:t>-1</a:t>
            </a:r>
          </a:p>
          <a:p>
            <a:pPr marL="0" indent="0">
              <a:buNone/>
            </a:pPr>
            <a:r>
              <a:rPr lang="en-US" dirty="0" smtClean="0"/>
              <a:t>	only applies if </a:t>
            </a:r>
            <a:r>
              <a:rPr lang="en-US" i="1" dirty="0" smtClean="0"/>
              <a:t>n </a:t>
            </a:r>
            <a:r>
              <a:rPr lang="en-US" i="1" dirty="0"/>
              <a:t>≠ 0,</a:t>
            </a:r>
            <a:endParaRPr lang="en-US" baseline="30000" dirty="0" smtClean="0"/>
          </a:p>
          <a:p>
            <a:r>
              <a:rPr lang="en-US" dirty="0" smtClean="0"/>
              <a:t>If n = 0, then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a is constant function whose graph is simply a flat line with zero slope at all points.  Thus </a:t>
            </a:r>
            <a:r>
              <a:rPr lang="en-US" i="1" dirty="0" smtClean="0"/>
              <a:t>f</a:t>
            </a:r>
            <a:r>
              <a:rPr lang="en-US" dirty="0" smtClean="0"/>
              <a:t> ‘(</a:t>
            </a:r>
            <a:r>
              <a:rPr lang="en-US" i="1" dirty="0" smtClean="0"/>
              <a:t>x</a:t>
            </a:r>
            <a:r>
              <a:rPr lang="en-US" dirty="0" smtClean="0"/>
              <a:t>) in this case is simply 0.</a:t>
            </a:r>
          </a:p>
        </p:txBody>
      </p:sp>
    </p:spTree>
    <p:extLst>
      <p:ext uri="{BB962C8B-B14F-4D97-AF65-F5344CB8AC3E}">
        <p14:creationId xmlns:p14="http://schemas.microsoft.com/office/powerpoint/2010/main" val="3100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Why the Tangent Line Problem is important to physics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Slopes always indicate the rate at which one variable is changing as another variable is changing too.</a:t>
            </a:r>
          </a:p>
          <a:p>
            <a:r>
              <a:rPr lang="en-US" dirty="0" smtClean="0"/>
              <a:t>The rate at which quantities like position, velocity, force, mass, and energy change with time are important values to know when performing certain physics calculations.</a:t>
            </a:r>
          </a:p>
          <a:p>
            <a:r>
              <a:rPr lang="en-US" dirty="0" smtClean="0"/>
              <a:t>Calculus will allow us to measure these rates even if they are not constant but instead are continuously changing.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6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be </a:t>
            </a:r>
            <a:r>
              <a:rPr lang="en-US" dirty="0" smtClean="0"/>
              <a:t>given </a:t>
            </a:r>
            <a:r>
              <a:rPr lang="en-US" dirty="0" smtClean="0"/>
              <a:t>by</a:t>
            </a:r>
          </a:p>
          <a:p>
            <a:endParaRPr lang="en-US" dirty="0" smtClean="0"/>
          </a:p>
          <a:p>
            <a:r>
              <a:rPr lang="en-US" dirty="0" smtClean="0"/>
              <a:t>Determine the derivative </a:t>
            </a:r>
            <a:r>
              <a:rPr lang="en-US" i="1" dirty="0" smtClean="0"/>
              <a:t>f </a:t>
            </a:r>
            <a:r>
              <a:rPr lang="en-US" dirty="0" smtClean="0"/>
              <a:t>’(</a:t>
            </a:r>
            <a:r>
              <a:rPr lang="en-US" i="1" dirty="0" smtClean="0"/>
              <a:t>x</a:t>
            </a:r>
            <a:r>
              <a:rPr lang="en-US" dirty="0" smtClean="0"/>
              <a:t>).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265981"/>
              </p:ext>
            </p:extLst>
          </p:nvPr>
        </p:nvGraphicFramePr>
        <p:xfrm>
          <a:off x="2156741" y="2061935"/>
          <a:ext cx="4138958" cy="695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3" name="Equation" r:id="rId3" imgW="1435100" imgH="241300" progId="Equation.3">
                  <p:embed/>
                </p:oleObj>
              </mc:Choice>
              <mc:Fallback>
                <p:oleObj name="Equation" r:id="rId3" imgW="1435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6741" y="2061935"/>
                        <a:ext cx="4138958" cy="695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595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be give by</a:t>
            </a:r>
          </a:p>
          <a:p>
            <a:endParaRPr lang="en-US" dirty="0" smtClean="0"/>
          </a:p>
          <a:p>
            <a:r>
              <a:rPr lang="en-US" dirty="0" smtClean="0"/>
              <a:t>Determine the derivative </a:t>
            </a:r>
            <a:r>
              <a:rPr lang="en-US" i="1" dirty="0" smtClean="0"/>
              <a:t>f </a:t>
            </a:r>
            <a:r>
              <a:rPr lang="en-US" dirty="0" smtClean="0"/>
              <a:t>’(</a:t>
            </a:r>
            <a:r>
              <a:rPr lang="en-US" i="1" dirty="0" smtClean="0"/>
              <a:t>x</a:t>
            </a:r>
            <a:r>
              <a:rPr lang="en-US" dirty="0" smtClean="0"/>
              <a:t>).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374731"/>
              </p:ext>
            </p:extLst>
          </p:nvPr>
        </p:nvGraphicFramePr>
        <p:xfrm>
          <a:off x="2156741" y="2061935"/>
          <a:ext cx="4138958" cy="695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7" name="Equation" r:id="rId3" imgW="1435100" imgH="241300" progId="Equation.3">
                  <p:embed/>
                </p:oleObj>
              </mc:Choice>
              <mc:Fallback>
                <p:oleObj name="Equation" r:id="rId3" imgW="1435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6741" y="2061935"/>
                        <a:ext cx="4138958" cy="695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741987"/>
              </p:ext>
            </p:extLst>
          </p:nvPr>
        </p:nvGraphicFramePr>
        <p:xfrm>
          <a:off x="1693975" y="3504379"/>
          <a:ext cx="5494338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8" name="Equation" r:id="rId5" imgW="1905000" imgH="241300" progId="Equation.3">
                  <p:embed/>
                </p:oleObj>
              </mc:Choice>
              <mc:Fallback>
                <p:oleObj name="Equation" r:id="rId5" imgW="1905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3975" y="3504379"/>
                        <a:ext cx="5494338" cy="69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554610"/>
              </p:ext>
            </p:extLst>
          </p:nvPr>
        </p:nvGraphicFramePr>
        <p:xfrm>
          <a:off x="2792413" y="4465638"/>
          <a:ext cx="329723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9" name="Equation" r:id="rId7" imgW="1143000" imgH="241300" progId="Equation.3">
                  <p:embed/>
                </p:oleObj>
              </mc:Choice>
              <mc:Fallback>
                <p:oleObj name="Equation" r:id="rId7" imgW="1143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92413" y="4465638"/>
                        <a:ext cx="3297237" cy="69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92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6036"/>
            <a:ext cx="8042276" cy="832667"/>
          </a:xfrm>
        </p:spPr>
        <p:txBody>
          <a:bodyPr/>
          <a:lstStyle/>
          <a:p>
            <a:r>
              <a:rPr lang="en-US" sz="2400" dirty="0" smtClean="0"/>
              <a:t>Note: There are lots of different ways of denoting derivatives, all of which mean the same thing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684347"/>
              </p:ext>
            </p:extLst>
          </p:nvPr>
        </p:nvGraphicFramePr>
        <p:xfrm>
          <a:off x="549277" y="1403284"/>
          <a:ext cx="8042274" cy="527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0758"/>
                <a:gridCol w="2680758"/>
                <a:gridCol w="26807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r>
                        <a:rPr lang="en-US" baseline="0" dirty="0" smtClean="0"/>
                        <a:t> 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Derivative as a 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Derivative</a:t>
                      </a:r>
                      <a:r>
                        <a:rPr lang="en-US" baseline="0" dirty="0" smtClean="0"/>
                        <a:t> evaluated for some value 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y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y</a:t>
                      </a:r>
                      <a:r>
                        <a:rPr lang="en-US" sz="2400" dirty="0" smtClean="0"/>
                        <a:t>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y</a:t>
                      </a:r>
                      <a:r>
                        <a:rPr lang="en-US" sz="2400" dirty="0" smtClean="0"/>
                        <a:t>’(</a:t>
                      </a:r>
                      <a:r>
                        <a:rPr lang="en-US" sz="2400" i="1" dirty="0" smtClean="0"/>
                        <a:t>k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y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baseline="30000" dirty="0" err="1" smtClean="0"/>
                        <a:t>dy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i="1" baseline="-25000" dirty="0" smtClean="0"/>
                        <a:t>dx</a:t>
                      </a:r>
                      <a:endParaRPr lang="en-US" sz="24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30000" dirty="0" err="1" smtClean="0"/>
                        <a:t>dy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i="1" baseline="-25000" dirty="0" err="1" smtClean="0"/>
                        <a:t>dx</a:t>
                      </a:r>
                      <a:r>
                        <a:rPr lang="en-US" sz="2400" i="0" baseline="0" dirty="0" err="1" smtClean="0"/>
                        <a:t>|</a:t>
                      </a:r>
                      <a:r>
                        <a:rPr lang="en-US" sz="2400" i="1" baseline="-25000" dirty="0" err="1" smtClean="0"/>
                        <a:t>k</a:t>
                      </a:r>
                      <a:r>
                        <a:rPr lang="en-US" sz="2400" i="0" baseline="0" dirty="0" smtClean="0"/>
                        <a:t>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baseline="0" dirty="0" smtClean="0"/>
                        <a:t>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baseline="0" dirty="0" smtClean="0"/>
                        <a:t> </a:t>
                      </a:r>
                      <a:endParaRPr lang="en-US" sz="2400" i="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30000" dirty="0" err="1" smtClean="0"/>
                        <a:t>dy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i="1" baseline="-25000" dirty="0" err="1" smtClean="0"/>
                        <a:t>dx</a:t>
                      </a:r>
                      <a:r>
                        <a:rPr lang="en-US" sz="2400" i="0" baseline="0" dirty="0" err="1" smtClean="0"/>
                        <a:t>|</a:t>
                      </a:r>
                      <a:r>
                        <a:rPr lang="en-US" sz="2400" i="1" baseline="-25000" dirty="0" err="1" smtClean="0"/>
                        <a:t>x</a:t>
                      </a:r>
                      <a:r>
                        <a:rPr lang="en-US" sz="2400" i="1" baseline="-25000" dirty="0" smtClean="0"/>
                        <a:t>=k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1" baseline="-25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f</a:t>
                      </a:r>
                      <a:r>
                        <a:rPr lang="en-US" sz="2400" i="0" dirty="0" smtClean="0"/>
                        <a:t>(</a:t>
                      </a:r>
                      <a:r>
                        <a:rPr lang="en-US" sz="2400" i="1" dirty="0" smtClean="0"/>
                        <a:t>x</a:t>
                      </a:r>
                      <a:r>
                        <a:rPr lang="en-US" sz="2400" i="0" dirty="0" smtClean="0"/>
                        <a:t>)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f </a:t>
                      </a:r>
                      <a:r>
                        <a:rPr lang="en-US" sz="2400" dirty="0" smtClean="0"/>
                        <a:t>’(</a:t>
                      </a:r>
                      <a:r>
                        <a:rPr lang="en-US" sz="2400" i="1" dirty="0" smtClean="0"/>
                        <a:t>x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f</a:t>
                      </a:r>
                      <a:r>
                        <a:rPr lang="en-US" sz="2400" dirty="0" smtClean="0"/>
                        <a:t> ‘(</a:t>
                      </a:r>
                      <a:r>
                        <a:rPr lang="en-US" sz="2400" i="1" dirty="0" smtClean="0"/>
                        <a:t>k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/>
                        <a:t>f</a:t>
                      </a:r>
                      <a:r>
                        <a:rPr lang="en-US" sz="2400" i="0" dirty="0" smtClean="0"/>
                        <a:t>(</a:t>
                      </a:r>
                      <a:r>
                        <a:rPr lang="en-US" sz="2400" i="1" dirty="0" smtClean="0"/>
                        <a:t>x</a:t>
                      </a:r>
                      <a:r>
                        <a:rPr lang="en-US" sz="2400" i="0" dirty="0" smtClean="0"/>
                        <a:t>)</a:t>
                      </a:r>
                      <a:endParaRPr lang="en-US" sz="24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baseline="30000" dirty="0" smtClean="0"/>
                        <a:t>d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i="1" baseline="-25000" dirty="0" smtClean="0"/>
                        <a:t>dx</a:t>
                      </a:r>
                      <a:r>
                        <a:rPr lang="en-US" sz="2400" baseline="0" dirty="0" smtClean="0"/>
                        <a:t>[</a:t>
                      </a:r>
                      <a:r>
                        <a:rPr lang="en-US" sz="2400" i="1" baseline="0" dirty="0" smtClean="0"/>
                        <a:t>f</a:t>
                      </a:r>
                      <a:r>
                        <a:rPr lang="en-US" sz="2400" baseline="0" dirty="0" smtClean="0"/>
                        <a:t>(</a:t>
                      </a:r>
                      <a:r>
                        <a:rPr lang="en-US" sz="2400" i="1" baseline="0" dirty="0" smtClean="0"/>
                        <a:t>x</a:t>
                      </a:r>
                      <a:r>
                        <a:rPr lang="en-US" sz="2400" baseline="0" dirty="0" smtClean="0"/>
                        <a:t>)]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30000" dirty="0" smtClean="0"/>
                        <a:t>d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i="1" baseline="-25000" dirty="0" smtClean="0"/>
                        <a:t>dx</a:t>
                      </a:r>
                      <a:r>
                        <a:rPr lang="en-US" sz="2400" baseline="0" dirty="0" smtClean="0"/>
                        <a:t>[</a:t>
                      </a:r>
                      <a:r>
                        <a:rPr lang="en-US" sz="2400" i="1" baseline="0" dirty="0" smtClean="0"/>
                        <a:t>f</a:t>
                      </a:r>
                      <a:r>
                        <a:rPr lang="en-US" sz="2400" baseline="0" dirty="0" smtClean="0"/>
                        <a:t>(</a:t>
                      </a:r>
                      <a:r>
                        <a:rPr lang="en-US" sz="2400" i="1" baseline="0" dirty="0" smtClean="0"/>
                        <a:t>x</a:t>
                      </a:r>
                      <a:r>
                        <a:rPr lang="en-US" sz="2400" baseline="0" dirty="0" smtClean="0"/>
                        <a:t>)]</a:t>
                      </a:r>
                      <a:r>
                        <a:rPr lang="en-US" sz="2400" i="0" baseline="0" dirty="0" smtClean="0"/>
                        <a:t> |</a:t>
                      </a:r>
                      <a:r>
                        <a:rPr lang="en-US" sz="2400" i="1" baseline="-25000" dirty="0" smtClean="0"/>
                        <a:t>k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 or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30000" dirty="0" smtClean="0"/>
                        <a:t>d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i="1" baseline="-25000" dirty="0" smtClean="0"/>
                        <a:t>dx</a:t>
                      </a:r>
                      <a:r>
                        <a:rPr lang="en-US" sz="2400" baseline="0" dirty="0" smtClean="0"/>
                        <a:t>[</a:t>
                      </a:r>
                      <a:r>
                        <a:rPr lang="en-US" sz="2400" i="1" baseline="0" dirty="0" smtClean="0"/>
                        <a:t>f</a:t>
                      </a:r>
                      <a:r>
                        <a:rPr lang="en-US" sz="2400" baseline="0" dirty="0" smtClean="0"/>
                        <a:t>(</a:t>
                      </a:r>
                      <a:r>
                        <a:rPr lang="en-US" sz="2400" i="1" baseline="0" dirty="0" smtClean="0"/>
                        <a:t>x</a:t>
                      </a:r>
                      <a:r>
                        <a:rPr lang="en-US" sz="2400" baseline="0" dirty="0" smtClean="0"/>
                        <a:t>)]</a:t>
                      </a:r>
                      <a:r>
                        <a:rPr lang="en-US" sz="2400" i="0" baseline="0" dirty="0" smtClean="0"/>
                        <a:t> |</a:t>
                      </a:r>
                      <a:r>
                        <a:rPr lang="en-US" sz="2400" i="1" baseline="-25000" dirty="0" smtClean="0"/>
                        <a:t>x</a:t>
                      </a:r>
                      <a:r>
                        <a:rPr lang="en-US" sz="2400" i="0" baseline="-25000" dirty="0" smtClean="0"/>
                        <a:t>=</a:t>
                      </a:r>
                      <a:r>
                        <a:rPr lang="en-US" sz="2400" i="1" baseline="-25000" dirty="0" smtClean="0"/>
                        <a:t>k</a:t>
                      </a:r>
                      <a:endParaRPr lang="en-US" sz="2400" baseline="-25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5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y</a:t>
            </a:r>
            <a:r>
              <a:rPr lang="en-US" dirty="0" smtClean="0"/>
              <a:t> be function of x given by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Determine the derivative </a:t>
            </a:r>
            <a:r>
              <a:rPr lang="en-US" i="1" baseline="30000" dirty="0" err="1" smtClean="0"/>
              <a:t>dy</a:t>
            </a:r>
            <a:r>
              <a:rPr lang="en-US" i="1" dirty="0" smtClean="0"/>
              <a:t>/</a:t>
            </a:r>
            <a:r>
              <a:rPr lang="en-US" i="1" baseline="-25000" dirty="0" smtClean="0"/>
              <a:t>dx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00635"/>
              </p:ext>
            </p:extLst>
          </p:nvPr>
        </p:nvGraphicFramePr>
        <p:xfrm>
          <a:off x="2541588" y="2026803"/>
          <a:ext cx="3370262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1" name="Equation" r:id="rId3" imgW="1168400" imgH="609600" progId="Equation.3">
                  <p:embed/>
                </p:oleObj>
              </mc:Choice>
              <mc:Fallback>
                <p:oleObj name="Equation" r:id="rId3" imgW="11684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1588" y="2026803"/>
                        <a:ext cx="3370262" cy="175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784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96030"/>
            <a:ext cx="7895781" cy="15009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Let’s start by rewriting the function into a more “derivative-friendly” format where the terms are all of the form </a:t>
            </a:r>
            <a:r>
              <a:rPr lang="en-US" i="1" dirty="0" err="1" smtClean="0"/>
              <a:t>ax</a:t>
            </a:r>
            <a:r>
              <a:rPr lang="en-US" i="1" baseline="30000" dirty="0" err="1" smtClean="0"/>
              <a:t>n</a:t>
            </a:r>
            <a:r>
              <a:rPr lang="en-US" dirty="0" smtClean="0"/>
              <a:t>: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434944"/>
              </p:ext>
            </p:extLst>
          </p:nvPr>
        </p:nvGraphicFramePr>
        <p:xfrm>
          <a:off x="760210" y="1700593"/>
          <a:ext cx="2967491" cy="1545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9" name="Equation" r:id="rId3" imgW="1168400" imgH="609600" progId="Equation.3">
                  <p:embed/>
                </p:oleObj>
              </mc:Choice>
              <mc:Fallback>
                <p:oleObj name="Equation" r:id="rId3" imgW="11684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0210" y="1700593"/>
                        <a:ext cx="2967491" cy="1545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046642"/>
              </p:ext>
            </p:extLst>
          </p:nvPr>
        </p:nvGraphicFramePr>
        <p:xfrm>
          <a:off x="5258726" y="1700593"/>
          <a:ext cx="3186330" cy="1285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0" name="Equation" r:id="rId5" imgW="1320800" imgH="533400" progId="Equation.3">
                  <p:embed/>
                </p:oleObj>
              </mc:Choice>
              <mc:Fallback>
                <p:oleObj name="Equation" r:id="rId5" imgW="13208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8726" y="1700593"/>
                        <a:ext cx="3186330" cy="1285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212285"/>
              </p:ext>
            </p:extLst>
          </p:nvPr>
        </p:nvGraphicFramePr>
        <p:xfrm>
          <a:off x="760210" y="3677413"/>
          <a:ext cx="4692650" cy="1357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1" name="Equation" r:id="rId7" imgW="2324100" imgH="673100" progId="Equation.3">
                  <p:embed/>
                </p:oleObj>
              </mc:Choice>
              <mc:Fallback>
                <p:oleObj name="Equation" r:id="rId7" imgW="23241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0210" y="3677413"/>
                        <a:ext cx="4692650" cy="1357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549275" y="3008244"/>
            <a:ext cx="7895781" cy="669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 smtClean="0"/>
              <a:t>Now we’re ready to differentiate.</a:t>
            </a:r>
            <a:endParaRPr lang="en-US" sz="1600" dirty="0" smtClean="0"/>
          </a:p>
          <a:p>
            <a:pPr marL="0" indent="0">
              <a:buFont typeface="Wingdings 2" pitchFamily="18" charset="2"/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21787" y="2131467"/>
            <a:ext cx="1072324" cy="49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1600" dirty="0" smtClean="0"/>
              <a:t>becomes</a:t>
            </a:r>
          </a:p>
          <a:p>
            <a:pPr marL="0" indent="0">
              <a:buFont typeface="Wingdings 2" pitchFamily="18" charset="2"/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547407"/>
              </p:ext>
            </p:extLst>
          </p:nvPr>
        </p:nvGraphicFramePr>
        <p:xfrm>
          <a:off x="1863548" y="4713288"/>
          <a:ext cx="3230563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2" name="Equation" r:id="rId9" imgW="1600200" imgH="622300" progId="Equation.3">
                  <p:embed/>
                </p:oleObj>
              </mc:Choice>
              <mc:Fallback>
                <p:oleObj name="Equation" r:id="rId9" imgW="16002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63548" y="4713288"/>
                        <a:ext cx="3230563" cy="125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997354"/>
              </p:ext>
            </p:extLst>
          </p:nvPr>
        </p:nvGraphicFramePr>
        <p:xfrm>
          <a:off x="3421063" y="5576888"/>
          <a:ext cx="259080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3" name="Equation" r:id="rId11" imgW="1282700" imgH="647700" progId="Equation.3">
                  <p:embed/>
                </p:oleObj>
              </mc:Choice>
              <mc:Fallback>
                <p:oleObj name="Equation" r:id="rId11" imgW="12827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21063" y="5576888"/>
                        <a:ext cx="2590800" cy="1306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580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to check your answer with a TI calculator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02" y="1600200"/>
            <a:ext cx="8511033" cy="50639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Hit the “y=“ button and enter your original function  in Y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You’re going to tell it to graph the derivative of Y</a:t>
            </a:r>
            <a:r>
              <a:rPr lang="en-US" baseline="-25000" dirty="0" smtClean="0"/>
              <a:t>1</a:t>
            </a:r>
            <a:r>
              <a:rPr lang="en-US" dirty="0" smtClean="0"/>
              <a:t> in Y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Hit the “math” button</a:t>
            </a:r>
          </a:p>
          <a:p>
            <a:pPr lvl="1"/>
            <a:r>
              <a:rPr lang="en-US" dirty="0" smtClean="0"/>
              <a:t>Choose </a:t>
            </a:r>
            <a:r>
              <a:rPr lang="en-US" dirty="0" err="1" smtClean="0"/>
              <a:t>nDeriv</a:t>
            </a:r>
            <a:r>
              <a:rPr lang="en-US" dirty="0" smtClean="0"/>
              <a:t>(</a:t>
            </a:r>
          </a:p>
          <a:p>
            <a:pPr lvl="1"/>
            <a:r>
              <a:rPr lang="en-US" dirty="0" smtClean="0"/>
              <a:t>When prompted to enter a variable in the denominator after the “d” choose x.  (You’re telling the calculator the name of the variable you’re working with)</a:t>
            </a:r>
          </a:p>
          <a:p>
            <a:pPr lvl="1"/>
            <a:r>
              <a:rPr lang="en-US" dirty="0" smtClean="0"/>
              <a:t>When your cursor is inside the parentheses, hit the “</a:t>
            </a:r>
            <a:r>
              <a:rPr lang="en-US" dirty="0" err="1" smtClean="0"/>
              <a:t>vars</a:t>
            </a:r>
            <a:r>
              <a:rPr lang="en-US" dirty="0" smtClean="0"/>
              <a:t>” button, select “Y-VARS”, choose “Function” and then choose “Y</a:t>
            </a:r>
            <a:r>
              <a:rPr lang="en-US" baseline="-25000" dirty="0" smtClean="0"/>
              <a:t>1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At the end choose x=x (You’re telling the calculator you’re interested in all values of x, not just one particular value)</a:t>
            </a:r>
          </a:p>
          <a:p>
            <a:r>
              <a:rPr lang="en-US" dirty="0" smtClean="0"/>
              <a:t>In Y</a:t>
            </a:r>
            <a:r>
              <a:rPr lang="en-US" baseline="-25000" dirty="0" smtClean="0"/>
              <a:t>3</a:t>
            </a:r>
            <a:r>
              <a:rPr lang="en-US" dirty="0" smtClean="0"/>
              <a:t>, enter the function </a:t>
            </a:r>
            <a:r>
              <a:rPr lang="en-US" dirty="0" smtClean="0"/>
              <a:t>that </a:t>
            </a:r>
            <a:r>
              <a:rPr lang="en-US" dirty="0" smtClean="0"/>
              <a:t>you </a:t>
            </a:r>
            <a:r>
              <a:rPr lang="en-US" i="1" dirty="0" smtClean="0"/>
              <a:t>think </a:t>
            </a:r>
            <a:r>
              <a:rPr lang="en-US" dirty="0" smtClean="0"/>
              <a:t>is the derivative of Y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Highlight the equal sign in Y</a:t>
            </a:r>
            <a:r>
              <a:rPr lang="en-US" baseline="-25000" dirty="0" smtClean="0"/>
              <a:t>1</a:t>
            </a:r>
            <a:r>
              <a:rPr lang="en-US" dirty="0" smtClean="0"/>
              <a:t> and hit enter in order to turn off the graph for Y</a:t>
            </a:r>
            <a:r>
              <a:rPr lang="en-US" baseline="-25000" dirty="0" smtClean="0"/>
              <a:t>1</a:t>
            </a:r>
            <a:r>
              <a:rPr lang="en-US" dirty="0" smtClean="0"/>
              <a:t>.  You only want to graph Y</a:t>
            </a:r>
            <a:r>
              <a:rPr lang="en-US" baseline="-25000" dirty="0" smtClean="0"/>
              <a:t>2</a:t>
            </a:r>
            <a:r>
              <a:rPr lang="en-US" dirty="0" smtClean="0"/>
              <a:t> and Y</a:t>
            </a:r>
            <a:r>
              <a:rPr lang="en-US" baseline="-25000" dirty="0" smtClean="0"/>
              <a:t>3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Here’s what your “y=“ screen should look like: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8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2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78" y="313414"/>
            <a:ext cx="8593505" cy="297766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Hit the “zoom” button, scroll down, and choose “</a:t>
            </a:r>
            <a:r>
              <a:rPr lang="en-US" sz="2200" dirty="0" err="1" smtClean="0"/>
              <a:t>ZoomFit</a:t>
            </a:r>
            <a:r>
              <a:rPr lang="en-US" sz="2200" dirty="0" smtClean="0"/>
              <a:t>” in order to choose appropriate scales for your axes.</a:t>
            </a:r>
          </a:p>
          <a:p>
            <a:r>
              <a:rPr lang="en-US" sz="2200" dirty="0" smtClean="0"/>
              <a:t>Graph your functions. </a:t>
            </a:r>
          </a:p>
          <a:p>
            <a:r>
              <a:rPr lang="en-US" sz="2200" dirty="0" smtClean="0"/>
              <a:t>Use the “trace” button to trace along your graph.  Toggle back and forth between tracing along Y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and Y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.  If you did the problem correctly, they will be the same graph.</a:t>
            </a:r>
            <a:endParaRPr lang="en-US" sz="2200" dirty="0"/>
          </a:p>
        </p:txBody>
      </p:sp>
      <p:pic>
        <p:nvPicPr>
          <p:cNvPr id="4" name="Picture 3" descr="TI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0" y="3291075"/>
            <a:ext cx="4151366" cy="3113524"/>
          </a:xfrm>
          <a:prstGeom prst="rect">
            <a:avLst/>
          </a:prstGeom>
        </p:spPr>
      </p:pic>
      <p:pic>
        <p:nvPicPr>
          <p:cNvPr id="5" name="Picture 4" descr="TI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60" y="3291075"/>
            <a:ext cx="4151365" cy="311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0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Sine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all set for polynomials!</a:t>
            </a:r>
          </a:p>
          <a:p>
            <a:r>
              <a:rPr lang="en-US" dirty="0" smtClean="0"/>
              <a:t>Lots </a:t>
            </a:r>
            <a:r>
              <a:rPr lang="en-US" dirty="0" smtClean="0"/>
              <a:t>of phenomena in physics are cyclical, which means they are well represented by sine curves.  </a:t>
            </a:r>
          </a:p>
          <a:p>
            <a:r>
              <a:rPr lang="en-US" dirty="0" smtClean="0"/>
              <a:t>What’s the derivative of sin </a:t>
            </a:r>
            <a:r>
              <a:rPr lang="en-US" i="1" dirty="0" smtClean="0"/>
              <a:t>x</a:t>
            </a:r>
            <a:r>
              <a:rPr lang="en-US" dirty="0" smtClean="0"/>
              <a:t>?</a:t>
            </a:r>
          </a:p>
          <a:p>
            <a:r>
              <a:rPr lang="en-US" dirty="0" smtClean="0"/>
              <a:t>Let’s approach this question graphically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1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93975"/>
            <a:ext cx="4431989" cy="692673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sin </a:t>
            </a:r>
            <a:r>
              <a:rPr lang="en-US" i="1" dirty="0" smtClean="0"/>
              <a:t>x</a:t>
            </a:r>
          </a:p>
          <a:p>
            <a:endParaRPr lang="en-US" dirty="0"/>
          </a:p>
        </p:txBody>
      </p:sp>
      <p:pic>
        <p:nvPicPr>
          <p:cNvPr id="4" name="Picture 3" descr="Screen Shot 2020-06-21 at 5.42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98900"/>
            <a:ext cx="60833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0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51" y="346405"/>
            <a:ext cx="3232873" cy="5489619"/>
          </a:xfrm>
        </p:spPr>
        <p:txBody>
          <a:bodyPr/>
          <a:lstStyle/>
          <a:p>
            <a:r>
              <a:rPr lang="en-US" dirty="0" smtClean="0"/>
              <a:t>Consider a position v. time graph where the position varies linearly with time.</a:t>
            </a:r>
          </a:p>
          <a:p>
            <a:r>
              <a:rPr lang="en-US" dirty="0" smtClean="0"/>
              <a:t>What does the slope of this line represent?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17356" y="497008"/>
            <a:ext cx="16494" cy="352793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717357" y="4008446"/>
            <a:ext cx="3546263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3612241" y="2108058"/>
            <a:ext cx="137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 (m)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53390" y="4206365"/>
            <a:ext cx="96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733850" y="1253672"/>
            <a:ext cx="3331838" cy="1847495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1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93975"/>
            <a:ext cx="4431989" cy="692673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sin </a:t>
            </a:r>
            <a:r>
              <a:rPr lang="en-US" i="1" dirty="0" smtClean="0"/>
              <a:t>x</a:t>
            </a:r>
          </a:p>
          <a:p>
            <a:endParaRPr lang="en-US" dirty="0"/>
          </a:p>
        </p:txBody>
      </p:sp>
      <p:pic>
        <p:nvPicPr>
          <p:cNvPr id="4" name="Picture 3" descr="Screen Shot 2020-06-21 at 5.42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98900"/>
            <a:ext cx="6083300" cy="320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01675" y="5348616"/>
            <a:ext cx="7990795" cy="1282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Let’s draw tangent lines to the graph at the points where x = 0, 0.5π, π, 1.5π, and 2π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93975"/>
            <a:ext cx="4431989" cy="692673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sin </a:t>
            </a:r>
            <a:r>
              <a:rPr lang="en-US" i="1" dirty="0" smtClean="0"/>
              <a:t>x</a:t>
            </a:r>
          </a:p>
          <a:p>
            <a:endParaRPr lang="en-US" dirty="0"/>
          </a:p>
        </p:txBody>
      </p:sp>
      <p:pic>
        <p:nvPicPr>
          <p:cNvPr id="4" name="Picture 3" descr="Screen Shot 2020-06-21 at 5.42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98900"/>
            <a:ext cx="6083300" cy="320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01675" y="5348616"/>
            <a:ext cx="7990795" cy="1282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Let’s draw tangent lines to the graph at the points where x = 0, 0.5π, π, 1.5π, and 2π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861794" y="3045163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72082" y="2399253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55550" y="3027544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74333" y="3669253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38882" y="3028230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165602" y="1286648"/>
            <a:ext cx="3840946" cy="3645644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9902" y="1136990"/>
            <a:ext cx="3840946" cy="3645644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032002" y="1286648"/>
            <a:ext cx="3834215" cy="3553100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31789" y="2464243"/>
            <a:ext cx="3840946" cy="2742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38525" y="3734243"/>
            <a:ext cx="3840946" cy="2742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10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93975"/>
            <a:ext cx="4431989" cy="692673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sin </a:t>
            </a:r>
            <a:r>
              <a:rPr lang="en-US" i="1" dirty="0" smtClean="0"/>
              <a:t>x</a:t>
            </a:r>
          </a:p>
          <a:p>
            <a:endParaRPr lang="en-US" dirty="0"/>
          </a:p>
        </p:txBody>
      </p:sp>
      <p:pic>
        <p:nvPicPr>
          <p:cNvPr id="4" name="Picture 3" descr="Screen Shot 2020-06-21 at 5.42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98900"/>
            <a:ext cx="6083300" cy="320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8851" y="5348616"/>
            <a:ext cx="8428561" cy="1282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Careful analysis shows: when </a:t>
            </a:r>
            <a:r>
              <a:rPr lang="en-US" i="1" dirty="0" smtClean="0"/>
              <a:t>x</a:t>
            </a:r>
            <a:r>
              <a:rPr lang="en-US" dirty="0" smtClean="0"/>
              <a:t> = 0, slope = 1; when </a:t>
            </a:r>
            <a:r>
              <a:rPr lang="en-US" i="1" dirty="0" smtClean="0"/>
              <a:t>x</a:t>
            </a:r>
            <a:r>
              <a:rPr lang="en-US" dirty="0" smtClean="0"/>
              <a:t> = 0.5π, slope = 0; when </a:t>
            </a:r>
            <a:r>
              <a:rPr lang="en-US" i="1" dirty="0" smtClean="0"/>
              <a:t>x</a:t>
            </a:r>
            <a:r>
              <a:rPr lang="en-US" dirty="0" smtClean="0"/>
              <a:t> = π, slope = -1; when </a:t>
            </a:r>
            <a:r>
              <a:rPr lang="en-US" i="1" dirty="0" smtClean="0"/>
              <a:t>x</a:t>
            </a:r>
            <a:r>
              <a:rPr lang="en-US" dirty="0" smtClean="0"/>
              <a:t> = 1.5π, slope = 0, and when </a:t>
            </a:r>
            <a:r>
              <a:rPr lang="en-US" i="1" dirty="0" smtClean="0"/>
              <a:t>x</a:t>
            </a:r>
            <a:r>
              <a:rPr lang="en-US" dirty="0" smtClean="0"/>
              <a:t> = 2π, slope = 1.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861794" y="3045163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72082" y="2399253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55550" y="3027544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74333" y="3669253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38882" y="3028230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165602" y="1286648"/>
            <a:ext cx="3840946" cy="3645644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9902" y="1136990"/>
            <a:ext cx="3840946" cy="3645644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032002" y="1286648"/>
            <a:ext cx="3834215" cy="3553100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31789" y="2464243"/>
            <a:ext cx="3840946" cy="2742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38525" y="3734243"/>
            <a:ext cx="3840946" cy="2742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8959078">
            <a:off x="3166268" y="1177473"/>
            <a:ext cx="84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8959078">
            <a:off x="7199257" y="1278200"/>
            <a:ext cx="84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2558438">
            <a:off x="3196195" y="2398166"/>
            <a:ext cx="91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 = -1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54342" y="2104747"/>
            <a:ext cx="84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28528" y="3387848"/>
            <a:ext cx="84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4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51" y="313415"/>
            <a:ext cx="8428561" cy="973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 what function passes through the points (0, 1), (0.5π, 0), (π</a:t>
            </a:r>
            <a:r>
              <a:rPr lang="en-US" dirty="0"/>
              <a:t>, </a:t>
            </a:r>
            <a:r>
              <a:rPr lang="en-US" dirty="0" smtClean="0"/>
              <a:t>-1), (1.5π, 0), </a:t>
            </a:r>
            <a:r>
              <a:rPr lang="en-US" dirty="0"/>
              <a:t>and </a:t>
            </a:r>
            <a:r>
              <a:rPr lang="en-US" dirty="0" smtClean="0"/>
              <a:t>(2π</a:t>
            </a:r>
            <a:r>
              <a:rPr lang="en-US" dirty="0"/>
              <a:t>, </a:t>
            </a:r>
            <a:r>
              <a:rPr lang="en-US" dirty="0" smtClean="0"/>
              <a:t>1)?  The answer: </a:t>
            </a:r>
            <a:r>
              <a:rPr lang="en-US" dirty="0" err="1" smtClean="0"/>
              <a:t>cos</a:t>
            </a:r>
            <a:r>
              <a:rPr lang="en-US" dirty="0" smtClean="0"/>
              <a:t> x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Screen Shot 2020-06-21 at 5.59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1528095"/>
            <a:ext cx="6045200" cy="31750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861794" y="2418353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72082" y="3042558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55550" y="2417229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74333" y="3042443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38882" y="3655040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2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51" y="313415"/>
            <a:ext cx="8428561" cy="973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 what function passes through the points (0, 1), (0.5π, 0), (π</a:t>
            </a:r>
            <a:r>
              <a:rPr lang="en-US" dirty="0"/>
              <a:t>, </a:t>
            </a:r>
            <a:r>
              <a:rPr lang="en-US" dirty="0" smtClean="0"/>
              <a:t>-1), (1.5π, 0), </a:t>
            </a:r>
            <a:r>
              <a:rPr lang="en-US" dirty="0"/>
              <a:t>and </a:t>
            </a:r>
            <a:r>
              <a:rPr lang="en-US" dirty="0" smtClean="0"/>
              <a:t>(2π</a:t>
            </a:r>
            <a:r>
              <a:rPr lang="en-US" dirty="0"/>
              <a:t>, </a:t>
            </a:r>
            <a:r>
              <a:rPr lang="en-US" dirty="0" smtClean="0"/>
              <a:t>1)?  The answer: </a:t>
            </a:r>
            <a:r>
              <a:rPr lang="en-US" dirty="0" err="1" smtClean="0"/>
              <a:t>cos</a:t>
            </a:r>
            <a:r>
              <a:rPr lang="en-US" dirty="0" smtClean="0"/>
              <a:t> x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Screen Shot 2020-06-21 at 5.59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1528095"/>
            <a:ext cx="6045200" cy="31750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861794" y="2418353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72082" y="3042558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55550" y="2417229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74333" y="3042443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38882" y="3655040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6381" y="4820628"/>
            <a:ext cx="8428561" cy="973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 smtClean="0"/>
              <a:t>We’ve just demonstrated graphically that if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sin </a:t>
            </a:r>
            <a:r>
              <a:rPr lang="en-US" i="1" dirty="0" smtClean="0"/>
              <a:t>x</a:t>
            </a:r>
            <a:r>
              <a:rPr lang="en-US" dirty="0" smtClean="0"/>
              <a:t>, then </a:t>
            </a:r>
            <a:r>
              <a:rPr lang="en-US" i="1" dirty="0" smtClean="0"/>
              <a:t>f</a:t>
            </a:r>
            <a:r>
              <a:rPr lang="en-US" dirty="0" smtClean="0"/>
              <a:t> ‘(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.</a:t>
            </a:r>
          </a:p>
          <a:p>
            <a:pPr marL="0" indent="0">
              <a:buFont typeface="Wingdings 2" pitchFamily="18" charset="2"/>
              <a:buNone/>
            </a:pPr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0849" y="5793862"/>
            <a:ext cx="8556563" cy="973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 smtClean="0"/>
              <a:t>A similar graphical approach can show that if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, then </a:t>
            </a:r>
            <a:r>
              <a:rPr lang="en-US" i="1" dirty="0" smtClean="0"/>
              <a:t>f</a:t>
            </a:r>
            <a:r>
              <a:rPr lang="en-US" dirty="0" smtClean="0"/>
              <a:t> ‘(</a:t>
            </a:r>
            <a:r>
              <a:rPr lang="en-US" i="1" dirty="0" smtClean="0"/>
              <a:t>x</a:t>
            </a:r>
            <a:r>
              <a:rPr lang="en-US" dirty="0" smtClean="0"/>
              <a:t>) = - sin </a:t>
            </a:r>
            <a:r>
              <a:rPr lang="en-US" i="1" dirty="0" smtClean="0"/>
              <a:t>x</a:t>
            </a:r>
            <a:r>
              <a:rPr lang="en-US" dirty="0" smtClean="0"/>
              <a:t>.</a:t>
            </a:r>
          </a:p>
          <a:p>
            <a:pPr marL="0" indent="0">
              <a:buFont typeface="Wingdings 2" pitchFamily="18" charset="2"/>
              <a:buNone/>
            </a:pPr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8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00703"/>
          </a:xfrm>
        </p:spPr>
        <p:txBody>
          <a:bodyPr/>
          <a:lstStyle/>
          <a:p>
            <a:r>
              <a:rPr lang="en-US" dirty="0" err="1" smtClean="0"/>
              <a:t>Antidifferentiaion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02" y="1055711"/>
            <a:ext cx="8560516" cy="564145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Let’s turn things around.</a:t>
            </a:r>
          </a:p>
          <a:p>
            <a:r>
              <a:rPr lang="en-US" dirty="0" smtClean="0"/>
              <a:t>Suppose you’re given </a:t>
            </a:r>
            <a:r>
              <a:rPr lang="en-US" i="1" dirty="0" smtClean="0"/>
              <a:t>f </a:t>
            </a:r>
            <a:r>
              <a:rPr lang="en-US" dirty="0" smtClean="0"/>
              <a:t>’(</a:t>
            </a:r>
            <a:r>
              <a:rPr lang="en-US" i="1" dirty="0" smtClean="0"/>
              <a:t>x</a:t>
            </a:r>
            <a:r>
              <a:rPr lang="en-US" dirty="0" smtClean="0"/>
              <a:t>) = 20</a:t>
            </a:r>
            <a:r>
              <a:rPr lang="en-US" i="1" dirty="0" smtClean="0"/>
              <a:t>x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6</a:t>
            </a:r>
            <a:r>
              <a:rPr lang="en-US" i="1" dirty="0" smtClean="0"/>
              <a:t>x </a:t>
            </a:r>
            <a:r>
              <a:rPr lang="en-US" dirty="0" smtClean="0"/>
              <a:t>and asked to find a corresponding function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).  In other words, you’re asked to find an </a:t>
            </a:r>
            <a:r>
              <a:rPr lang="en-US" i="1" dirty="0" err="1" smtClean="0"/>
              <a:t>antiderivative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Consider exponents first.  When differentiating, exponents always decrease by 1, so going backwards, the exponents must increase by 1. Therefore, your </a:t>
            </a:r>
            <a:r>
              <a:rPr lang="en-US" dirty="0" err="1" smtClean="0"/>
              <a:t>antiderivative</a:t>
            </a:r>
            <a:r>
              <a:rPr lang="en-US" dirty="0" smtClean="0"/>
              <a:t> will be of the form 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__</a:t>
            </a:r>
            <a:r>
              <a:rPr lang="en-US" i="1" dirty="0" smtClean="0"/>
              <a:t>x</a:t>
            </a:r>
            <a:r>
              <a:rPr lang="en-US" baseline="30000" dirty="0" smtClean="0"/>
              <a:t>4</a:t>
            </a:r>
            <a:r>
              <a:rPr lang="en-US" dirty="0" smtClean="0"/>
              <a:t> - ___</a:t>
            </a:r>
            <a:r>
              <a:rPr lang="en-US" i="1" dirty="0" smtClean="0"/>
              <a:t>x</a:t>
            </a:r>
            <a:r>
              <a:rPr lang="en-US" baseline="30000" dirty="0" smtClean="0"/>
              <a:t>2 </a:t>
            </a:r>
            <a:r>
              <a:rPr lang="en-US" dirty="0" smtClean="0"/>
              <a:t> where the blanks are coefficients.</a:t>
            </a:r>
          </a:p>
          <a:p>
            <a:r>
              <a:rPr lang="en-US" dirty="0" smtClean="0"/>
              <a:t>To find the coefficients, imagine taking the derivative of f(x) and ask yourself, “What do you multiply by 4 to get 20?” and “What do you multiply by 2 to get 6?”</a:t>
            </a:r>
          </a:p>
          <a:p>
            <a:r>
              <a:rPr lang="en-US" dirty="0" smtClean="0"/>
              <a:t>Thus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5</a:t>
            </a:r>
            <a:r>
              <a:rPr lang="en-US" i="1" dirty="0" smtClean="0"/>
              <a:t>x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3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is an </a:t>
            </a:r>
            <a:r>
              <a:rPr lang="en-US" dirty="0" err="1" smtClean="0"/>
              <a:t>antiderivative</a:t>
            </a:r>
            <a:r>
              <a:rPr lang="en-US" dirty="0" smtClean="0"/>
              <a:t> of </a:t>
            </a:r>
            <a:r>
              <a:rPr lang="en-US" i="1" dirty="0"/>
              <a:t>f </a:t>
            </a:r>
            <a:r>
              <a:rPr lang="en-US" dirty="0"/>
              <a:t>’(</a:t>
            </a:r>
            <a:r>
              <a:rPr lang="en-US" i="1" dirty="0"/>
              <a:t>x</a:t>
            </a:r>
            <a:r>
              <a:rPr lang="en-US" dirty="0"/>
              <a:t>) = 20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6</a:t>
            </a:r>
            <a:r>
              <a:rPr lang="en-US" i="1" dirty="0"/>
              <a:t>x 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66570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93" y="560847"/>
            <a:ext cx="7966723" cy="5888890"/>
          </a:xfrm>
        </p:spPr>
        <p:txBody>
          <a:bodyPr/>
          <a:lstStyle/>
          <a:p>
            <a:r>
              <a:rPr lang="en-US" dirty="0" smtClean="0"/>
              <a:t>Note: I was careful to call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5</a:t>
            </a:r>
            <a:r>
              <a:rPr lang="en-US" i="1" dirty="0"/>
              <a:t>x</a:t>
            </a:r>
            <a:r>
              <a:rPr lang="en-US" baseline="30000" dirty="0"/>
              <a:t>4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3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b="1" u="sng" dirty="0" smtClean="0"/>
              <a:t>an</a:t>
            </a:r>
            <a:r>
              <a:rPr lang="en-US" dirty="0" smtClean="0"/>
              <a:t> </a:t>
            </a:r>
            <a:r>
              <a:rPr lang="en-US" dirty="0" err="1" smtClean="0"/>
              <a:t>antiderivative</a:t>
            </a:r>
            <a:r>
              <a:rPr lang="en-US" dirty="0" smtClean="0"/>
              <a:t> of </a:t>
            </a:r>
            <a:r>
              <a:rPr lang="en-US" i="1" dirty="0"/>
              <a:t>f </a:t>
            </a:r>
            <a:r>
              <a:rPr lang="en-US" dirty="0"/>
              <a:t>’(</a:t>
            </a:r>
            <a:r>
              <a:rPr lang="en-US" i="1" dirty="0"/>
              <a:t>x</a:t>
            </a:r>
            <a:r>
              <a:rPr lang="en-US" dirty="0"/>
              <a:t>) = 20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6</a:t>
            </a:r>
            <a:r>
              <a:rPr lang="en-US" i="1" dirty="0"/>
              <a:t>x </a:t>
            </a:r>
            <a:r>
              <a:rPr lang="en-US" dirty="0" smtClean="0"/>
              <a:t> and not </a:t>
            </a:r>
            <a:r>
              <a:rPr lang="en-US" b="1" u="sng" dirty="0" smtClean="0"/>
              <a:t>the</a:t>
            </a:r>
            <a:r>
              <a:rPr lang="en-US" dirty="0" smtClean="0"/>
              <a:t> </a:t>
            </a:r>
            <a:r>
              <a:rPr lang="en-US" dirty="0" err="1" smtClean="0"/>
              <a:t>antiderivative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could add or subtract any constant to </a:t>
            </a:r>
            <a:r>
              <a:rPr lang="en-US" i="1" dirty="0" smtClean="0"/>
              <a:t>f</a:t>
            </a:r>
            <a:r>
              <a:rPr lang="en-US" dirty="0" smtClean="0"/>
              <a:t>(x) and not change what its derivative would be since the derivative of any constant is zero.</a:t>
            </a:r>
          </a:p>
          <a:p>
            <a:r>
              <a:rPr lang="en-US" dirty="0" smtClean="0"/>
              <a:t>If you took the derivative of 5</a:t>
            </a:r>
            <a:r>
              <a:rPr lang="en-US" i="1" dirty="0" smtClean="0"/>
              <a:t>x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mr-IN" dirty="0"/>
              <a:t>–</a:t>
            </a:r>
            <a:r>
              <a:rPr lang="en-US" dirty="0"/>
              <a:t> 3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+ 7 or </a:t>
            </a:r>
            <a:r>
              <a:rPr lang="en-US" dirty="0"/>
              <a:t>	 </a:t>
            </a:r>
            <a:r>
              <a:rPr lang="en-US" dirty="0" smtClean="0"/>
              <a:t>      5</a:t>
            </a:r>
            <a:r>
              <a:rPr lang="en-US" i="1" dirty="0" smtClean="0"/>
              <a:t>x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mr-IN" dirty="0"/>
              <a:t>–</a:t>
            </a:r>
            <a:r>
              <a:rPr lang="en-US" dirty="0"/>
              <a:t> 3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mr-IN" dirty="0" smtClean="0"/>
              <a:t>–</a:t>
            </a:r>
            <a:r>
              <a:rPr lang="en-US" dirty="0" smtClean="0"/>
              <a:t> 42 or </a:t>
            </a:r>
            <a:r>
              <a:rPr lang="en-US" dirty="0"/>
              <a:t>5</a:t>
            </a:r>
            <a:r>
              <a:rPr lang="en-US" i="1" dirty="0"/>
              <a:t>x</a:t>
            </a:r>
            <a:r>
              <a:rPr lang="en-US" baseline="30000" dirty="0"/>
              <a:t>4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3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+ 1,701, you’d get the  same result: </a:t>
            </a:r>
            <a:r>
              <a:rPr lang="en-US" dirty="0"/>
              <a:t>20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6</a:t>
            </a:r>
            <a:r>
              <a:rPr lang="en-US" i="1" dirty="0" smtClean="0"/>
              <a:t>x.</a:t>
            </a:r>
          </a:p>
          <a:p>
            <a:r>
              <a:rPr lang="en-US" dirty="0" smtClean="0"/>
              <a:t>This make sense when </a:t>
            </a:r>
            <a:r>
              <a:rPr lang="en-US" dirty="0" smtClean="0"/>
              <a:t>you think </a:t>
            </a:r>
            <a:r>
              <a:rPr lang="en-US" dirty="0" smtClean="0"/>
              <a:t>about it graphically.  Adding or subtracting a constant just shifts a graph vertically on the x-y plane, but doesn’t change the value of the slope at any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1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the “+ c”!!!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723" y="1683094"/>
            <a:ext cx="7893828" cy="4931598"/>
          </a:xfrm>
        </p:spPr>
        <p:txBody>
          <a:bodyPr>
            <a:normAutofit/>
          </a:bodyPr>
          <a:lstStyle/>
          <a:p>
            <a:r>
              <a:rPr lang="en-US" dirty="0" smtClean="0"/>
              <a:t>Therefore, if we want to be as generic as possible when asked to find the </a:t>
            </a:r>
            <a:r>
              <a:rPr lang="en-US" dirty="0" err="1" smtClean="0"/>
              <a:t>antiderivative</a:t>
            </a:r>
            <a:r>
              <a:rPr lang="en-US" dirty="0" smtClean="0"/>
              <a:t> of </a:t>
            </a:r>
            <a:r>
              <a:rPr lang="en-US" i="1" dirty="0"/>
              <a:t>f </a:t>
            </a:r>
            <a:r>
              <a:rPr lang="en-US" dirty="0"/>
              <a:t>’(</a:t>
            </a:r>
            <a:r>
              <a:rPr lang="en-US" i="1" dirty="0"/>
              <a:t>x</a:t>
            </a:r>
            <a:r>
              <a:rPr lang="en-US" dirty="0"/>
              <a:t>) = 20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6</a:t>
            </a:r>
            <a:r>
              <a:rPr lang="en-US" i="1" dirty="0" smtClean="0"/>
              <a:t>x </a:t>
            </a:r>
            <a:r>
              <a:rPr lang="en-US" dirty="0" smtClean="0"/>
              <a:t>we would say the answer </a:t>
            </a:r>
            <a:r>
              <a:rPr lang="en-US" dirty="0" smtClean="0"/>
              <a:t>is </a:t>
            </a:r>
            <a:r>
              <a:rPr lang="en-US" i="1" dirty="0" smtClean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5</a:t>
            </a:r>
            <a:r>
              <a:rPr lang="en-US" i="1" dirty="0"/>
              <a:t>x</a:t>
            </a:r>
            <a:r>
              <a:rPr lang="en-US" baseline="30000" dirty="0"/>
              <a:t>4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3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i="1" dirty="0" smtClean="0"/>
              <a:t>c</a:t>
            </a:r>
            <a:r>
              <a:rPr lang="en-US" dirty="0" smtClean="0"/>
              <a:t>, where c is a constant.</a:t>
            </a:r>
          </a:p>
          <a:p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5</a:t>
            </a:r>
            <a:r>
              <a:rPr lang="en-US" i="1" dirty="0"/>
              <a:t>x</a:t>
            </a:r>
            <a:r>
              <a:rPr lang="en-US" baseline="30000" dirty="0"/>
              <a:t>4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3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 smtClean="0"/>
              <a:t>c </a:t>
            </a:r>
            <a:r>
              <a:rPr lang="en-US" dirty="0" smtClean="0"/>
              <a:t>is said to be the “general </a:t>
            </a:r>
            <a:r>
              <a:rPr lang="en-US" dirty="0" err="1" smtClean="0"/>
              <a:t>antiderivative</a:t>
            </a:r>
            <a:r>
              <a:rPr lang="en-US" dirty="0" smtClean="0"/>
              <a:t>” of </a:t>
            </a:r>
            <a:r>
              <a:rPr lang="en-US" i="1" dirty="0"/>
              <a:t>f </a:t>
            </a:r>
            <a:r>
              <a:rPr lang="en-US" dirty="0"/>
              <a:t>’(</a:t>
            </a:r>
            <a:r>
              <a:rPr lang="en-US" i="1" dirty="0"/>
              <a:t>x</a:t>
            </a:r>
            <a:r>
              <a:rPr lang="en-US" dirty="0"/>
              <a:t>) = 20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6</a:t>
            </a:r>
            <a:r>
              <a:rPr lang="en-US" i="1" dirty="0" smtClean="0"/>
              <a:t>x.</a:t>
            </a:r>
          </a:p>
          <a:p>
            <a:r>
              <a:rPr lang="en-US" dirty="0" smtClean="0"/>
              <a:t>In the absence of any other information or instructions, </a:t>
            </a:r>
            <a:r>
              <a:rPr lang="en-US" b="1" dirty="0" smtClean="0"/>
              <a:t>always</a:t>
            </a:r>
            <a:r>
              <a:rPr lang="en-US" dirty="0" smtClean="0"/>
              <a:t> include “+ c” whenever you find an </a:t>
            </a:r>
            <a:r>
              <a:rPr lang="en-US" dirty="0" err="1" smtClean="0"/>
              <a:t>antiderivative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3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81126"/>
          </a:xfrm>
        </p:spPr>
        <p:txBody>
          <a:bodyPr/>
          <a:lstStyle/>
          <a:p>
            <a:r>
              <a:rPr lang="en-US" dirty="0" smtClean="0"/>
              <a:t>Indefinite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36135"/>
            <a:ext cx="8042276" cy="3958917"/>
          </a:xfrm>
        </p:spPr>
        <p:txBody>
          <a:bodyPr/>
          <a:lstStyle/>
          <a:p>
            <a:r>
              <a:rPr lang="en-US" dirty="0" smtClean="0"/>
              <a:t>The act of finding a function’s </a:t>
            </a:r>
            <a:r>
              <a:rPr lang="en-US" dirty="0" err="1" smtClean="0"/>
              <a:t>antiderivative</a:t>
            </a:r>
            <a:r>
              <a:rPr lang="en-US" dirty="0" smtClean="0"/>
              <a:t> is called “integration”, specifically “indefinite integration”.</a:t>
            </a:r>
          </a:p>
          <a:p>
            <a:r>
              <a:rPr lang="en-US" dirty="0" smtClean="0"/>
              <a:t>(We’ll get to “definite integration” soon</a:t>
            </a:r>
            <a:r>
              <a:rPr lang="mr-IN" dirty="0" smtClean="0"/>
              <a:t>…</a:t>
            </a:r>
            <a:r>
              <a:rPr lang="en-US" dirty="0" smtClean="0"/>
              <a:t>.)</a:t>
            </a:r>
          </a:p>
          <a:p>
            <a:r>
              <a:rPr lang="en-US" dirty="0" smtClean="0"/>
              <a:t>Here are three ways to ask the same thing:</a:t>
            </a:r>
          </a:p>
          <a:p>
            <a:pPr lvl="1"/>
            <a:r>
              <a:rPr lang="en-US" i="1" dirty="0"/>
              <a:t>f </a:t>
            </a:r>
            <a:r>
              <a:rPr lang="en-US" dirty="0"/>
              <a:t>’(</a:t>
            </a:r>
            <a:r>
              <a:rPr lang="en-US" i="1" dirty="0"/>
              <a:t>x</a:t>
            </a:r>
            <a:r>
              <a:rPr lang="en-US" dirty="0"/>
              <a:t>) = 20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6</a:t>
            </a:r>
            <a:r>
              <a:rPr lang="en-US" i="1" dirty="0"/>
              <a:t>x </a:t>
            </a:r>
            <a:r>
              <a:rPr lang="en-US" i="1" dirty="0" smtClean="0"/>
              <a:t>. </a:t>
            </a:r>
            <a:r>
              <a:rPr lang="en-US" dirty="0" smtClean="0"/>
              <a:t> Find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Find the integral of 20</a:t>
            </a:r>
            <a:r>
              <a:rPr lang="en-US" i="1" dirty="0" smtClean="0"/>
              <a:t>x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6</a:t>
            </a:r>
            <a:r>
              <a:rPr lang="en-US" i="1" dirty="0" smtClean="0"/>
              <a:t>x.</a:t>
            </a:r>
          </a:p>
          <a:p>
            <a:pPr lvl="1"/>
            <a:r>
              <a:rPr lang="en-US" dirty="0" smtClean="0"/>
              <a:t>Evaluate: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695266"/>
              </p:ext>
            </p:extLst>
          </p:nvPr>
        </p:nvGraphicFramePr>
        <p:xfrm>
          <a:off x="2556609" y="4551802"/>
          <a:ext cx="1903326" cy="594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Equation" r:id="rId3" imgW="1016000" imgH="317500" progId="Equation.3">
                  <p:embed/>
                </p:oleObj>
              </mc:Choice>
              <mc:Fallback>
                <p:oleObj name="Equation" r:id="rId3" imgW="101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6609" y="4551802"/>
                        <a:ext cx="1903326" cy="594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332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321" y="289026"/>
            <a:ext cx="8042276" cy="1336956"/>
          </a:xfrm>
        </p:spPr>
        <p:txBody>
          <a:bodyPr/>
          <a:lstStyle/>
          <a:p>
            <a:r>
              <a:rPr lang="en-US" dirty="0" smtClean="0"/>
              <a:t>Anatomy of an Indefinite Integral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076849"/>
              </p:ext>
            </p:extLst>
          </p:nvPr>
        </p:nvGraphicFramePr>
        <p:xfrm>
          <a:off x="2688562" y="2060983"/>
          <a:ext cx="3698044" cy="11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2" name="Equation" r:id="rId3" imgW="1016000" imgH="317500" progId="Equation.3">
                  <p:embed/>
                </p:oleObj>
              </mc:Choice>
              <mc:Fallback>
                <p:oleObj name="Equation" r:id="rId3" imgW="101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8562" y="2060983"/>
                        <a:ext cx="3698044" cy="11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3417" y="3810459"/>
            <a:ext cx="2355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integral sign </a:t>
            </a:r>
            <a:r>
              <a:rPr lang="mr-IN" dirty="0" smtClean="0"/>
              <a:t>–</a:t>
            </a:r>
            <a:endParaRPr lang="en-US" dirty="0" smtClean="0"/>
          </a:p>
          <a:p>
            <a:r>
              <a:rPr lang="en-US" dirty="0" smtClean="0"/>
              <a:t>It lets you know </a:t>
            </a:r>
          </a:p>
          <a:p>
            <a:r>
              <a:rPr lang="en-US" dirty="0"/>
              <a:t>t</a:t>
            </a:r>
            <a:r>
              <a:rPr lang="en-US" dirty="0" smtClean="0"/>
              <a:t>hat you’ll be taking</a:t>
            </a:r>
          </a:p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 err="1" smtClean="0"/>
              <a:t>antiderivative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12299" y="3216621"/>
            <a:ext cx="676263" cy="593838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16200000">
            <a:off x="4177242" y="2383627"/>
            <a:ext cx="544310" cy="2309268"/>
          </a:xfrm>
          <a:prstGeom prst="leftBrace">
            <a:avLst>
              <a:gd name="adj1" fmla="val 56818"/>
              <a:gd name="adj2" fmla="val 50000"/>
            </a:avLst>
          </a:prstGeom>
          <a:noFill/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15275" y="4080714"/>
            <a:ext cx="23382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“integrand” </a:t>
            </a:r>
            <a:r>
              <a:rPr lang="mr-IN" dirty="0" smtClean="0"/>
              <a:t>–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function that </a:t>
            </a:r>
          </a:p>
          <a:p>
            <a:r>
              <a:rPr lang="en-US" dirty="0" smtClean="0"/>
              <a:t>you will be finding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err="1" smtClean="0"/>
              <a:t>antiderivative</a:t>
            </a:r>
            <a:r>
              <a:rPr lang="en-US" dirty="0" smtClean="0"/>
              <a:t> of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142521" y="2919702"/>
            <a:ext cx="438685" cy="709306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36406" y="3810459"/>
            <a:ext cx="28782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part just lets you</a:t>
            </a:r>
          </a:p>
          <a:p>
            <a:r>
              <a:rPr lang="en-US" dirty="0"/>
              <a:t>k</a:t>
            </a:r>
            <a:r>
              <a:rPr lang="en-US" dirty="0" smtClean="0"/>
              <a:t>now that the variable</a:t>
            </a:r>
          </a:p>
          <a:p>
            <a:r>
              <a:rPr lang="en-US" dirty="0"/>
              <a:t>w</a:t>
            </a:r>
            <a:r>
              <a:rPr lang="en-US" dirty="0" smtClean="0"/>
              <a:t>e’re working with is </a:t>
            </a:r>
            <a:r>
              <a:rPr lang="en-US" i="1" dirty="0" smtClean="0"/>
              <a:t>x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 this point it is</a:t>
            </a:r>
          </a:p>
          <a:p>
            <a:r>
              <a:rPr lang="en-US" dirty="0"/>
              <a:t>h</a:t>
            </a:r>
            <a:r>
              <a:rPr lang="en-US" dirty="0" smtClean="0"/>
              <a:t>elpful to think of the</a:t>
            </a:r>
          </a:p>
          <a:p>
            <a:r>
              <a:rPr lang="en-US" dirty="0" smtClean="0"/>
              <a:t>“dx” as </a:t>
            </a:r>
            <a:r>
              <a:rPr lang="en-US" dirty="0" smtClean="0"/>
              <a:t>punctuation, like</a:t>
            </a:r>
          </a:p>
          <a:p>
            <a:r>
              <a:rPr lang="en-US" dirty="0"/>
              <a:t>t</a:t>
            </a:r>
            <a:r>
              <a:rPr lang="en-US" dirty="0" smtClean="0"/>
              <a:t>he period at the end of </a:t>
            </a:r>
          </a:p>
          <a:p>
            <a:r>
              <a:rPr lang="en-US" dirty="0"/>
              <a:t>t</a:t>
            </a:r>
            <a:r>
              <a:rPr lang="en-US" dirty="0" smtClean="0"/>
              <a:t>he integral’s sentence.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0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51" y="346405"/>
            <a:ext cx="3236827" cy="30803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a position v. time graph where the position varies linearly with time.</a:t>
            </a:r>
          </a:p>
          <a:p>
            <a:r>
              <a:rPr lang="en-US" dirty="0" smtClean="0"/>
              <a:t>What does the slope of this line represent?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17356" y="497008"/>
            <a:ext cx="16494" cy="352793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717357" y="4008446"/>
            <a:ext cx="3546263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3612241" y="2108058"/>
            <a:ext cx="137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 (m)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53390" y="4206365"/>
            <a:ext cx="96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733850" y="1253672"/>
            <a:ext cx="3331838" cy="1847495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459597" y="2705274"/>
            <a:ext cx="2226724" cy="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73781" y="1455637"/>
            <a:ext cx="0" cy="125358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620344" y="1404019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97584" y="2626675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36890" y="2688792"/>
            <a:ext cx="121845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 = </a:t>
            </a:r>
            <a:r>
              <a:rPr lang="en-US" dirty="0" err="1" smtClean="0">
                <a:solidFill>
                  <a:srgbClr val="FF0000"/>
                </a:solidFill>
              </a:rPr>
              <a:t>Δt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73781" y="1834967"/>
            <a:ext cx="12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Rise = </a:t>
            </a:r>
            <a:r>
              <a:rPr lang="en-US" dirty="0" err="1" smtClean="0">
                <a:solidFill>
                  <a:srgbClr val="FF0000"/>
                </a:solidFill>
              </a:rPr>
              <a:t>Δx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32805" y="3426721"/>
            <a:ext cx="3232873" cy="312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Pick any two points along the line and then find rise and run</a:t>
            </a:r>
            <a:r>
              <a:rPr lang="mr-IN" dirty="0" smtClean="0"/>
              <a:t>…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1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the following integral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such that the result passes through the point (2, 5).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081693"/>
              </p:ext>
            </p:extLst>
          </p:nvPr>
        </p:nvGraphicFramePr>
        <p:xfrm>
          <a:off x="3443826" y="2211299"/>
          <a:ext cx="241300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977900" imgH="469900" progId="Equation.3">
                  <p:embed/>
                </p:oleObj>
              </mc:Choice>
              <mc:Fallback>
                <p:oleObj name="Equation" r:id="rId3" imgW="977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3826" y="2211299"/>
                        <a:ext cx="2413000" cy="116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73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934998"/>
            <a:ext cx="7702586" cy="6222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know that when x = 2, y = 5, so we can say: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962196"/>
              </p:ext>
            </p:extLst>
          </p:nvPr>
        </p:nvGraphicFramePr>
        <p:xfrm>
          <a:off x="803738" y="1692058"/>
          <a:ext cx="7332663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1" name="Equation" r:id="rId4" imgW="2971800" imgH="469900" progId="Equation.3">
                  <p:embed/>
                </p:oleObj>
              </mc:Choice>
              <mc:Fallback>
                <p:oleObj name="Equation" r:id="rId4" imgW="29718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3738" y="1692058"/>
                        <a:ext cx="7332663" cy="116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271684"/>
              </p:ext>
            </p:extLst>
          </p:nvPr>
        </p:nvGraphicFramePr>
        <p:xfrm>
          <a:off x="1398587" y="3551448"/>
          <a:ext cx="30702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2" name="Equation" r:id="rId6" imgW="1244600" imgH="241300" progId="Equation.3">
                  <p:embed/>
                </p:oleObj>
              </mc:Choice>
              <mc:Fallback>
                <p:oleObj name="Equation" r:id="rId6" imgW="1244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98587" y="3551448"/>
                        <a:ext cx="3070225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617960"/>
              </p:ext>
            </p:extLst>
          </p:nvPr>
        </p:nvGraphicFramePr>
        <p:xfrm>
          <a:off x="4772025" y="3927685"/>
          <a:ext cx="22256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3" name="Equation" r:id="rId8" imgW="901700" imgH="177800" progId="Equation.3">
                  <p:embed/>
                </p:oleObj>
              </mc:Choice>
              <mc:Fallback>
                <p:oleObj name="Equation" r:id="rId8" imgW="901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72025" y="3927685"/>
                        <a:ext cx="222567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681591"/>
              </p:ext>
            </p:extLst>
          </p:nvPr>
        </p:nvGraphicFramePr>
        <p:xfrm>
          <a:off x="2713037" y="4369010"/>
          <a:ext cx="17557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4" name="Equation" r:id="rId10" imgW="711200" imgH="177800" progId="Equation.3">
                  <p:embed/>
                </p:oleObj>
              </mc:Choice>
              <mc:Fallback>
                <p:oleObj name="Equation" r:id="rId10" imgW="711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13037" y="4369010"/>
                        <a:ext cx="175577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47973"/>
              </p:ext>
            </p:extLst>
          </p:nvPr>
        </p:nvGraphicFramePr>
        <p:xfrm>
          <a:off x="4772025" y="4589672"/>
          <a:ext cx="1473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5" name="Equation" r:id="rId12" imgW="596900" imgH="177800" progId="Equation.3">
                  <p:embed/>
                </p:oleObj>
              </mc:Choice>
              <mc:Fallback>
                <p:oleObj name="Equation" r:id="rId12" imgW="5969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72025" y="4589672"/>
                        <a:ext cx="147320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803738" y="5347280"/>
            <a:ext cx="3665074" cy="622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 smtClean="0"/>
              <a:t>So, the final answer is:</a:t>
            </a:r>
          </a:p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166130"/>
              </p:ext>
            </p:extLst>
          </p:nvPr>
        </p:nvGraphicFramePr>
        <p:xfrm>
          <a:off x="4428302" y="5247035"/>
          <a:ext cx="30400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6" name="Equation" r:id="rId14" imgW="1231900" imgH="241300" progId="Equation.3">
                  <p:embed/>
                </p:oleObj>
              </mc:Choice>
              <mc:Fallback>
                <p:oleObj name="Equation" r:id="rId14" imgW="1231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28302" y="5247035"/>
                        <a:ext cx="3040062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54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80099"/>
          </a:xfrm>
        </p:spPr>
        <p:txBody>
          <a:bodyPr/>
          <a:lstStyle/>
          <a:p>
            <a:r>
              <a:rPr lang="en-US" dirty="0" smtClean="0"/>
              <a:t>Back to the Area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what does all this have to do with the other big problem of calculus </a:t>
            </a:r>
            <a:r>
              <a:rPr lang="mr-IN" dirty="0" smtClean="0"/>
              <a:t>–</a:t>
            </a:r>
            <a:r>
              <a:rPr lang="en-US" dirty="0" smtClean="0"/>
              <a:t> the area problem?</a:t>
            </a:r>
          </a:p>
          <a:p>
            <a:r>
              <a:rPr lang="en-US" dirty="0" smtClean="0"/>
              <a:t>And what is a “definite integral”?</a:t>
            </a:r>
          </a:p>
          <a:p>
            <a:r>
              <a:rPr lang="en-US" dirty="0" smtClean="0"/>
              <a:t>We’re almost there!</a:t>
            </a:r>
          </a:p>
          <a:p>
            <a:r>
              <a:rPr lang="en-US" dirty="0" smtClean="0"/>
              <a:t>To get there, let’s revisit the related concepts of velocity, distance, and time.</a:t>
            </a:r>
          </a:p>
          <a:p>
            <a:r>
              <a:rPr lang="en-US" dirty="0" smtClean="0"/>
              <a:t>Recall: Velocity is the derivative of a position v. time curve.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0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Velocity, Distance and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989591"/>
          </a:xfrm>
        </p:spPr>
        <p:txBody>
          <a:bodyPr/>
          <a:lstStyle/>
          <a:p>
            <a:r>
              <a:rPr lang="en-US" dirty="0" smtClean="0"/>
              <a:t>Velocity is defined as a change in position divided by the time it took to change position: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038980"/>
              </p:ext>
            </p:extLst>
          </p:nvPr>
        </p:nvGraphicFramePr>
        <p:xfrm>
          <a:off x="3859650" y="2467750"/>
          <a:ext cx="1254336" cy="1114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1" name="Equation" r:id="rId3" imgW="457200" imgH="406400" progId="Equation.3">
                  <p:embed/>
                </p:oleObj>
              </mc:Choice>
              <mc:Fallback>
                <p:oleObj name="Equation" r:id="rId3" imgW="457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9650" y="2467750"/>
                        <a:ext cx="1254336" cy="1114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701675" y="3699985"/>
            <a:ext cx="8042276" cy="77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Solving for change in position yields: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226607"/>
              </p:ext>
            </p:extLst>
          </p:nvPr>
        </p:nvGraphicFramePr>
        <p:xfrm>
          <a:off x="3751263" y="4289748"/>
          <a:ext cx="17764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2" name="Equation" r:id="rId5" imgW="647700" imgH="177800" progId="Equation.3">
                  <p:embed/>
                </p:oleObj>
              </mc:Choice>
              <mc:Fallback>
                <p:oleObj name="Equation" r:id="rId5" imgW="647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1263" y="4289748"/>
                        <a:ext cx="1776412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705629" y="5007034"/>
            <a:ext cx="8042276" cy="154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Note: This only works if velocity is constant during the interval </a:t>
            </a:r>
            <a:r>
              <a:rPr lang="en-US" dirty="0" err="1" smtClean="0"/>
              <a:t>Δt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Let’s consider this graphically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4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51" y="346406"/>
            <a:ext cx="3232873" cy="4602242"/>
          </a:xfrm>
        </p:spPr>
        <p:txBody>
          <a:bodyPr/>
          <a:lstStyle/>
          <a:p>
            <a:r>
              <a:rPr lang="en-US" dirty="0" smtClean="0"/>
              <a:t>When velocity is constant, change in position is given by </a:t>
            </a:r>
            <a:r>
              <a:rPr lang="en-US" i="1" dirty="0" err="1" smtClean="0"/>
              <a:t>Δx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err="1" smtClean="0"/>
              <a:t>v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/>
              <a:t>Δt</a:t>
            </a:r>
            <a:endParaRPr lang="en-US" i="1" dirty="0" smtClean="0"/>
          </a:p>
          <a:p>
            <a:r>
              <a:rPr lang="en-US" dirty="0" smtClean="0"/>
              <a:t>Graphically, this calculation represents the area of the rectangle beneath the vel. </a:t>
            </a:r>
            <a:r>
              <a:rPr lang="en-US" dirty="0" err="1" smtClean="0"/>
              <a:t>vs</a:t>
            </a:r>
            <a:r>
              <a:rPr lang="en-US" dirty="0" smtClean="0"/>
              <a:t> time curve.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17356" y="497008"/>
            <a:ext cx="16494" cy="352793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717357" y="4008446"/>
            <a:ext cx="3546263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3451065" y="2124553"/>
            <a:ext cx="169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m/s)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53390" y="4206365"/>
            <a:ext cx="96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733850" y="2028960"/>
            <a:ext cx="3661723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750344" y="2061978"/>
            <a:ext cx="3331838" cy="1946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28851" y="4948647"/>
            <a:ext cx="3232873" cy="1806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velocity </a:t>
            </a:r>
            <a:r>
              <a:rPr lang="en-US" i="1" dirty="0" smtClean="0"/>
              <a:t>isn’t</a:t>
            </a:r>
            <a:r>
              <a:rPr lang="en-US" dirty="0" smtClean="0"/>
              <a:t> constant?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7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51" y="346406"/>
            <a:ext cx="3232873" cy="3859959"/>
          </a:xfrm>
        </p:spPr>
        <p:txBody>
          <a:bodyPr>
            <a:normAutofit/>
          </a:bodyPr>
          <a:lstStyle/>
          <a:p>
            <a:r>
              <a:rPr lang="en-US" dirty="0" smtClean="0"/>
              <a:t>Consider a situation where velocity varies directly with time.</a:t>
            </a:r>
            <a:endParaRPr lang="en-US" i="1" dirty="0" smtClean="0"/>
          </a:p>
          <a:p>
            <a:r>
              <a:rPr lang="en-US" dirty="0" smtClean="0"/>
              <a:t>Change in position can still be calculated by finding the area under the curve.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17356" y="497008"/>
            <a:ext cx="16494" cy="352793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717357" y="4008446"/>
            <a:ext cx="3546263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3451065" y="2124553"/>
            <a:ext cx="169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m/s)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53390" y="4206365"/>
            <a:ext cx="96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733850" y="1352630"/>
            <a:ext cx="3661723" cy="659835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Manual Input 7"/>
          <p:cNvSpPr/>
          <p:nvPr/>
        </p:nvSpPr>
        <p:spPr>
          <a:xfrm>
            <a:off x="4750344" y="1534138"/>
            <a:ext cx="2787528" cy="2457828"/>
          </a:xfrm>
          <a:prstGeom prst="flowChartManualInp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5345" y="4156880"/>
            <a:ext cx="3232873" cy="2651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the case the region is a trapezoid, whose area is given by a simple formula from geometry.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5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25" y="346406"/>
            <a:ext cx="3901782" cy="63342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Now let’s consider a situation where velocity varies with time in a nonlinear fashion. (Forgive me if this seems a jerk move.)</a:t>
            </a:r>
            <a:endParaRPr lang="en-US" i="1" dirty="0" smtClean="0"/>
          </a:p>
          <a:p>
            <a:r>
              <a:rPr lang="en-US" dirty="0" smtClean="0"/>
              <a:t>How do we calculate the area under a curve like this?</a:t>
            </a:r>
          </a:p>
          <a:p>
            <a:r>
              <a:rPr lang="en-US" dirty="0" smtClean="0"/>
              <a:t>Recall that velocity is the derivative of a position function.</a:t>
            </a:r>
          </a:p>
          <a:p>
            <a:r>
              <a:rPr lang="en-US" dirty="0" smtClean="0"/>
              <a:t>Therefore, position must be the </a:t>
            </a:r>
            <a:r>
              <a:rPr lang="en-US" i="1" dirty="0" err="1" smtClean="0"/>
              <a:t>antiderivative</a:t>
            </a:r>
            <a:r>
              <a:rPr lang="en-US" i="1" dirty="0" smtClean="0"/>
              <a:t> </a:t>
            </a:r>
            <a:r>
              <a:rPr lang="en-US" dirty="0" smtClean="0"/>
              <a:t>of the velocity function!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17356" y="497008"/>
            <a:ext cx="16494" cy="352793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717357" y="4008446"/>
            <a:ext cx="3546263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3451065" y="2124553"/>
            <a:ext cx="169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m/s)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53390" y="4206365"/>
            <a:ext cx="96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2" name="Freeform 1"/>
          <p:cNvSpPr/>
          <p:nvPr/>
        </p:nvSpPr>
        <p:spPr>
          <a:xfrm>
            <a:off x="4750343" y="461865"/>
            <a:ext cx="2837011" cy="2655774"/>
          </a:xfrm>
          <a:custGeom>
            <a:avLst/>
            <a:gdLst>
              <a:gd name="connsiteX0" fmla="*/ 0 w 2837011"/>
              <a:gd name="connsiteY0" fmla="*/ 2655774 h 2655774"/>
              <a:gd name="connsiteX1" fmla="*/ 808218 w 2837011"/>
              <a:gd name="connsiteY1" fmla="*/ 2523810 h 2655774"/>
              <a:gd name="connsiteX2" fmla="*/ 1764885 w 2837011"/>
              <a:gd name="connsiteY2" fmla="*/ 1863990 h 2655774"/>
              <a:gd name="connsiteX3" fmla="*/ 2639080 w 2837011"/>
              <a:gd name="connsiteY3" fmla="*/ 593838 h 2655774"/>
              <a:gd name="connsiteX4" fmla="*/ 2837011 w 2837011"/>
              <a:gd name="connsiteY4" fmla="*/ 0 h 265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7011" h="2655774">
                <a:moveTo>
                  <a:pt x="0" y="2655774"/>
                </a:moveTo>
                <a:cubicBezTo>
                  <a:pt x="257035" y="2655774"/>
                  <a:pt x="514071" y="2655774"/>
                  <a:pt x="808218" y="2523810"/>
                </a:cubicBezTo>
                <a:cubicBezTo>
                  <a:pt x="1102365" y="2391846"/>
                  <a:pt x="1459741" y="2185652"/>
                  <a:pt x="1764885" y="1863990"/>
                </a:cubicBezTo>
                <a:cubicBezTo>
                  <a:pt x="2070029" y="1542328"/>
                  <a:pt x="2460392" y="904503"/>
                  <a:pt x="2639080" y="593838"/>
                </a:cubicBezTo>
                <a:cubicBezTo>
                  <a:pt x="2817768" y="283173"/>
                  <a:pt x="2837011" y="0"/>
                  <a:pt x="2837011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42106" y="4701217"/>
            <a:ext cx="4166858" cy="17815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 calculate the area under a curve, we will use a “definite integral” and the Fundamental Theorem of Calculus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3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Fundamental Theorem of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1154546"/>
          </a:xfrm>
        </p:spPr>
        <p:txBody>
          <a:bodyPr/>
          <a:lstStyle/>
          <a:p>
            <a:r>
              <a:rPr lang="en-US" dirty="0" smtClean="0"/>
              <a:t>The area between the graphs of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the </a:t>
            </a:r>
            <a:r>
              <a:rPr lang="en-US" i="1" dirty="0" smtClean="0"/>
              <a:t>x</a:t>
            </a:r>
            <a:r>
              <a:rPr lang="en-US" dirty="0" smtClean="0"/>
              <a:t>-axis and between the values of 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i="1" dirty="0" smtClean="0"/>
              <a:t>b</a:t>
            </a:r>
            <a:r>
              <a:rPr lang="en-US" dirty="0" smtClean="0"/>
              <a:t> is given by: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10343"/>
              </p:ext>
            </p:extLst>
          </p:nvPr>
        </p:nvGraphicFramePr>
        <p:xfrm>
          <a:off x="2711234" y="2387833"/>
          <a:ext cx="3620514" cy="1125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Equation" r:id="rId3" imgW="1511300" imgH="469900" progId="Equation.3">
                  <p:embed/>
                </p:oleObj>
              </mc:Choice>
              <mc:Fallback>
                <p:oleObj name="Equation" r:id="rId3" imgW="15113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1234" y="2387833"/>
                        <a:ext cx="3620514" cy="1125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973161" y="3699069"/>
            <a:ext cx="7618390" cy="2338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here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the </a:t>
            </a:r>
            <a:r>
              <a:rPr lang="en-US" dirty="0" err="1" smtClean="0"/>
              <a:t>antiderivative</a:t>
            </a:r>
            <a:r>
              <a:rPr lang="en-US" dirty="0" smtClean="0"/>
              <a:t> of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), and </a:t>
            </a:r>
            <a:r>
              <a:rPr lang="en-US" i="1" dirty="0" smtClean="0"/>
              <a:t>a </a:t>
            </a:r>
            <a:r>
              <a:rPr lang="en-US" dirty="0" smtClean="0"/>
              <a:t> and </a:t>
            </a:r>
            <a:r>
              <a:rPr lang="en-US" i="1" dirty="0" smtClean="0"/>
              <a:t>b </a:t>
            </a:r>
            <a:r>
              <a:rPr lang="en-US" dirty="0" smtClean="0"/>
              <a:t>are the “lower limit of integration” and “upper limit of integration” respectively.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0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1500951"/>
          </a:xfrm>
        </p:spPr>
        <p:txBody>
          <a:bodyPr/>
          <a:lstStyle/>
          <a:p>
            <a:r>
              <a:rPr lang="en-US" dirty="0" smtClean="0"/>
              <a:t>Find the area of the region bounded by the graphs of </a:t>
            </a:r>
            <a:r>
              <a:rPr lang="en-US" i="1" dirty="0" smtClean="0"/>
              <a:t>y</a:t>
            </a:r>
            <a:r>
              <a:rPr lang="en-US" dirty="0" smtClean="0"/>
              <a:t> = √</a:t>
            </a:r>
            <a:r>
              <a:rPr lang="en-US" i="1" dirty="0" smtClean="0"/>
              <a:t>x</a:t>
            </a:r>
            <a:r>
              <a:rPr lang="en-US" dirty="0" smtClean="0"/>
              <a:t>, the </a:t>
            </a:r>
            <a:r>
              <a:rPr lang="en-US" i="1" dirty="0" smtClean="0"/>
              <a:t>x</a:t>
            </a:r>
            <a:r>
              <a:rPr lang="en-US" dirty="0" smtClean="0"/>
              <a:t>-axis, and the vertical lines </a:t>
            </a:r>
            <a:r>
              <a:rPr lang="en-US" i="1" dirty="0" smtClean="0"/>
              <a:t>x</a:t>
            </a:r>
            <a:r>
              <a:rPr lang="en-US" dirty="0" smtClean="0"/>
              <a:t> = 1 and </a:t>
            </a:r>
            <a:r>
              <a:rPr lang="en-US" i="1" dirty="0" smtClean="0"/>
              <a:t>x</a:t>
            </a:r>
            <a:r>
              <a:rPr lang="en-US" dirty="0" smtClean="0"/>
              <a:t> = 9.</a:t>
            </a:r>
            <a:endParaRPr lang="en-US" dirty="0"/>
          </a:p>
        </p:txBody>
      </p:sp>
      <p:pic>
        <p:nvPicPr>
          <p:cNvPr id="4" name="Picture 3" descr="Screen Shot 2020-06-22 at 2.3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09" y="3069927"/>
            <a:ext cx="7175500" cy="3429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045287" y="5212574"/>
            <a:ext cx="0" cy="593838"/>
          </a:xfrm>
          <a:prstGeom prst="line">
            <a:avLst/>
          </a:prstGeom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376882" y="3958918"/>
            <a:ext cx="0" cy="1830999"/>
          </a:xfrm>
          <a:prstGeom prst="line">
            <a:avLst/>
          </a:prstGeom>
          <a:ln w="57150" cmpd="sng">
            <a:solidFill>
              <a:srgbClr val="2C7C9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045287" y="5789917"/>
            <a:ext cx="5331596" cy="16495"/>
          </a:xfrm>
          <a:prstGeom prst="line">
            <a:avLst/>
          </a:prstGeom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24662" y="4892012"/>
            <a:ext cx="53709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045287" y="5047620"/>
            <a:ext cx="329886" cy="60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529462" y="4784427"/>
            <a:ext cx="612865" cy="1030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814503" y="4651728"/>
            <a:ext cx="748255" cy="11884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142327" y="4586487"/>
            <a:ext cx="743791" cy="1228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447126" y="4503268"/>
            <a:ext cx="844133" cy="12740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754165" y="4387800"/>
            <a:ext cx="841894" cy="13651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058965" y="4387800"/>
            <a:ext cx="822135" cy="13738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366171" y="4298684"/>
            <a:ext cx="864918" cy="14786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671830" y="4222845"/>
            <a:ext cx="908562" cy="1513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962542" y="4222845"/>
            <a:ext cx="902891" cy="1560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259098" y="4107377"/>
            <a:ext cx="934159" cy="16832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563898" y="4107377"/>
            <a:ext cx="934158" cy="16621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878492" y="3958918"/>
            <a:ext cx="1016105" cy="18184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159590" y="3958918"/>
            <a:ext cx="1064892" cy="18474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498056" y="4298684"/>
            <a:ext cx="878827" cy="14629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812641" y="4847201"/>
            <a:ext cx="53709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102322" y="5344539"/>
            <a:ext cx="274561" cy="4618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40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32" y="511499"/>
            <a:ext cx="4580437" cy="593699"/>
          </a:xfrm>
        </p:spPr>
        <p:txBody>
          <a:bodyPr/>
          <a:lstStyle/>
          <a:p>
            <a:r>
              <a:rPr lang="en-US" dirty="0" smtClean="0"/>
              <a:t>Set up the definite integral: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452747"/>
              </p:ext>
            </p:extLst>
          </p:nvPr>
        </p:nvGraphicFramePr>
        <p:xfrm>
          <a:off x="5294955" y="257852"/>
          <a:ext cx="1317618" cy="1160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5" name="Equation" r:id="rId3" imgW="533400" imgH="469900" progId="Equation.3">
                  <p:embed/>
                </p:oleObj>
              </mc:Choice>
              <mc:Fallback>
                <p:oleObj name="Equation" r:id="rId3" imgW="533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4955" y="257852"/>
                        <a:ext cx="1317618" cy="1160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0309" y="2065736"/>
            <a:ext cx="3442334" cy="593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Rewrite integrand: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89050"/>
              </p:ext>
            </p:extLst>
          </p:nvPr>
        </p:nvGraphicFramePr>
        <p:xfrm>
          <a:off x="5216525" y="1705401"/>
          <a:ext cx="1474788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6" name="Equation" r:id="rId5" imgW="596900" imgH="469900" progId="Equation.3">
                  <p:embed/>
                </p:oleObj>
              </mc:Choice>
              <mc:Fallback>
                <p:oleObj name="Equation" r:id="rId5" imgW="596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16525" y="1705401"/>
                        <a:ext cx="1474788" cy="116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87251" y="3438803"/>
            <a:ext cx="4362060" cy="149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Find the </a:t>
            </a:r>
            <a:r>
              <a:rPr lang="en-US" dirty="0" err="1" smtClean="0"/>
              <a:t>antiderivative</a:t>
            </a:r>
            <a:r>
              <a:rPr lang="en-US" dirty="0" smtClean="0"/>
              <a:t>:</a:t>
            </a:r>
            <a:r>
              <a:rPr lang="en-US" sz="1600" dirty="0" smtClean="0"/>
              <a:t>(Note: the “+c” isn’t needed here)</a:t>
            </a:r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546014"/>
              </p:ext>
            </p:extLst>
          </p:nvPr>
        </p:nvGraphicFramePr>
        <p:xfrm>
          <a:off x="5536253" y="3058367"/>
          <a:ext cx="1076320" cy="1279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7" name="Equation" r:id="rId7" imgW="469900" imgH="558800" progId="Equation.3">
                  <p:embed/>
                </p:oleObj>
              </mc:Choice>
              <mc:Fallback>
                <p:oleObj name="Equation" r:id="rId7" imgW="4699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36253" y="3058367"/>
                        <a:ext cx="1076320" cy="1279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50309" y="4725592"/>
            <a:ext cx="3442334" cy="18561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Evaluate the </a:t>
            </a:r>
            <a:r>
              <a:rPr lang="en-US" dirty="0" err="1" smtClean="0"/>
              <a:t>antiderivative</a:t>
            </a:r>
            <a:r>
              <a:rPr lang="en-US" dirty="0" smtClean="0"/>
              <a:t> at the upper and lower limits of integration and subtract: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352567"/>
              </p:ext>
            </p:extLst>
          </p:nvPr>
        </p:nvGraphicFramePr>
        <p:xfrm>
          <a:off x="4391025" y="4476750"/>
          <a:ext cx="4443413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8" name="Equation" r:id="rId9" imgW="1803400" imgH="838200" progId="Equation.3">
                  <p:embed/>
                </p:oleObj>
              </mc:Choice>
              <mc:Fallback>
                <p:oleObj name="Equation" r:id="rId9" imgW="18034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91025" y="4476750"/>
                        <a:ext cx="4443413" cy="206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274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51" y="346405"/>
            <a:ext cx="3232873" cy="31298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a position v. time graph where the position varies linearly with time.</a:t>
            </a:r>
          </a:p>
          <a:p>
            <a:r>
              <a:rPr lang="en-US" dirty="0" smtClean="0"/>
              <a:t>What does the slope of this line represent?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17356" y="497008"/>
            <a:ext cx="16494" cy="352793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717357" y="4008446"/>
            <a:ext cx="3546263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3612241" y="2108058"/>
            <a:ext cx="137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 (m)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53390" y="4206365"/>
            <a:ext cx="96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733850" y="1253672"/>
            <a:ext cx="3331838" cy="1847495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459597" y="2705274"/>
            <a:ext cx="2226724" cy="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73781" y="1455637"/>
            <a:ext cx="0" cy="125358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620344" y="1404019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97584" y="2626675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36890" y="2688792"/>
            <a:ext cx="121845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 = </a:t>
            </a:r>
            <a:r>
              <a:rPr lang="en-US" dirty="0" err="1" smtClean="0">
                <a:solidFill>
                  <a:srgbClr val="FF0000"/>
                </a:solidFill>
              </a:rPr>
              <a:t>Δt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73781" y="1834967"/>
            <a:ext cx="12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Rise = </a:t>
            </a:r>
            <a:r>
              <a:rPr lang="en-US" dirty="0" err="1" smtClean="0">
                <a:solidFill>
                  <a:srgbClr val="FF0000"/>
                </a:solidFill>
              </a:rPr>
              <a:t>Δx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32805" y="3426721"/>
            <a:ext cx="3232873" cy="312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Pick any two points along the line and then find rise and run</a:t>
            </a:r>
            <a:r>
              <a:rPr lang="mr-IN" dirty="0" smtClean="0"/>
              <a:t>…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551661"/>
              </p:ext>
            </p:extLst>
          </p:nvPr>
        </p:nvGraphicFramePr>
        <p:xfrm>
          <a:off x="5051209" y="4684668"/>
          <a:ext cx="3073159" cy="894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3" imgW="1397000" imgH="406400" progId="Equation.3">
                  <p:embed/>
                </p:oleObj>
              </mc:Choice>
              <mc:Fallback>
                <p:oleObj name="Equation" r:id="rId3" imgW="1397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51209" y="4684668"/>
                        <a:ext cx="3073159" cy="894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294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your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2045302"/>
          </a:xfrm>
        </p:spPr>
        <p:txBody>
          <a:bodyPr/>
          <a:lstStyle/>
          <a:p>
            <a:r>
              <a:rPr lang="en-US" dirty="0" smtClean="0"/>
              <a:t>Once again you can check your answer using your graphing calculator.</a:t>
            </a:r>
          </a:p>
          <a:p>
            <a:r>
              <a:rPr lang="en-US" dirty="0" smtClean="0"/>
              <a:t>If you have a TI </a:t>
            </a:r>
            <a:r>
              <a:rPr lang="en-US" dirty="0" err="1" smtClean="0"/>
              <a:t>grapher</a:t>
            </a:r>
            <a:r>
              <a:rPr lang="en-US" dirty="0" smtClean="0"/>
              <a:t>, hit the “math” button and choose “</a:t>
            </a:r>
            <a:r>
              <a:rPr lang="en-US" dirty="0" err="1" smtClean="0"/>
              <a:t>fnint</a:t>
            </a:r>
            <a:r>
              <a:rPr lang="en-US" dirty="0" smtClean="0"/>
              <a:t>(“ </a:t>
            </a:r>
            <a:endParaRPr lang="en-US" dirty="0"/>
          </a:p>
        </p:txBody>
      </p:sp>
      <p:pic>
        <p:nvPicPr>
          <p:cNvPr id="4" name="Picture 3" descr="TI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977" y="3645503"/>
            <a:ext cx="3793678" cy="284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7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80423"/>
            <a:ext cx="8042276" cy="367849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Or, if you want to check your answer in more graphical (and in my opinion, spiffier) way:</a:t>
            </a:r>
          </a:p>
          <a:p>
            <a:r>
              <a:rPr lang="en-US" dirty="0" smtClean="0"/>
              <a:t>Hit the “y=“ button and enter the function you’re finding the area under as Y</a:t>
            </a:r>
            <a:r>
              <a:rPr lang="en-US" baseline="-25000" dirty="0" smtClean="0"/>
              <a:t>1</a:t>
            </a:r>
            <a:r>
              <a:rPr lang="en-US" dirty="0" smtClean="0"/>
              <a:t>.  (Make sure you’re zoomed such that your axes have appropriate upper and lower limits.)</a:t>
            </a:r>
          </a:p>
          <a:p>
            <a:r>
              <a:rPr lang="en-US" dirty="0" smtClean="0"/>
              <a:t>Hit the “2</a:t>
            </a:r>
            <a:r>
              <a:rPr lang="en-US" baseline="30000" dirty="0" smtClean="0"/>
              <a:t>nd</a:t>
            </a:r>
            <a:r>
              <a:rPr lang="en-US" dirty="0" smtClean="0"/>
              <a:t>” and “trace” buttons for the “</a:t>
            </a:r>
            <a:r>
              <a:rPr lang="en-US" dirty="0" err="1" smtClean="0"/>
              <a:t>calc</a:t>
            </a:r>
            <a:r>
              <a:rPr lang="en-US" dirty="0" smtClean="0"/>
              <a:t>” menu.  The choose the integration option.</a:t>
            </a:r>
          </a:p>
          <a:p>
            <a:r>
              <a:rPr lang="en-US" dirty="0" smtClean="0"/>
              <a:t>Input the lower and upper limits of integration.</a:t>
            </a:r>
          </a:p>
          <a:p>
            <a:r>
              <a:rPr lang="en-US" dirty="0" smtClean="0"/>
              <a:t>The region you’re find the area of will get shaded in and the answer will appear on the screen.</a:t>
            </a:r>
            <a:endParaRPr lang="en-US" dirty="0"/>
          </a:p>
        </p:txBody>
      </p:sp>
      <p:pic>
        <p:nvPicPr>
          <p:cNvPr id="4" name="Picture 3" descr="TI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76" y="3958918"/>
            <a:ext cx="3557528" cy="266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8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things to consider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7879287" cy="2820590"/>
          </a:xfrm>
        </p:spPr>
        <p:txBody>
          <a:bodyPr/>
          <a:lstStyle/>
          <a:p>
            <a:r>
              <a:rPr lang="en-US" dirty="0" smtClean="0"/>
              <a:t>Any area that occurs </a:t>
            </a:r>
            <a:r>
              <a:rPr lang="en-US" i="1" dirty="0" smtClean="0"/>
              <a:t>beneath</a:t>
            </a:r>
            <a:r>
              <a:rPr lang="en-US" dirty="0" smtClean="0"/>
              <a:t> the </a:t>
            </a:r>
            <a:r>
              <a:rPr lang="en-US" i="1" dirty="0" smtClean="0"/>
              <a:t>x</a:t>
            </a:r>
            <a:r>
              <a:rPr lang="en-US" dirty="0" smtClean="0"/>
              <a:t>-axis is considered negative.</a:t>
            </a:r>
          </a:p>
          <a:p>
            <a:r>
              <a:rPr lang="en-US" dirty="0" smtClean="0"/>
              <a:t>With this in mind, what’s the best way to approach this problem?</a:t>
            </a:r>
          </a:p>
          <a:p>
            <a:r>
              <a:rPr lang="en-US" dirty="0" smtClean="0"/>
              <a:t>Evaluate the integral: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629392"/>
              </p:ext>
            </p:extLst>
          </p:nvPr>
        </p:nvGraphicFramePr>
        <p:xfrm>
          <a:off x="4267200" y="3111574"/>
          <a:ext cx="1819178" cy="1402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Equation" r:id="rId3" imgW="609600" imgH="469900" progId="Equation.3">
                  <p:embed/>
                </p:oleObj>
              </mc:Choice>
              <mc:Fallback>
                <p:oleObj name="Equation" r:id="rId3" imgW="609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3111574"/>
                        <a:ext cx="1819178" cy="1402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18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815" y="494866"/>
            <a:ext cx="8042276" cy="194646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One could go through the steps of find the </a:t>
            </a:r>
            <a:r>
              <a:rPr lang="en-US" dirty="0" err="1" smtClean="0"/>
              <a:t>antiderivative</a:t>
            </a:r>
            <a:r>
              <a:rPr lang="en-US" dirty="0" smtClean="0"/>
              <a:t> and evaluating it at the upper and lower limits of integration, and they would get the correct answer.</a:t>
            </a:r>
          </a:p>
          <a:p>
            <a:r>
              <a:rPr lang="en-US" dirty="0" smtClean="0"/>
              <a:t>However let’s look at the graph: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3815" y="2441334"/>
            <a:ext cx="3359863" cy="4123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One can reason that the area above the x-axis from 0 to π is equal to the area below the x-axis from π to 2π.</a:t>
            </a:r>
          </a:p>
          <a:p>
            <a:r>
              <a:rPr lang="en-US" dirty="0" smtClean="0"/>
              <a:t>Since the area below the x-axis is considered negative, you can conclude the total answer is 0.</a:t>
            </a:r>
            <a:endParaRPr lang="en-US" dirty="0"/>
          </a:p>
        </p:txBody>
      </p:sp>
      <p:pic>
        <p:nvPicPr>
          <p:cNvPr id="7" name="Picture 6" descr="Screen Shot 2020-06-22 at 3.3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40" y="2670208"/>
            <a:ext cx="4569838" cy="25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9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66685"/>
          </a:xfrm>
        </p:spPr>
        <p:txBody>
          <a:bodyPr/>
          <a:lstStyle/>
          <a:p>
            <a:r>
              <a:rPr lang="en-US" dirty="0" smtClean="0"/>
              <a:t>Your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38189"/>
            <a:ext cx="8042276" cy="48054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this class your goal is not simply to determine the right answer to a question.</a:t>
            </a:r>
          </a:p>
          <a:p>
            <a:r>
              <a:rPr lang="en-US" dirty="0" smtClean="0"/>
              <a:t>Your goal should be to find the </a:t>
            </a:r>
            <a:r>
              <a:rPr lang="en-US" i="1" dirty="0" smtClean="0"/>
              <a:t>most efficient path</a:t>
            </a:r>
            <a:r>
              <a:rPr lang="en-US" dirty="0" smtClean="0"/>
              <a:t> to that answer!</a:t>
            </a:r>
          </a:p>
          <a:p>
            <a:r>
              <a:rPr lang="en-US" dirty="0" smtClean="0"/>
              <a:t>Sometimes a problem that would take a long time using calculus (or perhaps couldn’t even be done using calculus!) can be done very quickly using a little geometry or simple reasoning, as was the case in the previous example.</a:t>
            </a:r>
          </a:p>
          <a:p>
            <a:r>
              <a:rPr lang="en-US" dirty="0" smtClean="0"/>
              <a:t>Since the AP exam is a </a:t>
            </a:r>
            <a:r>
              <a:rPr lang="en-US" i="1" dirty="0" smtClean="0"/>
              <a:t>timed</a:t>
            </a:r>
            <a:r>
              <a:rPr lang="en-US" dirty="0" smtClean="0"/>
              <a:t> exam, you will want to be well-practiced at finding the most expeditious way of doing problems!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0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51" y="346405"/>
            <a:ext cx="3232873" cy="31298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a position v. time graph where the position varies linearly with time.</a:t>
            </a:r>
          </a:p>
          <a:p>
            <a:r>
              <a:rPr lang="en-US" dirty="0" smtClean="0"/>
              <a:t>What does the slope of this line represent?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17356" y="497008"/>
            <a:ext cx="16494" cy="352793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717357" y="4008446"/>
            <a:ext cx="3546263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3612241" y="2108058"/>
            <a:ext cx="137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 (m)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53390" y="4206365"/>
            <a:ext cx="96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733850" y="1253672"/>
            <a:ext cx="3331838" cy="1847495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459597" y="2705274"/>
            <a:ext cx="2226724" cy="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73781" y="1455637"/>
            <a:ext cx="0" cy="125358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620344" y="1404019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97584" y="2626675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36890" y="2688792"/>
            <a:ext cx="121845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 = </a:t>
            </a:r>
            <a:r>
              <a:rPr lang="en-US" dirty="0" err="1" smtClean="0">
                <a:solidFill>
                  <a:srgbClr val="FF0000"/>
                </a:solidFill>
              </a:rPr>
              <a:t>Δt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73781" y="1834967"/>
            <a:ext cx="12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Rise = </a:t>
            </a:r>
            <a:r>
              <a:rPr lang="en-US" dirty="0" err="1" smtClean="0">
                <a:solidFill>
                  <a:srgbClr val="FF0000"/>
                </a:solidFill>
              </a:rPr>
              <a:t>Δx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32805" y="3426721"/>
            <a:ext cx="3232873" cy="312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Pick any two points along the line and then find rise and run</a:t>
            </a:r>
            <a:r>
              <a:rPr lang="mr-IN" dirty="0" smtClean="0"/>
              <a:t>…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760042"/>
              </p:ext>
            </p:extLst>
          </p:nvPr>
        </p:nvGraphicFramePr>
        <p:xfrm>
          <a:off x="5051209" y="4684668"/>
          <a:ext cx="3073159" cy="894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3" imgW="1397000" imgH="406400" progId="Equation.3">
                  <p:embed/>
                </p:oleObj>
              </mc:Choice>
              <mc:Fallback>
                <p:oleObj name="Equation" r:id="rId3" imgW="1397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51209" y="4684668"/>
                        <a:ext cx="3073159" cy="894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>
          <a:xfrm>
            <a:off x="510640" y="5839403"/>
            <a:ext cx="8456096" cy="709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Since slope is constant in this case, so is speed.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4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51" y="346405"/>
            <a:ext cx="3232873" cy="31298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if position doesn’t vary linearly with time?</a:t>
            </a:r>
          </a:p>
          <a:p>
            <a:r>
              <a:rPr lang="en-US" dirty="0" smtClean="0"/>
              <a:t>If the slope of position v. time isn’t constant, then neither is speed.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17356" y="497008"/>
            <a:ext cx="16494" cy="352793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717357" y="4008446"/>
            <a:ext cx="3546263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3612241" y="2108058"/>
            <a:ext cx="137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 (m)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53390" y="4206365"/>
            <a:ext cx="96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27" name="Arc 26"/>
          <p:cNvSpPr/>
          <p:nvPr/>
        </p:nvSpPr>
        <p:spPr>
          <a:xfrm>
            <a:off x="1055632" y="-280415"/>
            <a:ext cx="7207987" cy="2981356"/>
          </a:xfrm>
          <a:prstGeom prst="arc">
            <a:avLst>
              <a:gd name="adj1" fmla="val 85342"/>
              <a:gd name="adj2" fmla="val 5225365"/>
            </a:avLst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51" y="346405"/>
            <a:ext cx="3232873" cy="31298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if position doesn’t vary linearly with time?</a:t>
            </a:r>
          </a:p>
          <a:p>
            <a:r>
              <a:rPr lang="en-US" dirty="0" smtClean="0"/>
              <a:t>If the slope of position v. time isn’t constant, then neither is speed.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17356" y="497008"/>
            <a:ext cx="16494" cy="352793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717357" y="4008446"/>
            <a:ext cx="3546263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3612241" y="2108058"/>
            <a:ext cx="137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 (m)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53390" y="4206365"/>
            <a:ext cx="96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27" name="Arc 26"/>
          <p:cNvSpPr/>
          <p:nvPr/>
        </p:nvSpPr>
        <p:spPr>
          <a:xfrm>
            <a:off x="1055632" y="-280415"/>
            <a:ext cx="7207987" cy="2981356"/>
          </a:xfrm>
          <a:prstGeom prst="arc">
            <a:avLst>
              <a:gd name="adj1" fmla="val 85342"/>
              <a:gd name="adj2" fmla="val 5225365"/>
            </a:avLst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46984" y="2247290"/>
            <a:ext cx="115460" cy="134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525573" y="1781522"/>
            <a:ext cx="3001953" cy="113820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399817" y="3480151"/>
            <a:ext cx="3938171" cy="312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we want to know the instantaneous speed at a particular moment, we need to know the slope of the line tangent to the curve at that point.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6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11816</TotalTime>
  <Words>3711</Words>
  <Application>Microsoft Macintosh PowerPoint</Application>
  <PresentationFormat>On-screen Show (4:3)</PresentationFormat>
  <Paragraphs>353</Paragraphs>
  <Slides>64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Breeze</vt:lpstr>
      <vt:lpstr>Equation</vt:lpstr>
      <vt:lpstr>Microsoft Equation</vt:lpstr>
      <vt:lpstr>Calculus Crash Course for Physics</vt:lpstr>
      <vt:lpstr>The Two Main Problems of Calculus:</vt:lpstr>
      <vt:lpstr>Why the Tangent Line Problem is important to physics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Derivative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Rule for Differentiating Polynomials</vt:lpstr>
      <vt:lpstr>The Rule for Differentiating Polynomials</vt:lpstr>
      <vt:lpstr>What about Zero-Degree Polynomials?</vt:lpstr>
      <vt:lpstr>Example Problem</vt:lpstr>
      <vt:lpstr>Example Problem</vt:lpstr>
      <vt:lpstr>Note: There are lots of different ways of denoting derivatives, all of which mean the same thing</vt:lpstr>
      <vt:lpstr>Another Example Problem</vt:lpstr>
      <vt:lpstr>PowerPoint Presentation</vt:lpstr>
      <vt:lpstr>How to check your answer with a TI calculator</vt:lpstr>
      <vt:lpstr>PowerPoint Presentation</vt:lpstr>
      <vt:lpstr>PowerPoint Presentation</vt:lpstr>
      <vt:lpstr>Sine curves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Antidifferentiaion</vt:lpstr>
      <vt:lpstr>PowerPoint Presentation</vt:lpstr>
      <vt:lpstr>Don’t forget the “+ c”!!!</vt:lpstr>
      <vt:lpstr>Indefinite Integration</vt:lpstr>
      <vt:lpstr>Anatomy of an Indefinite Integral</vt:lpstr>
      <vt:lpstr>Example Problem</vt:lpstr>
      <vt:lpstr>Solution</vt:lpstr>
      <vt:lpstr>Back to the Area Problem</vt:lpstr>
      <vt:lpstr>Revisiting Velocity, Distance and Time</vt:lpstr>
      <vt:lpstr>PowerPoint Presentation</vt:lpstr>
      <vt:lpstr>PowerPoint Presentation</vt:lpstr>
      <vt:lpstr>PowerPoint Presentation</vt:lpstr>
      <vt:lpstr>The Fundamental Theorem of Calculus</vt:lpstr>
      <vt:lpstr>Example Problem</vt:lpstr>
      <vt:lpstr>PowerPoint Presentation</vt:lpstr>
      <vt:lpstr>Checking your answer</vt:lpstr>
      <vt:lpstr>PowerPoint Presentation</vt:lpstr>
      <vt:lpstr>A few things to consider…</vt:lpstr>
      <vt:lpstr>PowerPoint Presentation</vt:lpstr>
      <vt:lpstr>Your Goal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Atomic, Nuclear, &amp; Particle Physics</dc:title>
  <dc:creator>Tom</dc:creator>
  <cp:lastModifiedBy>Tom</cp:lastModifiedBy>
  <cp:revision>130</cp:revision>
  <dcterms:created xsi:type="dcterms:W3CDTF">2017-02-17T17:17:37Z</dcterms:created>
  <dcterms:modified xsi:type="dcterms:W3CDTF">2020-06-23T18:25:05Z</dcterms:modified>
</cp:coreProperties>
</file>