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469" autoAdjust="0"/>
  </p:normalViewPr>
  <p:slideViewPr>
    <p:cSldViewPr snapToGrid="0" snapToObjects="1">
      <p:cViewPr varScale="1">
        <p:scale>
          <a:sx n="75" d="100"/>
          <a:sy n="75" d="100"/>
        </p:scale>
        <p:origin x="-17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A088-E6E5-3F4F-BDA1-5825BD993440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79941-9615-9E42-AE26-9FCF6BFF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79941-9615-9E42-AE26-9FCF6BFFC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2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30614B-AFAA-DB4A-A7D2-22FB739CED9D}" type="datetimeFigureOut">
              <a:rPr lang="en-US" smtClean="0"/>
              <a:t>7/29/20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1" Type="http://schemas.openxmlformats.org/officeDocument/2006/relationships/tags" Target="../tags/tag3.xml"/><Relationship Id="rId2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openxmlformats.org/officeDocument/2006/relationships/tags" Target="../tags/tag4.xml"/><Relationship Id="rId2" Type="http://schemas.microsoft.com/office/2007/relationships/media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1" Type="http://schemas.openxmlformats.org/officeDocument/2006/relationships/tags" Target="../tags/tag5.xml"/><Relationship Id="rId2" Type="http://schemas.microsoft.com/office/2007/relationships/media" Target="../media/media2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214448"/>
            <a:ext cx="7581901" cy="5097106"/>
          </a:xfrm>
        </p:spPr>
        <p:txBody>
          <a:bodyPr/>
          <a:lstStyle/>
          <a:p>
            <a:pPr algn="l"/>
            <a:r>
              <a:rPr lang="en-US" sz="8000" dirty="0" smtClean="0">
                <a:latin typeface="Gujarati Sangam MN"/>
                <a:cs typeface="Gujarati Sangam MN"/>
              </a:rPr>
              <a:t>C</a:t>
            </a:r>
            <a:r>
              <a:rPr lang="en-US" sz="4000" dirty="0" smtClean="0">
                <a:latin typeface="Gujarati Sangam MN"/>
                <a:cs typeface="Gujarati Sangam MN"/>
              </a:rPr>
              <a:t>alculus</a:t>
            </a:r>
            <a:r>
              <a:rPr lang="en-US" sz="4800" dirty="0" smtClean="0">
                <a:latin typeface="Gujarati Sangam MN"/>
                <a:cs typeface="Gujarati Sangam MN"/>
              </a:rPr>
              <a:t/>
            </a:r>
            <a:br>
              <a:rPr lang="en-US" sz="4800" dirty="0" smtClean="0">
                <a:latin typeface="Gujarati Sangam MN"/>
                <a:cs typeface="Gujarati Sangam MN"/>
              </a:rPr>
            </a:br>
            <a:r>
              <a:rPr lang="en-US" sz="8000" dirty="0" smtClean="0">
                <a:latin typeface="Gujarati Sangam MN"/>
                <a:cs typeface="Gujarati Sangam MN"/>
              </a:rPr>
              <a:t>C</a:t>
            </a:r>
            <a:r>
              <a:rPr lang="en-US" sz="4000" dirty="0" smtClean="0">
                <a:latin typeface="Gujarati Sangam MN"/>
                <a:cs typeface="Gujarati Sangam MN"/>
              </a:rPr>
              <a:t>rash</a:t>
            </a:r>
            <a:r>
              <a:rPr lang="en-US" sz="7200" dirty="0" smtClean="0">
                <a:latin typeface="Gujarati Sangam MN"/>
                <a:cs typeface="Gujarati Sangam MN"/>
              </a:rPr>
              <a:t/>
            </a:r>
            <a:br>
              <a:rPr lang="en-US" sz="7200" dirty="0" smtClean="0">
                <a:latin typeface="Gujarati Sangam MN"/>
                <a:cs typeface="Gujarati Sangam MN"/>
              </a:rPr>
            </a:br>
            <a:r>
              <a:rPr lang="en-US" sz="8000" dirty="0" smtClean="0">
                <a:latin typeface="Gujarati Sangam MN"/>
                <a:cs typeface="Gujarati Sangam MN"/>
              </a:rPr>
              <a:t>C</a:t>
            </a:r>
            <a:r>
              <a:rPr lang="en-US" sz="4000" dirty="0" smtClean="0">
                <a:latin typeface="Gujarati Sangam MN"/>
                <a:cs typeface="Gujarati Sangam MN"/>
              </a:rPr>
              <a:t>ourse</a:t>
            </a:r>
            <a:r>
              <a:rPr lang="en-US" sz="7200" dirty="0" smtClean="0">
                <a:latin typeface="Gujarati Sangam MN"/>
                <a:cs typeface="Gujarati Sangam MN"/>
              </a:rPr>
              <a:t> </a:t>
            </a:r>
            <a:r>
              <a:rPr lang="en-US" sz="2800" dirty="0" smtClean="0">
                <a:latin typeface="Gujarati Sangam MN"/>
                <a:cs typeface="Gujarati Sangam MN"/>
              </a:rPr>
              <a:t>for</a:t>
            </a:r>
            <a:r>
              <a:rPr lang="en-US" sz="7200" dirty="0" smtClean="0">
                <a:latin typeface="Gujarati Sangam MN"/>
                <a:cs typeface="Gujarati Sangam MN"/>
              </a:rPr>
              <a:t/>
            </a:r>
            <a:br>
              <a:rPr lang="en-US" sz="7200" dirty="0" smtClean="0">
                <a:latin typeface="Gujarati Sangam MN"/>
                <a:cs typeface="Gujarati Sangam MN"/>
              </a:rPr>
            </a:br>
            <a:r>
              <a:rPr lang="en-US" sz="8000" dirty="0" smtClean="0">
                <a:latin typeface="Gujarati Sangam MN"/>
                <a:cs typeface="Gujarati Sangam MN"/>
              </a:rPr>
              <a:t>P</a:t>
            </a:r>
            <a:r>
              <a:rPr lang="en-US" sz="4000" dirty="0" smtClean="0">
                <a:latin typeface="Gujarati Sangam MN"/>
                <a:cs typeface="Gujarati Sangam MN"/>
              </a:rPr>
              <a:t>hysics</a:t>
            </a:r>
            <a:endParaRPr lang="en-US" sz="4000" dirty="0">
              <a:latin typeface="Gujarati Sangam MN"/>
              <a:cs typeface="Gujarati Sangam MN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746476" y="5361035"/>
            <a:ext cx="989655" cy="973234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86494" y="5225265"/>
            <a:ext cx="728014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i="1" dirty="0" err="1" smtClean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R</a:t>
            </a:r>
            <a:r>
              <a:rPr lang="en-US" sz="4000" i="1" dirty="0" err="1" smtClean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ushin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’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t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Arial Narrow"/>
                <a:cs typeface="Arial Narrow"/>
              </a:rPr>
              <a:t>hrough the Basics!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54697" y="5591969"/>
            <a:ext cx="1381279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1071" y="5744369"/>
            <a:ext cx="1001917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64882" y="5886985"/>
            <a:ext cx="1105118" cy="9784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54697" y="6044494"/>
            <a:ext cx="1269426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64882" y="6200833"/>
            <a:ext cx="1026253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alculus-applied_318x2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30" y="1666611"/>
            <a:ext cx="4038600" cy="2667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7"/>
    </mc:Choice>
    <mc:Fallback>
      <p:transition xmlns:p14="http://schemas.microsoft.com/office/powerpoint/2010/main" spd="slow" advTm="393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Derivative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7670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be some function.</a:t>
            </a:r>
          </a:p>
          <a:p>
            <a:r>
              <a:rPr lang="en-US" dirty="0" smtClean="0"/>
              <a:t>We want to find a new function, related to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 smtClean="0"/>
              <a:t>), which indicates the slopes of tangent lines drawn to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This new function is called “the derivative” of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 smtClean="0"/>
              <a:t>), and is denoted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/>
              <a:t>x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 act of finding the derivative of a function is called “differentiation”.</a:t>
            </a:r>
          </a:p>
          <a:p>
            <a:r>
              <a:rPr lang="en-US" dirty="0" smtClean="0"/>
              <a:t>Let’s do a graphical example, exploring the slopes of tangent lines drawn to a curve which happens to be a cubic function.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94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1"/>
    </mc:Choice>
    <mc:Fallback>
      <p:transition xmlns:p14="http://schemas.microsoft.com/office/powerpoint/2010/main" spd="slow" advTm="622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6</a:t>
            </a:r>
            <a:r>
              <a:rPr lang="en-US" dirty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3"/>
    </mc:Choice>
    <mc:Fallback>
      <p:transition xmlns:p14="http://schemas.microsoft.com/office/powerpoint/2010/main" spd="slow" advTm="126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6</a:t>
            </a:r>
            <a:r>
              <a:rPr lang="en-US" dirty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</a:p>
          <a:p>
            <a:r>
              <a:rPr lang="en-US" dirty="0" smtClean="0"/>
              <a:t>Let’s draw lines tangent to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at several points. </a:t>
            </a:r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0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2"/>
    </mc:Choice>
    <mc:Fallback>
      <p:transition xmlns:p14="http://schemas.microsoft.com/office/powerpoint/2010/main" spd="slow" advTm="104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6</a:t>
            </a:r>
            <a:r>
              <a:rPr lang="en-US" dirty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</a:p>
          <a:p>
            <a:r>
              <a:rPr lang="en-US" dirty="0" smtClean="0"/>
              <a:t>Let’s draw lines tangent to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at several points. </a:t>
            </a:r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579253" y="1567067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638860" y="37813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3926" y="26141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96086" y="169435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62882" y="287338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469657" y="185432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13076" y="2210391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4478" y="2016396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05362" y="2803458"/>
            <a:ext cx="4320774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6"/>
    </mc:Choice>
    <mc:Fallback>
      <p:transition xmlns:p14="http://schemas.microsoft.com/office/powerpoint/2010/main" spd="slow" advTm="165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6" y="511360"/>
            <a:ext cx="3474649" cy="6218800"/>
          </a:xfrm>
        </p:spPr>
        <p:txBody>
          <a:bodyPr>
            <a:normAutofit/>
          </a:bodyPr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6</a:t>
            </a:r>
            <a:r>
              <a:rPr lang="en-US" dirty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</a:p>
          <a:p>
            <a:r>
              <a:rPr lang="en-US" dirty="0" smtClean="0"/>
              <a:t>Let’s draw lines tangent to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at several points</a:t>
            </a:r>
          </a:p>
          <a:p>
            <a:r>
              <a:rPr lang="en-US" dirty="0" smtClean="0"/>
              <a:t>A careful analysis shows that:</a:t>
            </a:r>
          </a:p>
          <a:p>
            <a:pPr lvl="1"/>
            <a:r>
              <a:rPr lang="en-US" dirty="0" smtClean="0"/>
              <a:t> when </a:t>
            </a:r>
            <a:r>
              <a:rPr lang="en-US" i="1" dirty="0" smtClean="0"/>
              <a:t>x</a:t>
            </a:r>
            <a:r>
              <a:rPr lang="en-US" dirty="0" smtClean="0"/>
              <a:t> is -2 or 2 the slope is 2</a:t>
            </a:r>
          </a:p>
          <a:p>
            <a:pPr lvl="1"/>
            <a:r>
              <a:rPr lang="en-US" dirty="0" smtClean="0"/>
              <a:t>when </a:t>
            </a:r>
            <a:r>
              <a:rPr lang="en-US" i="1" dirty="0" smtClean="0"/>
              <a:t>x</a:t>
            </a:r>
            <a:r>
              <a:rPr lang="en-US" dirty="0" smtClean="0"/>
              <a:t> is -1 or 1 the slope is ½</a:t>
            </a:r>
          </a:p>
          <a:p>
            <a:pPr lvl="1"/>
            <a:r>
              <a:rPr lang="en-US" dirty="0" smtClean="0"/>
              <a:t>when x = 0, the slope is 0.</a:t>
            </a:r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579253" y="1567067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638860" y="37813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3926" y="26141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96086" y="169435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62882" y="287338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469657" y="185432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13076" y="2210391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4478" y="2016396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05362" y="2803458"/>
            <a:ext cx="4320774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7974074">
            <a:off x="5209702" y="164706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974074">
            <a:off x="6469359" y="3815023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112597">
            <a:off x="3790712" y="3098609"/>
            <a:ext cx="101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 rot="20112597">
            <a:off x="7799837" y="2130835"/>
            <a:ext cx="101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4381958" y="248416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0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6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5"/>
    </mc:Choice>
    <mc:Fallback>
      <p:transition xmlns:p14="http://schemas.microsoft.com/office/powerpoint/2010/main" spd="slow" advTm="565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6" y="511360"/>
            <a:ext cx="3474649" cy="6218800"/>
          </a:xfrm>
        </p:spPr>
        <p:txBody>
          <a:bodyPr>
            <a:normAutofit/>
          </a:bodyPr>
          <a:lstStyle/>
          <a:p>
            <a:r>
              <a:rPr lang="en-US" dirty="0" smtClean="0"/>
              <a:t>Let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6</a:t>
            </a:r>
            <a:r>
              <a:rPr lang="en-US" dirty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</a:p>
          <a:p>
            <a:r>
              <a:rPr lang="en-US" dirty="0" smtClean="0"/>
              <a:t>Let’s draw lines tangent to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at several points</a:t>
            </a:r>
          </a:p>
          <a:p>
            <a:r>
              <a:rPr lang="en-US" dirty="0" smtClean="0"/>
              <a:t>A careful analysis shows that:</a:t>
            </a:r>
          </a:p>
          <a:p>
            <a:pPr lvl="1"/>
            <a:r>
              <a:rPr lang="en-US" dirty="0" smtClean="0"/>
              <a:t> when </a:t>
            </a:r>
            <a:r>
              <a:rPr lang="en-US" i="1" dirty="0" smtClean="0"/>
              <a:t>x</a:t>
            </a:r>
            <a:r>
              <a:rPr lang="en-US" dirty="0" smtClean="0"/>
              <a:t> is -2 or 2 the slope is 2</a:t>
            </a:r>
          </a:p>
          <a:p>
            <a:pPr lvl="1"/>
            <a:r>
              <a:rPr lang="en-US" dirty="0" smtClean="0"/>
              <a:t>when </a:t>
            </a:r>
            <a:r>
              <a:rPr lang="en-US" i="1" dirty="0" smtClean="0"/>
              <a:t>x</a:t>
            </a:r>
            <a:r>
              <a:rPr lang="en-US" dirty="0" smtClean="0"/>
              <a:t> is -1 or 1 the slope is ½</a:t>
            </a:r>
          </a:p>
          <a:p>
            <a:pPr lvl="1"/>
            <a:r>
              <a:rPr lang="en-US" dirty="0" smtClean="0"/>
              <a:t>when x = 0, the slope is 0.</a:t>
            </a:r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579253" y="1567067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638860" y="37813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3926" y="261412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96086" y="169435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62882" y="287338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469657" y="185432"/>
            <a:ext cx="2358677" cy="4338316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13076" y="2210391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4478" y="2016396"/>
            <a:ext cx="3187344" cy="145845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05362" y="2803458"/>
            <a:ext cx="4320774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7974074">
            <a:off x="5209702" y="164706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974074">
            <a:off x="6469359" y="3815023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20112597">
            <a:off x="3790712" y="3098609"/>
            <a:ext cx="101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 rot="20112597">
            <a:off x="7799837" y="2130835"/>
            <a:ext cx="101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4381958" y="248416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0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913077" y="5460006"/>
            <a:ext cx="5230923" cy="1121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Thus the derivative of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must pass through the points (-2, 2), (-1, ½), (0,0), (1, ½), and (2,2)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1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4"/>
    </mc:Choice>
    <mc:Fallback>
      <p:transition xmlns:p14="http://schemas.microsoft.com/office/powerpoint/2010/main" spd="slow" advTm="296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6" y="379400"/>
            <a:ext cx="3590783" cy="6218800"/>
          </a:xfrm>
        </p:spPr>
        <p:txBody>
          <a:bodyPr>
            <a:normAutofit/>
          </a:bodyPr>
          <a:lstStyle/>
          <a:p>
            <a:r>
              <a:rPr lang="en-US" dirty="0" smtClean="0"/>
              <a:t>What curve passes through the </a:t>
            </a:r>
            <a:r>
              <a:rPr lang="en-US" dirty="0"/>
              <a:t>points (-2, 2), (-1, ½), (</a:t>
            </a:r>
            <a:r>
              <a:rPr lang="en-US" dirty="0" smtClean="0"/>
              <a:t>0,0</a:t>
            </a:r>
            <a:r>
              <a:rPr lang="en-US" dirty="0"/>
              <a:t>), (1, ½), and (2</a:t>
            </a:r>
            <a:r>
              <a:rPr lang="en-US" dirty="0" smtClean="0"/>
              <a:t>, 2)?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20-06-21 at 3.03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49" y="511360"/>
            <a:ext cx="4897656" cy="460224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638860" y="12246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3926" y="23667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96086" y="1215995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62882" y="236204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7"/>
    </mc:Choice>
    <mc:Fallback>
      <p:transition xmlns:p14="http://schemas.microsoft.com/office/powerpoint/2010/main" spd="slow" advTm="156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6" y="379394"/>
            <a:ext cx="3590107" cy="6218800"/>
          </a:xfrm>
        </p:spPr>
        <p:txBody>
          <a:bodyPr>
            <a:normAutofit/>
          </a:bodyPr>
          <a:lstStyle/>
          <a:p>
            <a:r>
              <a:rPr lang="en-US" dirty="0" smtClean="0"/>
              <a:t>What curve passes through the </a:t>
            </a:r>
            <a:r>
              <a:rPr lang="en-US" dirty="0"/>
              <a:t>points (-2, 2), (-1, ½), (</a:t>
            </a:r>
            <a:r>
              <a:rPr lang="en-US" dirty="0" smtClean="0"/>
              <a:t>0,0</a:t>
            </a:r>
            <a:r>
              <a:rPr lang="en-US" dirty="0"/>
              <a:t>), (1, ½), and (2</a:t>
            </a:r>
            <a:r>
              <a:rPr lang="en-US" dirty="0" smtClean="0"/>
              <a:t>, 2)?</a:t>
            </a:r>
          </a:p>
          <a:p>
            <a:r>
              <a:rPr lang="en-US" dirty="0" smtClean="0"/>
              <a:t>A parabola!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Screen Shot 2020-06-21 at 3.27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73" y="511360"/>
            <a:ext cx="4874824" cy="45730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38860" y="12246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83926" y="23667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96086" y="1215995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62882" y="236204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9"/>
    </mc:Choice>
    <mc:Fallback>
      <p:transition xmlns:p14="http://schemas.microsoft.com/office/powerpoint/2010/main" spd="slow" advTm="44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6" y="379396"/>
            <a:ext cx="3590107" cy="6218800"/>
          </a:xfrm>
        </p:spPr>
        <p:txBody>
          <a:bodyPr>
            <a:normAutofit/>
          </a:bodyPr>
          <a:lstStyle/>
          <a:p>
            <a:r>
              <a:rPr lang="en-US" dirty="0" smtClean="0"/>
              <a:t>What curve passes through the </a:t>
            </a:r>
            <a:r>
              <a:rPr lang="en-US" dirty="0"/>
              <a:t>points (-2, 2), (-1, ½), (</a:t>
            </a:r>
            <a:r>
              <a:rPr lang="en-US" dirty="0" smtClean="0"/>
              <a:t>0,0</a:t>
            </a:r>
            <a:r>
              <a:rPr lang="en-US" dirty="0"/>
              <a:t>), (1, ½), and (2</a:t>
            </a:r>
            <a:r>
              <a:rPr lang="en-US" dirty="0" smtClean="0"/>
              <a:t>, 2)?</a:t>
            </a:r>
          </a:p>
          <a:p>
            <a:r>
              <a:rPr lang="en-US" dirty="0" smtClean="0"/>
              <a:t>A parabola!</a:t>
            </a:r>
            <a:endParaRPr lang="en-US" dirty="0"/>
          </a:p>
          <a:p>
            <a:r>
              <a:rPr lang="en-US" dirty="0" smtClean="0"/>
              <a:t>It turns out that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f </a:t>
            </a:r>
            <a:r>
              <a:rPr lang="en-US" dirty="0" smtClean="0"/>
              <a:t>’(</a:t>
            </a:r>
            <a:r>
              <a:rPr lang="en-US" i="1" dirty="0" smtClean="0"/>
              <a:t>x</a:t>
            </a:r>
            <a:r>
              <a:rPr lang="en-US" dirty="0" smtClean="0"/>
              <a:t>) = (½)x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 the derivative of a 3</a:t>
            </a:r>
            <a:r>
              <a:rPr lang="en-US" baseline="30000" dirty="0" smtClean="0"/>
              <a:t>rd</a:t>
            </a:r>
            <a:r>
              <a:rPr lang="en-US" dirty="0" smtClean="0"/>
              <a:t> degree polynomial was a 2</a:t>
            </a:r>
            <a:r>
              <a:rPr lang="en-US" baseline="30000" dirty="0" smtClean="0"/>
              <a:t>nd</a:t>
            </a:r>
            <a:r>
              <a:rPr lang="en-US" dirty="0" smtClean="0"/>
              <a:t> degree polynomial. </a:t>
            </a:r>
          </a:p>
          <a:p>
            <a:r>
              <a:rPr lang="en-US" dirty="0" smtClean="0"/>
              <a:t>Let’s try this again!</a:t>
            </a:r>
            <a:endParaRPr lang="en-US" dirty="0"/>
          </a:p>
        </p:txBody>
      </p:sp>
      <p:pic>
        <p:nvPicPr>
          <p:cNvPr id="2" name="Picture 1" descr="Screen Shot 2020-06-21 at 3.27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73" y="511360"/>
            <a:ext cx="4874824" cy="45730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38860" y="12246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83926" y="236670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96086" y="1215995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67143" y="274528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62882" y="2362040"/>
            <a:ext cx="115460" cy="13409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7"/>
    </mc:Choice>
    <mc:Fallback>
      <p:transition xmlns:p14="http://schemas.microsoft.com/office/powerpoint/2010/main" spd="slow" advTm="377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This time, let’s start with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= (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baseline="-25000" dirty="0"/>
              <a:t>2</a:t>
            </a:r>
            <a:r>
              <a:rPr lang="en-US" dirty="0" smtClean="0"/>
              <a:t>)</a:t>
            </a:r>
            <a:r>
              <a:rPr lang="en-US" i="1" dirty="0" smtClean="0"/>
              <a:t>x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The graph of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is shown here.</a:t>
            </a:r>
          </a:p>
          <a:p>
            <a:r>
              <a:rPr lang="en-US" dirty="0" smtClean="0"/>
              <a:t>Now let’s find </a:t>
            </a:r>
            <a:r>
              <a:rPr lang="en-US" i="1" dirty="0" smtClean="0"/>
              <a:t>its</a:t>
            </a:r>
            <a:r>
              <a:rPr lang="en-US" dirty="0" smtClean="0"/>
              <a:t> derivative!</a:t>
            </a:r>
          </a:p>
          <a:p>
            <a:r>
              <a:rPr lang="en-US" dirty="0" smtClean="0"/>
              <a:t>The derivative of a derivative is called the “second derivative” and is denoted </a:t>
            </a:r>
            <a:r>
              <a:rPr lang="en-US" i="1" dirty="0" smtClean="0"/>
              <a:t>f’’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4"/>
    </mc:Choice>
    <mc:Fallback>
      <p:transition xmlns:p14="http://schemas.microsoft.com/office/powerpoint/2010/main" spd="slow" advTm="271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Two Main Problems of Calculus: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309368"/>
            <a:ext cx="7581901" cy="3526655"/>
          </a:xfrm>
        </p:spPr>
        <p:txBody>
          <a:bodyPr/>
          <a:lstStyle/>
          <a:p>
            <a:r>
              <a:rPr lang="en-US" i="1" u="sng" dirty="0" smtClean="0"/>
              <a:t>The Tangent line problem </a:t>
            </a:r>
            <a:r>
              <a:rPr lang="mr-IN" dirty="0" smtClean="0"/>
              <a:t>–</a:t>
            </a:r>
            <a:r>
              <a:rPr lang="en-US" dirty="0" smtClean="0"/>
              <a:t> Find the instantaneous slope of a curve by finding the line tangent to the curve at that point</a:t>
            </a:r>
          </a:p>
          <a:p>
            <a:r>
              <a:rPr lang="en-US" i="1" u="sng" dirty="0" smtClean="0"/>
              <a:t>The Area problem </a:t>
            </a:r>
            <a:r>
              <a:rPr lang="mr-IN" dirty="0" smtClean="0"/>
              <a:t>–</a:t>
            </a:r>
            <a:r>
              <a:rPr lang="en-US" dirty="0" smtClean="0"/>
              <a:t> finding the area bound beneath some curve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74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32"/>
    </mc:Choice>
    <mc:Fallback>
      <p:transition xmlns:p14="http://schemas.microsoft.com/office/powerpoint/2010/main" spd="slow" advTm="361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Let’s pick some </a:t>
            </a:r>
            <a:r>
              <a:rPr lang="en-US" dirty="0"/>
              <a:t> </a:t>
            </a:r>
            <a:r>
              <a:rPr lang="en-US" dirty="0" smtClean="0"/>
              <a:t>points to draw some tangent lines.</a:t>
            </a:r>
            <a:endParaRPr lang="en-US" dirty="0"/>
          </a:p>
        </p:txBody>
      </p:sp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2216784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221571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1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38"/>
    </mc:Choice>
    <mc:Fallback>
      <p:transition xmlns:p14="http://schemas.microsoft.com/office/powerpoint/2010/main" spd="slow" advTm="170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Let’s pick some </a:t>
            </a:r>
            <a:r>
              <a:rPr lang="en-US" dirty="0"/>
              <a:t> </a:t>
            </a:r>
            <a:r>
              <a:rPr lang="en-US" dirty="0" smtClean="0"/>
              <a:t>points to draw some tangent lines.</a:t>
            </a:r>
            <a:endParaRPr lang="en-US" dirty="0"/>
          </a:p>
        </p:txBody>
      </p:sp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2216784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221571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8104" y="0"/>
            <a:ext cx="2655574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35373" y="582823"/>
            <a:ext cx="3979066" cy="3533975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2414" y="0"/>
            <a:ext cx="2651608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95372" y="415317"/>
            <a:ext cx="4131466" cy="3783958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21266" y="2649288"/>
            <a:ext cx="4308951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6"/>
    </mc:Choice>
    <mc:Fallback>
      <p:transition xmlns:p14="http://schemas.microsoft.com/office/powerpoint/2010/main" spd="slow" advTm="26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Let’s pick some </a:t>
            </a:r>
            <a:r>
              <a:rPr lang="en-US" dirty="0"/>
              <a:t> </a:t>
            </a:r>
            <a:r>
              <a:rPr lang="en-US" dirty="0" smtClean="0"/>
              <a:t>points to draw some tangent lines.</a:t>
            </a:r>
          </a:p>
          <a:p>
            <a:r>
              <a:rPr lang="en-US" dirty="0" smtClean="0"/>
              <a:t>A careful analysis shows:</a:t>
            </a:r>
          </a:p>
          <a:p>
            <a:pPr lvl="1"/>
            <a:r>
              <a:rPr lang="en-US" sz="2000" dirty="0" smtClean="0"/>
              <a:t>when x = -2, m = -2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-1, m = -1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0, m = 0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1, m = 1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2, m = 2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2216784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221571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8104" y="0"/>
            <a:ext cx="2655574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35373" y="582823"/>
            <a:ext cx="3979066" cy="3533975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2414" y="0"/>
            <a:ext cx="2651608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95372" y="415317"/>
            <a:ext cx="4131466" cy="3783958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21266" y="2649288"/>
            <a:ext cx="4308951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8025739">
            <a:off x="7871467" y="53388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9245551">
            <a:off x="7498586" y="149851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93911" y="2330095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413765">
            <a:off x="4176864" y="1561338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-1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3611747">
            <a:off x="3821786" y="535985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-2</a:t>
            </a:r>
            <a:endParaRPr lang="en-US" dirty="0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8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0"/>
    </mc:Choice>
    <mc:Fallback>
      <p:transition xmlns:p14="http://schemas.microsoft.com/office/powerpoint/2010/main" spd="slow" advTm="274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367" y="511360"/>
            <a:ext cx="3326874" cy="5432241"/>
          </a:xfrm>
        </p:spPr>
        <p:txBody>
          <a:bodyPr/>
          <a:lstStyle/>
          <a:p>
            <a:r>
              <a:rPr lang="en-US" dirty="0" smtClean="0"/>
              <a:t>Let’s pick some </a:t>
            </a:r>
            <a:r>
              <a:rPr lang="en-US" dirty="0"/>
              <a:t> </a:t>
            </a:r>
            <a:r>
              <a:rPr lang="en-US" dirty="0" smtClean="0"/>
              <a:t>points to draw some tangent lines.</a:t>
            </a:r>
          </a:p>
          <a:p>
            <a:r>
              <a:rPr lang="en-US" dirty="0" smtClean="0"/>
              <a:t>A careful analysis shows:</a:t>
            </a:r>
          </a:p>
          <a:p>
            <a:pPr lvl="1"/>
            <a:r>
              <a:rPr lang="en-US" sz="2000" dirty="0" smtClean="0"/>
              <a:t>when x = -2, m = -2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-1, m = -1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0, m = 0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1, m = 1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hen x = 2, m = 2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2216784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221571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8104" y="0"/>
            <a:ext cx="2655574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35373" y="582823"/>
            <a:ext cx="3979066" cy="3533975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892414" y="0"/>
            <a:ext cx="2651608" cy="4750701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95372" y="415317"/>
            <a:ext cx="4131466" cy="3783958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21266" y="2649288"/>
            <a:ext cx="4308951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8025739">
            <a:off x="7871467" y="53388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9245551">
            <a:off x="7498586" y="1498514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93911" y="2330095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413765">
            <a:off x="4176864" y="1561338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-1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3611747">
            <a:off x="3821786" y="535985"/>
            <a:ext cx="9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= -2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5367" y="5226607"/>
            <a:ext cx="8606898" cy="159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 the derivative of our parabola (which means the second derivative of our original cubic function) must pass through the points (-2,-2), (-1,-1), (0,0), (1,1), and (2,2).</a:t>
            </a:r>
          </a:p>
          <a:p>
            <a:pPr lvl="1"/>
            <a:endParaRPr lang="en-US" dirty="0" smtClean="0"/>
          </a:p>
          <a:p>
            <a:pPr marL="0" indent="0">
              <a:buFont typeface="Wingdings 2" pitchFamily="18" charset="2"/>
              <a:buNone/>
            </a:pPr>
            <a:endParaRPr lang="en-US" dirty="0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3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8"/>
    </mc:Choice>
    <mc:Fallback>
      <p:transition xmlns:p14="http://schemas.microsoft.com/office/powerpoint/2010/main" spd="slow" advTm="201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411131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183738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3337411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5367" y="362898"/>
            <a:ext cx="3128943" cy="6020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 what function passes through the points (-2,-2), (-1,-1), (0,0), (1,1), and (2, 2)?</a:t>
            </a:r>
          </a:p>
          <a:p>
            <a:pPr lvl="1"/>
            <a:endParaRPr lang="en-US" dirty="0" smtClean="0"/>
          </a:p>
          <a:p>
            <a:pPr marL="0" indent="0">
              <a:buFont typeface="Wingdings 2" pitchFamily="18" charset="2"/>
              <a:buNone/>
            </a:pP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1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"/>
    </mc:Choice>
    <mc:Fallback>
      <p:transition xmlns:p14="http://schemas.microsoft.com/office/powerpoint/2010/main" spd="slow" advTm="50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6-21 at 3.41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7" y="362897"/>
            <a:ext cx="5247488" cy="4602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5872" y="411131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6260" y="2597670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6649" y="1076145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25893" y="1837388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09446" y="3337411"/>
            <a:ext cx="115460" cy="134093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5367" y="362898"/>
            <a:ext cx="3128943" cy="6020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 what function passes through the points (-2,-2), (-1,-1), (0,0), (1,1), and (2, 2)?</a:t>
            </a:r>
          </a:p>
          <a:p>
            <a:r>
              <a:rPr lang="en-US" dirty="0" smtClean="0"/>
              <a:t>The line </a:t>
            </a:r>
            <a:r>
              <a:rPr lang="en-US" i="1" dirty="0" smtClean="0"/>
              <a:t>y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Font typeface="Wingdings 2" pitchFamily="18" charset="2"/>
              <a:buNone/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876149" y="362898"/>
            <a:ext cx="4816321" cy="4602240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9"/>
    </mc:Choice>
    <mc:Fallback>
      <p:transition xmlns:p14="http://schemas.microsoft.com/office/powerpoint/2010/main" spd="slow" advTm="38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791784"/>
            <a:ext cx="8042276" cy="5151817"/>
          </a:xfrm>
        </p:spPr>
        <p:txBody>
          <a:bodyPr/>
          <a:lstStyle/>
          <a:p>
            <a:r>
              <a:rPr lang="en-US" dirty="0" smtClean="0"/>
              <a:t>We’ve just shown graphically that the derivative of a particular 3</a:t>
            </a:r>
            <a:r>
              <a:rPr lang="en-US" baseline="30000" dirty="0" smtClean="0"/>
              <a:t>rd</a:t>
            </a:r>
            <a:r>
              <a:rPr lang="en-US" dirty="0" smtClean="0"/>
              <a:t> degree polynomial is a 2</a:t>
            </a:r>
            <a:r>
              <a:rPr lang="en-US" baseline="30000" dirty="0" smtClean="0"/>
              <a:t>nd</a:t>
            </a:r>
            <a:r>
              <a:rPr lang="en-US" dirty="0" smtClean="0"/>
              <a:t> degree polynomial, and that the derivative of that 2</a:t>
            </a:r>
            <a:r>
              <a:rPr lang="en-US" baseline="30000" dirty="0" smtClean="0"/>
              <a:t>nd</a:t>
            </a:r>
            <a:r>
              <a:rPr lang="en-US" dirty="0" smtClean="0"/>
              <a:t> degree  polynomial turns out to be a 1</a:t>
            </a:r>
            <a:r>
              <a:rPr lang="en-US" baseline="30000" dirty="0" smtClean="0"/>
              <a:t>st</a:t>
            </a:r>
            <a:r>
              <a:rPr lang="en-US" dirty="0" smtClean="0"/>
              <a:t> degree polynomial.</a:t>
            </a:r>
          </a:p>
          <a:p>
            <a:r>
              <a:rPr lang="en-US" dirty="0" smtClean="0"/>
              <a:t>This was not a special case!</a:t>
            </a:r>
          </a:p>
          <a:p>
            <a:r>
              <a:rPr lang="en-US" dirty="0" smtClean="0"/>
              <a:t>It turns out that whenever you take the derivative of a polynomial, the result is a polynomial of 1 degree less.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74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56"/>
    </mc:Choice>
    <mc:Fallback>
      <p:transition xmlns:p14="http://schemas.microsoft.com/office/powerpoint/2010/main" spd="slow" advTm="406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Why the Tangent Line Problem is important to physics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Slopes always indicate the rate at which one variable is changing as another variable is changing too.</a:t>
            </a:r>
          </a:p>
          <a:p>
            <a:r>
              <a:rPr lang="en-US" dirty="0" smtClean="0"/>
              <a:t>The rate at which quantities like position, velocity, force, mass, and energy change with time are important values to know when performing certain physics calculations.</a:t>
            </a:r>
          </a:p>
          <a:p>
            <a:r>
              <a:rPr lang="en-US" dirty="0" smtClean="0"/>
              <a:t>Calculus will allow us to measure these rates even if they are not constant but instead are continuously changing.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86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7"/>
    </mc:Choice>
    <mc:Fallback>
      <p:transition xmlns:p14="http://schemas.microsoft.com/office/powerpoint/2010/main" spd="slow" advTm="493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2873" cy="5489619"/>
          </a:xfrm>
        </p:spPr>
        <p:txBody>
          <a:bodyPr/>
          <a:lstStyle/>
          <a:p>
            <a:r>
              <a:rPr lang="en-US" dirty="0" smtClean="0"/>
              <a:t>Consider a position v. time graph where the position varies linearly with time.</a:t>
            </a:r>
          </a:p>
          <a:p>
            <a:r>
              <a:rPr lang="en-US" dirty="0" smtClean="0"/>
              <a:t>What does the slope of this line represent?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733850" y="1253672"/>
            <a:ext cx="3331838" cy="1847495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1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3"/>
    </mc:Choice>
    <mc:Fallback>
      <p:transition xmlns:p14="http://schemas.microsoft.com/office/powerpoint/2010/main" spd="slow" advTm="1836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6827" cy="3080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 a position v. time graph where the position varies linearly with time.</a:t>
            </a:r>
          </a:p>
          <a:p>
            <a:r>
              <a:rPr lang="en-US" dirty="0" smtClean="0"/>
              <a:t>What does the slope of this line represent?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733850" y="1253672"/>
            <a:ext cx="3331838" cy="184749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459597" y="2705274"/>
            <a:ext cx="2226724" cy="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73781" y="1455637"/>
            <a:ext cx="0" cy="125358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620344" y="1404019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97584" y="262667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36890" y="2688792"/>
            <a:ext cx="12184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 = </a:t>
            </a:r>
            <a:r>
              <a:rPr lang="en-US" dirty="0" err="1" smtClean="0">
                <a:solidFill>
                  <a:srgbClr val="FF0000"/>
                </a:solidFill>
              </a:rPr>
              <a:t>Δt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3781" y="1834967"/>
            <a:ext cx="12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Rise = </a:t>
            </a:r>
            <a:r>
              <a:rPr lang="en-US" dirty="0" err="1" smtClean="0">
                <a:solidFill>
                  <a:srgbClr val="FF0000"/>
                </a:solidFill>
              </a:rPr>
              <a:t>Δx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2805" y="3426721"/>
            <a:ext cx="3232873" cy="312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Pick any two points along the line and then find rise and run</a:t>
            </a:r>
            <a:r>
              <a:rPr lang="mr-IN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1"/>
    </mc:Choice>
    <mc:Fallback>
      <p:transition xmlns:p14="http://schemas.microsoft.com/office/powerpoint/2010/main" spd="slow" advTm="1469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2873" cy="3129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 a position v. time graph where the position varies linearly with time.</a:t>
            </a:r>
          </a:p>
          <a:p>
            <a:r>
              <a:rPr lang="en-US" dirty="0" smtClean="0"/>
              <a:t>What does the slope of this line represent?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733850" y="1253672"/>
            <a:ext cx="3331838" cy="184749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459597" y="2705274"/>
            <a:ext cx="2226724" cy="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73781" y="1455637"/>
            <a:ext cx="0" cy="125358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620344" y="1404019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97584" y="262667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36890" y="2688792"/>
            <a:ext cx="12184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 = </a:t>
            </a:r>
            <a:r>
              <a:rPr lang="en-US" dirty="0" err="1" smtClean="0">
                <a:solidFill>
                  <a:srgbClr val="FF0000"/>
                </a:solidFill>
              </a:rPr>
              <a:t>Δt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3781" y="1834967"/>
            <a:ext cx="12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Rise = </a:t>
            </a:r>
            <a:r>
              <a:rPr lang="en-US" dirty="0" err="1" smtClean="0">
                <a:solidFill>
                  <a:srgbClr val="FF0000"/>
                </a:solidFill>
              </a:rPr>
              <a:t>Δx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2805" y="3426721"/>
            <a:ext cx="3232873" cy="312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Pick any two points along the line and then find rise and run</a:t>
            </a:r>
            <a:r>
              <a:rPr lang="mr-IN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551661"/>
              </p:ext>
            </p:extLst>
          </p:nvPr>
        </p:nvGraphicFramePr>
        <p:xfrm>
          <a:off x="5051209" y="4684668"/>
          <a:ext cx="3073159" cy="89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5" imgW="1397000" imgH="406400" progId="Equation.3">
                  <p:embed/>
                </p:oleObj>
              </mc:Choice>
              <mc:Fallback>
                <p:oleObj name="Equation" r:id="rId5" imgW="1397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51209" y="4684668"/>
                        <a:ext cx="3073159" cy="89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0"/>
    </mc:Choice>
    <mc:Fallback>
      <p:transition xmlns:p14="http://schemas.microsoft.com/office/powerpoint/2010/main" spd="slow" advTm="98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2873" cy="3129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Consider a position v. time graph where the position varies linearly with time.</a:t>
            </a:r>
          </a:p>
          <a:p>
            <a:r>
              <a:rPr lang="en-US" dirty="0" smtClean="0"/>
              <a:t>What does the slope of this line represent?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733850" y="1253672"/>
            <a:ext cx="3331838" cy="184749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459597" y="2705274"/>
            <a:ext cx="2226724" cy="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73781" y="1455637"/>
            <a:ext cx="0" cy="125358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620344" y="1404019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97584" y="2626675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36890" y="2688792"/>
            <a:ext cx="12184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 = </a:t>
            </a:r>
            <a:r>
              <a:rPr lang="en-US" dirty="0" err="1" smtClean="0">
                <a:solidFill>
                  <a:srgbClr val="FF0000"/>
                </a:solidFill>
              </a:rPr>
              <a:t>Δt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3781" y="1834967"/>
            <a:ext cx="12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Rise = </a:t>
            </a:r>
            <a:r>
              <a:rPr lang="en-US" dirty="0" err="1" smtClean="0">
                <a:solidFill>
                  <a:srgbClr val="FF0000"/>
                </a:solidFill>
              </a:rPr>
              <a:t>Δx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32805" y="3426721"/>
            <a:ext cx="3232873" cy="312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Pick any two points along the line and then find rise and run</a:t>
            </a:r>
            <a:r>
              <a:rPr lang="mr-IN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760042"/>
              </p:ext>
            </p:extLst>
          </p:nvPr>
        </p:nvGraphicFramePr>
        <p:xfrm>
          <a:off x="5051209" y="4684668"/>
          <a:ext cx="3073159" cy="89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5" imgW="1397000" imgH="406400" progId="Equation.3">
                  <p:embed/>
                </p:oleObj>
              </mc:Choice>
              <mc:Fallback>
                <p:oleObj name="Equation" r:id="rId5" imgW="1397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51209" y="4684668"/>
                        <a:ext cx="3073159" cy="89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>
          <a:xfrm>
            <a:off x="510640" y="5839403"/>
            <a:ext cx="8456096" cy="709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Since slope is constant in this case, so is speed.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1"/>
    </mc:Choice>
    <mc:Fallback>
      <p:transition xmlns:p14="http://schemas.microsoft.com/office/powerpoint/2010/main" spd="slow" advTm="110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2873" cy="3129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if position doesn’t vary linearly with time?</a:t>
            </a:r>
          </a:p>
          <a:p>
            <a:r>
              <a:rPr lang="en-US" dirty="0" smtClean="0"/>
              <a:t>If the slope of position v. time isn’t constant, then neither is speed.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27" name="Arc 26"/>
          <p:cNvSpPr/>
          <p:nvPr/>
        </p:nvSpPr>
        <p:spPr>
          <a:xfrm>
            <a:off x="1055632" y="-280415"/>
            <a:ext cx="7207987" cy="2981356"/>
          </a:xfrm>
          <a:prstGeom prst="arc">
            <a:avLst>
              <a:gd name="adj1" fmla="val 85342"/>
              <a:gd name="adj2" fmla="val 5225365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2"/>
    </mc:Choice>
    <mc:Fallback>
      <p:transition xmlns:p14="http://schemas.microsoft.com/office/powerpoint/2010/main" spd="slow" advTm="138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51" y="346405"/>
            <a:ext cx="3232873" cy="31298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if position doesn’t vary linearly with time?</a:t>
            </a:r>
          </a:p>
          <a:p>
            <a:r>
              <a:rPr lang="en-US" dirty="0" smtClean="0"/>
              <a:t>If the slope of position v. time isn’t constant, then neither is speed.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7356" y="497008"/>
            <a:ext cx="16494" cy="3527933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7357" y="4008446"/>
            <a:ext cx="354626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3612241" y="2108058"/>
            <a:ext cx="13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53390" y="4206365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(s)</a:t>
            </a:r>
            <a:endParaRPr lang="en-US" dirty="0"/>
          </a:p>
        </p:txBody>
      </p:sp>
      <p:sp>
        <p:nvSpPr>
          <p:cNvPr id="27" name="Arc 26"/>
          <p:cNvSpPr/>
          <p:nvPr/>
        </p:nvSpPr>
        <p:spPr>
          <a:xfrm>
            <a:off x="1055632" y="-280415"/>
            <a:ext cx="7207987" cy="2981356"/>
          </a:xfrm>
          <a:prstGeom prst="arc">
            <a:avLst>
              <a:gd name="adj1" fmla="val 85342"/>
              <a:gd name="adj2" fmla="val 5225365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46984" y="2247290"/>
            <a:ext cx="115460" cy="1340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525573" y="1781522"/>
            <a:ext cx="3001953" cy="113820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399817" y="3480151"/>
            <a:ext cx="3938171" cy="312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If we want to know the instantaneous speed at a particular moment, we need to know the slope of the line tangent to the curve at that point.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2"/>
    </mc:Choice>
    <mc:Fallback>
      <p:transition xmlns:p14="http://schemas.microsoft.com/office/powerpoint/2010/main" spd="slow" advTm="121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8|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2|11.2|16.6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6|3.8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2|7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11866</TotalTime>
  <Words>1409</Words>
  <Application>Microsoft Macintosh PowerPoint</Application>
  <PresentationFormat>On-screen Show (4:3)</PresentationFormat>
  <Paragraphs>144</Paragraphs>
  <Slides>26</Slides>
  <Notes>10</Notes>
  <HiddenSlides>0</HiddenSlides>
  <MMClips>26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Breeze</vt:lpstr>
      <vt:lpstr>Equation</vt:lpstr>
      <vt:lpstr>Calculus Crash Course for Physics</vt:lpstr>
      <vt:lpstr>The Two Main Problems of Calculus:</vt:lpstr>
      <vt:lpstr>Why the Tangent Line Problem is important to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Derivative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Atomic, Nuclear, &amp; Particle Physics</dc:title>
  <dc:creator>Tom</dc:creator>
  <cp:lastModifiedBy>Tom</cp:lastModifiedBy>
  <cp:revision>133</cp:revision>
  <dcterms:created xsi:type="dcterms:W3CDTF">2017-02-17T17:17:37Z</dcterms:created>
  <dcterms:modified xsi:type="dcterms:W3CDTF">2020-07-29T22:41:57Z</dcterms:modified>
</cp:coreProperties>
</file>