
<file path=[Content_Types].xml><?xml version="1.0" encoding="utf-8"?>
<Types xmlns="http://schemas.openxmlformats.org/package/2006/content-types">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98" r:id="rId3"/>
    <p:sldId id="297"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64"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4" r:id="rId39"/>
    <p:sldId id="291" r:id="rId40"/>
    <p:sldId id="299" r:id="rId41"/>
    <p:sldId id="300" r:id="rId42"/>
    <p:sldId id="293" r:id="rId43"/>
    <p:sldId id="301" r:id="rId44"/>
    <p:sldId id="296" r:id="rId45"/>
    <p:sldId id="302" r:id="rId46"/>
    <p:sldId id="303" r:id="rId47"/>
    <p:sldId id="304" r:id="rId48"/>
    <p:sldId id="306" r:id="rId49"/>
    <p:sldId id="324" r:id="rId50"/>
    <p:sldId id="292" r:id="rId51"/>
    <p:sldId id="307" r:id="rId52"/>
    <p:sldId id="295"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5" r:id="rId70"/>
    <p:sldId id="326" r:id="rId71"/>
    <p:sldId id="327" r:id="rId72"/>
    <p:sldId id="328" r:id="rId73"/>
    <p:sldId id="329" r:id="rId74"/>
    <p:sldId id="330" r:id="rId75"/>
    <p:sldId id="331" r:id="rId76"/>
    <p:sldId id="332" r:id="rId77"/>
    <p:sldId id="333" r:id="rId78"/>
    <p:sldId id="334" r:id="rId79"/>
    <p:sldId id="33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565"/>
  </p:normalViewPr>
  <p:slideViewPr>
    <p:cSldViewPr snapToGrid="0" snapToObjects="1">
      <p:cViewPr varScale="1">
        <p:scale>
          <a:sx n="105" d="100"/>
          <a:sy n="105" d="100"/>
        </p:scale>
        <p:origin x="160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871A7-8A1A-DD40-8500-B4F3CF51123F}" type="datetimeFigureOut">
              <a:rPr lang="en-US" smtClean="0"/>
              <a:t>9/15/23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87B44-00C5-D849-8F04-75444367EEBE}" type="slidenum">
              <a:rPr lang="en-US" smtClean="0"/>
              <a:t>‹#›</a:t>
            </a:fld>
            <a:endParaRPr lang="en-US"/>
          </a:p>
        </p:txBody>
      </p:sp>
    </p:spTree>
    <p:extLst>
      <p:ext uri="{BB962C8B-B14F-4D97-AF65-F5344CB8AC3E}">
        <p14:creationId xmlns:p14="http://schemas.microsoft.com/office/powerpoint/2010/main" val="20029420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30</a:t>
            </a:fld>
            <a:endParaRPr lang="en-US"/>
          </a:p>
        </p:txBody>
      </p:sp>
    </p:spTree>
    <p:extLst>
      <p:ext uri="{BB962C8B-B14F-4D97-AF65-F5344CB8AC3E}">
        <p14:creationId xmlns:p14="http://schemas.microsoft.com/office/powerpoint/2010/main" val="327232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33</a:t>
            </a:fld>
            <a:endParaRPr lang="en-US"/>
          </a:p>
        </p:txBody>
      </p:sp>
    </p:spTree>
    <p:extLst>
      <p:ext uri="{BB962C8B-B14F-4D97-AF65-F5344CB8AC3E}">
        <p14:creationId xmlns:p14="http://schemas.microsoft.com/office/powerpoint/2010/main" val="327232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36</a:t>
            </a:fld>
            <a:endParaRPr lang="en-US"/>
          </a:p>
        </p:txBody>
      </p:sp>
    </p:spTree>
    <p:extLst>
      <p:ext uri="{BB962C8B-B14F-4D97-AF65-F5344CB8AC3E}">
        <p14:creationId xmlns:p14="http://schemas.microsoft.com/office/powerpoint/2010/main" val="410473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72</a:t>
            </a:fld>
            <a:endParaRPr lang="en-US"/>
          </a:p>
        </p:txBody>
      </p:sp>
    </p:spTree>
    <p:extLst>
      <p:ext uri="{BB962C8B-B14F-4D97-AF65-F5344CB8AC3E}">
        <p14:creationId xmlns:p14="http://schemas.microsoft.com/office/powerpoint/2010/main" val="2757719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9/15/23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9/15/23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9/15/23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9/15/23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9/15/23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9/15/23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9/15/23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9/15/23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9/15/23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9/15/23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9/15/23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9/15/23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9/15/23</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dLF3XDHKm9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cxvsHNRXLjw"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het.colorado.edu/sims/html/projectile-motion/latest/projectile-motion_en.html"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119" y="1531182"/>
            <a:ext cx="8419872" cy="2315820"/>
          </a:xfrm>
        </p:spPr>
        <p:txBody>
          <a:bodyPr/>
          <a:lstStyle/>
          <a:p>
            <a:r>
              <a:rPr lang="en-US" dirty="0"/>
              <a:t>Welcome to</a:t>
            </a:r>
            <a:br>
              <a:rPr lang="en-US" dirty="0"/>
            </a:br>
            <a:r>
              <a:rPr lang="en-US" sz="20000" dirty="0"/>
              <a:t>PTSOS!</a:t>
            </a:r>
          </a:p>
        </p:txBody>
      </p:sp>
      <p:sp>
        <p:nvSpPr>
          <p:cNvPr id="4" name="Subtitle 2"/>
          <p:cNvSpPr txBox="1">
            <a:spLocks/>
          </p:cNvSpPr>
          <p:nvPr/>
        </p:nvSpPr>
        <p:spPr>
          <a:xfrm>
            <a:off x="838949" y="3386969"/>
            <a:ext cx="7542212" cy="1030942"/>
          </a:xfrm>
          <a:prstGeom prst="rect">
            <a:avLst/>
          </a:prstGeom>
        </p:spPr>
        <p:txBody>
          <a:bodyPr vert="horz" lIns="91440" tIns="45720" rIns="91440" bIns="45720" rtlCol="0">
            <a:norm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dirty="0"/>
              <a:t>Fall Workshop Sept. </a:t>
            </a:r>
            <a:r>
              <a:rPr lang="en-US"/>
              <a:t>16, 2023:</a:t>
            </a:r>
            <a:endParaRPr lang="en-US" dirty="0"/>
          </a:p>
          <a:p>
            <a:r>
              <a:rPr lang="en-US" dirty="0"/>
              <a:t>Mechanics - Kinematics, Force, and Momentum </a:t>
            </a:r>
          </a:p>
        </p:txBody>
      </p:sp>
      <p:sp>
        <p:nvSpPr>
          <p:cNvPr id="6" name="Subtitle 2"/>
          <p:cNvSpPr txBox="1">
            <a:spLocks/>
          </p:cNvSpPr>
          <p:nvPr/>
        </p:nvSpPr>
        <p:spPr>
          <a:xfrm>
            <a:off x="193583" y="4487958"/>
            <a:ext cx="4291720" cy="1155783"/>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4200" u="sng" dirty="0"/>
              <a:t>Dan Burns</a:t>
            </a:r>
          </a:p>
          <a:p>
            <a:r>
              <a:rPr lang="en-US" dirty="0"/>
              <a:t>PASCO Curriculum Developer</a:t>
            </a:r>
          </a:p>
          <a:p>
            <a:r>
              <a:rPr lang="en-US" dirty="0"/>
              <a:t>Physics Teacher, Los Gatos HS (retired)</a:t>
            </a:r>
          </a:p>
        </p:txBody>
      </p:sp>
      <p:sp>
        <p:nvSpPr>
          <p:cNvPr id="9" name="Subtitle 2"/>
          <p:cNvSpPr txBox="1">
            <a:spLocks/>
          </p:cNvSpPr>
          <p:nvPr/>
        </p:nvSpPr>
        <p:spPr>
          <a:xfrm>
            <a:off x="4598022" y="4466776"/>
            <a:ext cx="4054431" cy="1030942"/>
          </a:xfrm>
          <a:prstGeom prst="rect">
            <a:avLst/>
          </a:prstGeom>
        </p:spPr>
        <p:txBody>
          <a:bodyPr vert="horz" lIns="91440" tIns="45720" rIns="91440" bIns="45720" rtlCol="0">
            <a:norm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3600" u="sng" dirty="0"/>
              <a:t>Tom </a:t>
            </a:r>
            <a:r>
              <a:rPr lang="en-US" sz="3600" u="sng" dirty="0" err="1"/>
              <a:t>Shefler</a:t>
            </a:r>
            <a:endParaRPr lang="en-US" sz="3600" u="sng" dirty="0"/>
          </a:p>
          <a:p>
            <a:r>
              <a:rPr lang="en-US" dirty="0"/>
              <a:t>Physics Teacher, Granada HS</a:t>
            </a:r>
          </a:p>
          <a:p>
            <a:endParaRPr lang="en-US" dirty="0"/>
          </a:p>
        </p:txBody>
      </p:sp>
      <p:sp>
        <p:nvSpPr>
          <p:cNvPr id="8" name="Subtitle 2">
            <a:extLst>
              <a:ext uri="{FF2B5EF4-FFF2-40B4-BE49-F238E27FC236}">
                <a16:creationId xmlns:a16="http://schemas.microsoft.com/office/drawing/2014/main" id="{EE8B1EFB-F50B-C5C6-6022-51CEBDCD7A58}"/>
              </a:ext>
            </a:extLst>
          </p:cNvPr>
          <p:cNvSpPr txBox="1">
            <a:spLocks/>
          </p:cNvSpPr>
          <p:nvPr/>
        </p:nvSpPr>
        <p:spPr>
          <a:xfrm>
            <a:off x="395648" y="5624311"/>
            <a:ext cx="4054431" cy="1030942"/>
          </a:xfrm>
          <a:prstGeom prst="rect">
            <a:avLst/>
          </a:prstGeom>
        </p:spPr>
        <p:txBody>
          <a:bodyPr vert="horz" lIns="91440" tIns="45720" rIns="91440" bIns="45720" rtlCol="0">
            <a:norm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3200" u="sng" dirty="0"/>
              <a:t>Abigail </a:t>
            </a:r>
            <a:r>
              <a:rPr lang="en-US" sz="3200" u="sng" dirty="0" err="1"/>
              <a:t>Plemmons</a:t>
            </a:r>
            <a:endParaRPr lang="en-US" sz="3200" u="sng" dirty="0"/>
          </a:p>
          <a:p>
            <a:r>
              <a:rPr lang="en-US" sz="2200" dirty="0"/>
              <a:t>Physics Teacher, Granada HS</a:t>
            </a:r>
            <a:endParaRPr lang="en-US" sz="2200" u="sng" dirty="0"/>
          </a:p>
          <a:p>
            <a:endParaRPr lang="en-US" sz="3900" u="sng" dirty="0"/>
          </a:p>
          <a:p>
            <a:endParaRPr lang="en-US" dirty="0"/>
          </a:p>
        </p:txBody>
      </p:sp>
      <p:sp>
        <p:nvSpPr>
          <p:cNvPr id="10" name="Subtitle 2">
            <a:extLst>
              <a:ext uri="{FF2B5EF4-FFF2-40B4-BE49-F238E27FC236}">
                <a16:creationId xmlns:a16="http://schemas.microsoft.com/office/drawing/2014/main" id="{8EE9266B-6C77-B22D-B077-5606872AF382}"/>
              </a:ext>
            </a:extLst>
          </p:cNvPr>
          <p:cNvSpPr txBox="1">
            <a:spLocks/>
          </p:cNvSpPr>
          <p:nvPr/>
        </p:nvSpPr>
        <p:spPr>
          <a:xfrm>
            <a:off x="4567532" y="5666321"/>
            <a:ext cx="4054431" cy="1030942"/>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5100" u="sng" dirty="0"/>
              <a:t>David </a:t>
            </a:r>
            <a:r>
              <a:rPr lang="en-US" sz="5100" u="sng" dirty="0" err="1"/>
              <a:t>Rakestraw</a:t>
            </a:r>
            <a:endParaRPr lang="en-US" sz="5100" u="sng" dirty="0"/>
          </a:p>
          <a:p>
            <a:r>
              <a:rPr lang="en-US" sz="3200" dirty="0"/>
              <a:t>Lawrence Livermore National Laboratory</a:t>
            </a:r>
            <a:endParaRPr lang="en-US" sz="3900" u="sng" dirty="0"/>
          </a:p>
          <a:p>
            <a:endParaRPr lang="en-US" sz="3900" u="sng" dirty="0"/>
          </a:p>
          <a:p>
            <a:endParaRPr lang="en-US" dirty="0"/>
          </a:p>
        </p:txBody>
      </p:sp>
    </p:spTree>
    <p:extLst>
      <p:ext uri="{BB962C8B-B14F-4D97-AF65-F5344CB8AC3E}">
        <p14:creationId xmlns:p14="http://schemas.microsoft.com/office/powerpoint/2010/main" val="16033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fast?</a:t>
            </a:r>
            <a:br>
              <a:rPr lang="en-US" dirty="0"/>
            </a:br>
            <a:r>
              <a:rPr lang="en-US" sz="4800" dirty="0"/>
              <a:t>Speed v. Velocity</a:t>
            </a:r>
          </a:p>
        </p:txBody>
      </p:sp>
      <p:sp>
        <p:nvSpPr>
          <p:cNvPr id="3" name="Content Placeholder 2"/>
          <p:cNvSpPr>
            <a:spLocks noGrp="1"/>
          </p:cNvSpPr>
          <p:nvPr>
            <p:ph idx="1"/>
          </p:nvPr>
        </p:nvSpPr>
        <p:spPr>
          <a:xfrm>
            <a:off x="779462" y="2210396"/>
            <a:ext cx="8279194" cy="4387800"/>
          </a:xfrm>
        </p:spPr>
        <p:txBody>
          <a:bodyPr>
            <a:normAutofit fontScale="92500"/>
          </a:bodyPr>
          <a:lstStyle/>
          <a:p>
            <a:r>
              <a:rPr lang="en-US" sz="2800" b="0" dirty="0"/>
              <a:t>What controls in a car allow the driver to change the car’s velocity?</a:t>
            </a:r>
          </a:p>
          <a:p>
            <a:pPr marL="0" indent="0">
              <a:buNone/>
            </a:pPr>
            <a:r>
              <a:rPr lang="en-US" sz="2800" b="0" dirty="0"/>
              <a:t>	a.)	Gas pedal</a:t>
            </a:r>
          </a:p>
          <a:p>
            <a:pPr marL="0" indent="0">
              <a:buNone/>
            </a:pPr>
            <a:r>
              <a:rPr lang="en-US" sz="2800" b="0" dirty="0"/>
              <a:t>	b.)	Gas pedal, brakes</a:t>
            </a:r>
          </a:p>
          <a:p>
            <a:pPr marL="0" indent="0">
              <a:buNone/>
            </a:pPr>
            <a:r>
              <a:rPr lang="en-US" sz="2800" b="0" dirty="0"/>
              <a:t>	</a:t>
            </a:r>
            <a:r>
              <a:rPr lang="en-US" sz="3600" dirty="0">
                <a:solidFill>
                  <a:srgbClr val="CCFFCC"/>
                </a:solidFill>
              </a:rPr>
              <a:t>c.)	Gas pedal, brakes, steering wheel</a:t>
            </a:r>
          </a:p>
          <a:p>
            <a:pPr marL="0" indent="0">
              <a:buNone/>
            </a:pPr>
            <a:r>
              <a:rPr lang="en-US" sz="2800" b="0" dirty="0"/>
              <a:t>	d.)	Gas pedal, brakes, steering wheel, air 			conditioner knob</a:t>
            </a:r>
          </a:p>
        </p:txBody>
      </p:sp>
    </p:spTree>
    <p:extLst>
      <p:ext uri="{BB962C8B-B14F-4D97-AF65-F5344CB8AC3E}">
        <p14:creationId xmlns:p14="http://schemas.microsoft.com/office/powerpoint/2010/main" val="2361166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90" y="107577"/>
            <a:ext cx="8337790" cy="1653988"/>
          </a:xfrm>
        </p:spPr>
        <p:txBody>
          <a:bodyPr/>
          <a:lstStyle/>
          <a:p>
            <a:r>
              <a:rPr lang="en-US" dirty="0"/>
              <a:t>Average v. Instantaneous Speed &amp; Velocity</a:t>
            </a:r>
          </a:p>
        </p:txBody>
      </p:sp>
      <p:sp>
        <p:nvSpPr>
          <p:cNvPr id="3" name="Content Placeholder 2"/>
          <p:cNvSpPr>
            <a:spLocks noGrp="1"/>
          </p:cNvSpPr>
          <p:nvPr>
            <p:ph idx="1"/>
          </p:nvPr>
        </p:nvSpPr>
        <p:spPr>
          <a:xfrm>
            <a:off x="779462" y="2133262"/>
            <a:ext cx="7581901" cy="3953436"/>
          </a:xfrm>
        </p:spPr>
        <p:txBody>
          <a:bodyPr/>
          <a:lstStyle/>
          <a:p>
            <a:r>
              <a:rPr lang="en-US" u="sng" dirty="0"/>
              <a:t>Average Speed</a:t>
            </a:r>
            <a:r>
              <a:rPr lang="en-US" b="0" dirty="0"/>
              <a:t> is defined as total </a:t>
            </a:r>
            <a:r>
              <a:rPr lang="en-US" b="0" i="1" dirty="0"/>
              <a:t>distance</a:t>
            </a:r>
            <a:r>
              <a:rPr lang="en-US" b="0" dirty="0"/>
              <a:t> traveled divided by the total time:</a:t>
            </a:r>
          </a:p>
          <a:p>
            <a:pPr marL="0" indent="0">
              <a:buNone/>
            </a:pPr>
            <a:r>
              <a:rPr lang="en-US" b="0" dirty="0"/>
              <a:t>	</a:t>
            </a:r>
            <a:r>
              <a:rPr lang="en-US" sz="4000" b="0" i="1" dirty="0" err="1"/>
              <a:t>v</a:t>
            </a:r>
            <a:r>
              <a:rPr lang="en-US" sz="4000" b="0" baseline="-25000" dirty="0" err="1"/>
              <a:t>avg</a:t>
            </a:r>
            <a:r>
              <a:rPr lang="en-US" sz="4000" b="0" dirty="0"/>
              <a:t> = </a:t>
            </a:r>
            <a:r>
              <a:rPr lang="en-US" sz="4000" b="0" i="1" baseline="30000" dirty="0"/>
              <a:t>d</a:t>
            </a:r>
            <a:r>
              <a:rPr lang="en-US" sz="4000" b="0" dirty="0"/>
              <a:t>/</a:t>
            </a:r>
            <a:r>
              <a:rPr lang="en-US" sz="4000" b="0" baseline="-25000" dirty="0" err="1"/>
              <a:t>Δ</a:t>
            </a:r>
            <a:r>
              <a:rPr lang="en-US" sz="4000" b="0" i="1" baseline="-25000" dirty="0" err="1"/>
              <a:t>t</a:t>
            </a:r>
            <a:endParaRPr lang="en-US" sz="4000" b="0" i="1" baseline="-25000" dirty="0"/>
          </a:p>
          <a:p>
            <a:r>
              <a:rPr lang="en-US" u="sng" dirty="0"/>
              <a:t>Average Velocity</a:t>
            </a:r>
            <a:r>
              <a:rPr lang="en-US" b="0" dirty="0"/>
              <a:t> is defined as total </a:t>
            </a:r>
            <a:r>
              <a:rPr lang="en-US" b="0" i="1" dirty="0"/>
              <a:t>displacement</a:t>
            </a:r>
            <a:r>
              <a:rPr lang="en-US" b="0" dirty="0"/>
              <a:t> divided by total time:</a:t>
            </a:r>
          </a:p>
          <a:p>
            <a:pPr marL="0" indent="0">
              <a:buNone/>
            </a:pPr>
            <a:r>
              <a:rPr lang="en-US" b="0" i="1" dirty="0"/>
              <a:t>	</a:t>
            </a:r>
            <a:r>
              <a:rPr lang="en-US" sz="4000" i="1" dirty="0" err="1"/>
              <a:t>v</a:t>
            </a:r>
            <a:r>
              <a:rPr lang="en-US" sz="4000" baseline="-25000" dirty="0" err="1"/>
              <a:t>avg</a:t>
            </a:r>
            <a:r>
              <a:rPr lang="en-US" sz="4000" b="0" dirty="0"/>
              <a:t> = </a:t>
            </a:r>
            <a:r>
              <a:rPr lang="en-US" sz="4000" baseline="30000" dirty="0" err="1"/>
              <a:t>Δ</a:t>
            </a:r>
            <a:r>
              <a:rPr lang="en-US" sz="4000" i="1" baseline="30000" dirty="0" err="1"/>
              <a:t>x</a:t>
            </a:r>
            <a:r>
              <a:rPr lang="en-US" sz="4000" b="0" dirty="0"/>
              <a:t>/</a:t>
            </a:r>
            <a:r>
              <a:rPr lang="en-US" sz="4000" b="0" baseline="-25000" dirty="0" err="1"/>
              <a:t>Δ</a:t>
            </a:r>
            <a:r>
              <a:rPr lang="en-US" sz="4000" b="0" i="1" baseline="-25000" dirty="0" err="1"/>
              <a:t>t</a:t>
            </a:r>
            <a:endParaRPr lang="en-US" sz="4000" b="0" i="1" baseline="-25000" dirty="0"/>
          </a:p>
          <a:p>
            <a:endParaRPr lang="en-US" b="0" dirty="0"/>
          </a:p>
        </p:txBody>
      </p:sp>
    </p:spTree>
    <p:extLst>
      <p:ext uri="{BB962C8B-B14F-4D97-AF65-F5344CB8AC3E}">
        <p14:creationId xmlns:p14="http://schemas.microsoft.com/office/powerpoint/2010/main" val="110012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90" y="107577"/>
            <a:ext cx="8337790" cy="1653988"/>
          </a:xfrm>
        </p:spPr>
        <p:txBody>
          <a:bodyPr/>
          <a:lstStyle/>
          <a:p>
            <a:r>
              <a:rPr lang="en-US" dirty="0"/>
              <a:t>Average v. Instantaneous Speed &amp; Velocity</a:t>
            </a:r>
          </a:p>
        </p:txBody>
      </p:sp>
      <p:sp>
        <p:nvSpPr>
          <p:cNvPr id="3" name="Content Placeholder 2"/>
          <p:cNvSpPr>
            <a:spLocks noGrp="1"/>
          </p:cNvSpPr>
          <p:nvPr>
            <p:ph idx="1"/>
          </p:nvPr>
        </p:nvSpPr>
        <p:spPr>
          <a:xfrm>
            <a:off x="779462" y="2256058"/>
            <a:ext cx="7581901" cy="3830640"/>
          </a:xfrm>
        </p:spPr>
        <p:txBody>
          <a:bodyPr/>
          <a:lstStyle/>
          <a:p>
            <a:r>
              <a:rPr lang="en-US" sz="2800" u="sng" dirty="0"/>
              <a:t>Instantaneous Speed</a:t>
            </a:r>
            <a:r>
              <a:rPr lang="en-US" sz="2800" b="0" dirty="0"/>
              <a:t> is one’s speed at a particular instant.</a:t>
            </a:r>
          </a:p>
          <a:p>
            <a:r>
              <a:rPr lang="en-US" sz="2800" u="sng" dirty="0"/>
              <a:t>Instantaneous Velocity</a:t>
            </a:r>
            <a:r>
              <a:rPr lang="en-US" sz="2800" b="0" dirty="0"/>
              <a:t> is one’s velocity at a particular instant. </a:t>
            </a:r>
          </a:p>
          <a:p>
            <a:pPr marL="0" indent="0">
              <a:buNone/>
            </a:pPr>
            <a:endParaRPr lang="en-US" sz="4000" b="0" i="1" baseline="-25000" dirty="0"/>
          </a:p>
          <a:p>
            <a:endParaRPr lang="en-US" b="0" dirty="0"/>
          </a:p>
        </p:txBody>
      </p:sp>
    </p:spTree>
    <p:extLst>
      <p:ext uri="{BB962C8B-B14F-4D97-AF65-F5344CB8AC3E}">
        <p14:creationId xmlns:p14="http://schemas.microsoft.com/office/powerpoint/2010/main" val="481682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does this dashboard indicator tell a driver?</a:t>
            </a:r>
          </a:p>
        </p:txBody>
      </p:sp>
      <p:sp>
        <p:nvSpPr>
          <p:cNvPr id="3" name="Content Placeholder 2"/>
          <p:cNvSpPr>
            <a:spLocks noGrp="1"/>
          </p:cNvSpPr>
          <p:nvPr>
            <p:ph idx="1"/>
          </p:nvPr>
        </p:nvSpPr>
        <p:spPr>
          <a:xfrm>
            <a:off x="4544848" y="2272770"/>
            <a:ext cx="4301076" cy="3563254"/>
          </a:xfrm>
        </p:spPr>
        <p:txBody>
          <a:bodyPr>
            <a:normAutofit/>
          </a:bodyPr>
          <a:lstStyle/>
          <a:p>
            <a:pPr marL="0" indent="0">
              <a:buNone/>
            </a:pPr>
            <a:r>
              <a:rPr lang="en-US" sz="2800" b="0" dirty="0"/>
              <a:t>a.)  average speed</a:t>
            </a:r>
          </a:p>
          <a:p>
            <a:pPr marL="0" indent="0">
              <a:buNone/>
            </a:pPr>
            <a:r>
              <a:rPr lang="en-US" sz="2800" b="0" dirty="0"/>
              <a:t>b.)  average velocity</a:t>
            </a:r>
          </a:p>
          <a:p>
            <a:pPr marL="0" indent="0">
              <a:buNone/>
            </a:pPr>
            <a:r>
              <a:rPr lang="en-US" sz="2800" b="0" dirty="0"/>
              <a:t>c.)  instantaneous speed</a:t>
            </a:r>
          </a:p>
          <a:p>
            <a:pPr marL="0" indent="0">
              <a:buNone/>
            </a:pPr>
            <a:r>
              <a:rPr lang="en-US" sz="2800" b="0" dirty="0"/>
              <a:t>d.)  instantaneous velocity</a:t>
            </a:r>
          </a:p>
        </p:txBody>
      </p:sp>
      <p:pic>
        <p:nvPicPr>
          <p:cNvPr id="4" name="Picture 3" descr="car-auto-automobile-dash-speedometer-ac9b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36" y="2056891"/>
            <a:ext cx="3812768" cy="2978725"/>
          </a:xfrm>
          <a:prstGeom prst="rect">
            <a:avLst/>
          </a:prstGeom>
        </p:spPr>
      </p:pic>
    </p:spTree>
    <p:extLst>
      <p:ext uri="{BB962C8B-B14F-4D97-AF65-F5344CB8AC3E}">
        <p14:creationId xmlns:p14="http://schemas.microsoft.com/office/powerpoint/2010/main" val="3595173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does this dashboard indicator tell a driver?</a:t>
            </a:r>
          </a:p>
        </p:txBody>
      </p:sp>
      <p:sp>
        <p:nvSpPr>
          <p:cNvPr id="3" name="Content Placeholder 2"/>
          <p:cNvSpPr>
            <a:spLocks noGrp="1"/>
          </p:cNvSpPr>
          <p:nvPr>
            <p:ph idx="1"/>
          </p:nvPr>
        </p:nvSpPr>
        <p:spPr>
          <a:xfrm>
            <a:off x="4544848" y="2272770"/>
            <a:ext cx="4301076" cy="3563254"/>
          </a:xfrm>
        </p:spPr>
        <p:txBody>
          <a:bodyPr>
            <a:normAutofit/>
          </a:bodyPr>
          <a:lstStyle/>
          <a:p>
            <a:pPr marL="0" indent="0">
              <a:buNone/>
            </a:pPr>
            <a:r>
              <a:rPr lang="en-US" sz="2800" b="0" dirty="0"/>
              <a:t>a.)  average speed</a:t>
            </a:r>
          </a:p>
          <a:p>
            <a:pPr marL="0" indent="0">
              <a:buNone/>
            </a:pPr>
            <a:r>
              <a:rPr lang="en-US" sz="2800" b="0" dirty="0"/>
              <a:t>b.)  average velocity</a:t>
            </a:r>
          </a:p>
          <a:p>
            <a:pPr marL="0" indent="0">
              <a:buNone/>
            </a:pPr>
            <a:r>
              <a:rPr lang="en-US" sz="4000" b="0" dirty="0">
                <a:solidFill>
                  <a:srgbClr val="CCFFCC"/>
                </a:solidFill>
              </a:rPr>
              <a:t>c.)  instantaneous 	speed</a:t>
            </a:r>
          </a:p>
          <a:p>
            <a:pPr marL="0" indent="0">
              <a:buNone/>
            </a:pPr>
            <a:r>
              <a:rPr lang="en-US" sz="2800" b="0" dirty="0"/>
              <a:t>d.)  instantaneous velocity</a:t>
            </a:r>
          </a:p>
        </p:txBody>
      </p:sp>
      <p:pic>
        <p:nvPicPr>
          <p:cNvPr id="4" name="Picture 3" descr="car-auto-automobile-dash-speedometer-ac9b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36" y="2056891"/>
            <a:ext cx="3812768" cy="2978725"/>
          </a:xfrm>
          <a:prstGeom prst="rect">
            <a:avLst/>
          </a:prstGeom>
        </p:spPr>
      </p:pic>
    </p:spTree>
    <p:extLst>
      <p:ext uri="{BB962C8B-B14F-4D97-AF65-F5344CB8AC3E}">
        <p14:creationId xmlns:p14="http://schemas.microsoft.com/office/powerpoint/2010/main" val="202891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6"/>
            <a:ext cx="7581901" cy="2967347"/>
          </a:xfrm>
        </p:spPr>
        <p:txBody>
          <a:bodyPr/>
          <a:lstStyle/>
          <a:p>
            <a:pPr algn="l"/>
            <a:r>
              <a:rPr lang="en-US" sz="4000" dirty="0"/>
              <a:t>If you get a speeding ticket, is it because  your </a:t>
            </a:r>
            <a:r>
              <a:rPr lang="en-US" sz="4000" i="1" dirty="0"/>
              <a:t>instantaneous</a:t>
            </a:r>
            <a:r>
              <a:rPr lang="en-US" sz="4000" dirty="0"/>
              <a:t> speed was too fast, or your </a:t>
            </a:r>
            <a:r>
              <a:rPr lang="en-US" sz="4000" i="1" dirty="0"/>
              <a:t>average</a:t>
            </a:r>
            <a:r>
              <a:rPr lang="en-US" sz="4000" dirty="0"/>
              <a:t> speed was too fast?</a:t>
            </a:r>
          </a:p>
        </p:txBody>
      </p:sp>
      <p:pic>
        <p:nvPicPr>
          <p:cNvPr id="4" name="Picture 3" descr="speeding-tick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606" y="3074923"/>
            <a:ext cx="4751854" cy="3153935"/>
          </a:xfrm>
          <a:prstGeom prst="rect">
            <a:avLst/>
          </a:prstGeom>
        </p:spPr>
      </p:pic>
    </p:spTree>
    <p:extLst>
      <p:ext uri="{BB962C8B-B14F-4D97-AF65-F5344CB8AC3E}">
        <p14:creationId xmlns:p14="http://schemas.microsoft.com/office/powerpoint/2010/main" val="492553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2175136"/>
          </a:xfrm>
        </p:spPr>
        <p:txBody>
          <a:bodyPr/>
          <a:lstStyle/>
          <a:p>
            <a:pPr algn="l"/>
            <a:r>
              <a:rPr lang="en-US" sz="4000" dirty="0"/>
              <a:t>Usually, it’s because your </a:t>
            </a:r>
            <a:r>
              <a:rPr lang="en-US" sz="4000" i="1" dirty="0"/>
              <a:t>instantaneous </a:t>
            </a:r>
            <a:r>
              <a:rPr lang="en-US" sz="4000" dirty="0"/>
              <a:t>speed was too fast.</a:t>
            </a:r>
          </a:p>
        </p:txBody>
      </p:sp>
      <p:pic>
        <p:nvPicPr>
          <p:cNvPr id="6" name="Picture 5" descr="rockland_county_speeding_ticket_clarkst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717" y="2282712"/>
            <a:ext cx="4064000" cy="4064000"/>
          </a:xfrm>
          <a:prstGeom prst="rect">
            <a:avLst/>
          </a:prstGeom>
        </p:spPr>
      </p:pic>
    </p:spTree>
    <p:extLst>
      <p:ext uri="{BB962C8B-B14F-4D97-AF65-F5344CB8AC3E}">
        <p14:creationId xmlns:p14="http://schemas.microsoft.com/office/powerpoint/2010/main" val="323065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8" y="107577"/>
            <a:ext cx="8144146" cy="1864385"/>
          </a:xfrm>
        </p:spPr>
        <p:txBody>
          <a:bodyPr/>
          <a:lstStyle/>
          <a:p>
            <a:pPr algn="l"/>
            <a:r>
              <a:rPr lang="en-US" sz="4000" dirty="0"/>
              <a:t>But on a toll road, you can get a ticket if you </a:t>
            </a:r>
            <a:r>
              <a:rPr lang="en-US" sz="4000" i="1" dirty="0"/>
              <a:t>average </a:t>
            </a:r>
            <a:r>
              <a:rPr lang="en-US" sz="4000" dirty="0"/>
              <a:t>speed exceeds the legal limit!</a:t>
            </a:r>
          </a:p>
        </p:txBody>
      </p:sp>
      <p:pic>
        <p:nvPicPr>
          <p:cNvPr id="5" name="Picture 4" descr="i-080_wb_exit_002_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1" y="2205923"/>
            <a:ext cx="5324644" cy="3860367"/>
          </a:xfrm>
          <a:prstGeom prst="rect">
            <a:avLst/>
          </a:prstGeom>
        </p:spPr>
      </p:pic>
      <p:pic>
        <p:nvPicPr>
          <p:cNvPr id="6" name="Picture 5" descr="15003594752_405ce6f5a8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01" y="3552945"/>
            <a:ext cx="4076996" cy="3057747"/>
          </a:xfrm>
          <a:prstGeom prst="rect">
            <a:avLst/>
          </a:prstGeom>
        </p:spPr>
      </p:pic>
    </p:spTree>
    <p:extLst>
      <p:ext uri="{BB962C8B-B14F-4D97-AF65-F5344CB8AC3E}">
        <p14:creationId xmlns:p14="http://schemas.microsoft.com/office/powerpoint/2010/main" val="3230657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12635"/>
          </a:xfrm>
        </p:spPr>
        <p:txBody>
          <a:bodyPr/>
          <a:lstStyle/>
          <a:p>
            <a:r>
              <a:rPr lang="en-US" dirty="0"/>
              <a:t>Olympic Controversy</a:t>
            </a:r>
          </a:p>
        </p:txBody>
      </p:sp>
      <p:sp>
        <p:nvSpPr>
          <p:cNvPr id="3" name="Content Placeholder 2"/>
          <p:cNvSpPr>
            <a:spLocks noGrp="1"/>
          </p:cNvSpPr>
          <p:nvPr>
            <p:ph idx="1"/>
          </p:nvPr>
        </p:nvSpPr>
        <p:spPr>
          <a:xfrm>
            <a:off x="150381" y="1320212"/>
            <a:ext cx="8889187" cy="2088943"/>
          </a:xfrm>
        </p:spPr>
        <p:txBody>
          <a:bodyPr>
            <a:normAutofit/>
          </a:bodyPr>
          <a:lstStyle/>
          <a:p>
            <a:pPr marL="0" indent="0">
              <a:buNone/>
            </a:pPr>
            <a:r>
              <a:rPr lang="en-US" sz="2800" b="0" dirty="0"/>
              <a:t>Believe it or not, there was a controversy at the 2016 Rio Olympics that didn’t involve this </a:t>
            </a:r>
            <a:r>
              <a:rPr lang="en-US" sz="2800" b="0" dirty="0" err="1"/>
              <a:t>doofus</a:t>
            </a:r>
            <a:r>
              <a:rPr lang="en-US" sz="2800" b="0" dirty="0"/>
              <a:t> or uninvited algae trying to make the diving pool celebrate St. Patrick’s Day way too early</a:t>
            </a:r>
            <a:r>
              <a:rPr lang="is-IS" sz="2800" b="0" dirty="0"/>
              <a:t>…</a:t>
            </a:r>
            <a:endParaRPr lang="en-US" sz="2800" b="0" dirty="0"/>
          </a:p>
        </p:txBody>
      </p:sp>
      <p:pic>
        <p:nvPicPr>
          <p:cNvPr id="5" name="Picture 4" descr="14708374374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45" y="3790077"/>
            <a:ext cx="4657686" cy="2621278"/>
          </a:xfrm>
          <a:prstGeom prst="rect">
            <a:avLst/>
          </a:prstGeom>
        </p:spPr>
      </p:pic>
      <p:pic>
        <p:nvPicPr>
          <p:cNvPr id="6" name="Picture 5" descr="Ryan-Lochte-Dumb-Inter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178" y="2995268"/>
            <a:ext cx="4578237" cy="2405282"/>
          </a:xfrm>
          <a:prstGeom prst="rect">
            <a:avLst/>
          </a:prstGeom>
        </p:spPr>
      </p:pic>
      <p:sp>
        <p:nvSpPr>
          <p:cNvPr id="7" name="Content Placeholder 2"/>
          <p:cNvSpPr txBox="1">
            <a:spLocks/>
          </p:cNvSpPr>
          <p:nvPr/>
        </p:nvSpPr>
        <p:spPr>
          <a:xfrm>
            <a:off x="6065367" y="5400550"/>
            <a:ext cx="3078633" cy="1426023"/>
          </a:xfrm>
          <a:prstGeom prst="rect">
            <a:avLst/>
          </a:prstGeom>
        </p:spPr>
        <p:txBody>
          <a:bodyPr vert="horz" lIns="91440" tIns="45720" rIns="91440" bIns="45720" rtlCol="0">
            <a:no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is-IS" sz="2800" b="0" dirty="0"/>
              <a:t>… a controversy involving – linear motion!</a:t>
            </a:r>
            <a:endParaRPr lang="en-US" sz="2800" b="0" dirty="0"/>
          </a:p>
        </p:txBody>
      </p:sp>
    </p:spTree>
    <p:extLst>
      <p:ext uri="{BB962C8B-B14F-4D97-AF65-F5344CB8AC3E}">
        <p14:creationId xmlns:p14="http://schemas.microsoft.com/office/powerpoint/2010/main" val="4235103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0" dirty="0"/>
              <a:t>Some data suggests that  the water on one side of the Olympic pool had a very small current running through it.  The closer a swimmer was to lane 8, the stronger this current.</a:t>
            </a:r>
          </a:p>
        </p:txBody>
      </p:sp>
      <p:pic>
        <p:nvPicPr>
          <p:cNvPr id="4" name="Picture 3" descr="BN-PL345_OLYSWI_P_201608171450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54" y="2320048"/>
            <a:ext cx="4979282" cy="3317306"/>
          </a:xfrm>
          <a:prstGeom prst="rect">
            <a:avLst/>
          </a:prstGeom>
        </p:spPr>
      </p:pic>
      <p:sp>
        <p:nvSpPr>
          <p:cNvPr id="6" name="Title 1"/>
          <p:cNvSpPr txBox="1">
            <a:spLocks/>
          </p:cNvSpPr>
          <p:nvPr/>
        </p:nvSpPr>
        <p:spPr>
          <a:xfrm>
            <a:off x="5480552" y="2108542"/>
            <a:ext cx="3663447" cy="45092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pPr algn="l"/>
            <a:r>
              <a:rPr lang="en-US" sz="2800" b="0" dirty="0"/>
              <a:t>According to </a:t>
            </a:r>
            <a:r>
              <a:rPr lang="en-US" sz="2800" b="0" dirty="0" err="1"/>
              <a:t>uproxx.com</a:t>
            </a:r>
            <a:r>
              <a:rPr lang="en-US" sz="2800" b="0" dirty="0"/>
              <a:t>, “For most races, run in both directions, it’s probably negligible, but the 50m, which lacks both the mitigating factors of balanced direction and time, was undeniably affected.” </a:t>
            </a:r>
          </a:p>
        </p:txBody>
      </p:sp>
    </p:spTree>
    <p:extLst>
      <p:ext uri="{BB962C8B-B14F-4D97-AF65-F5344CB8AC3E}">
        <p14:creationId xmlns:p14="http://schemas.microsoft.com/office/powerpoint/2010/main" val="284145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711D-231D-2742-A213-E9AF51CEEEED}"/>
              </a:ext>
            </a:extLst>
          </p:cNvPr>
          <p:cNvSpPr>
            <a:spLocks noGrp="1"/>
          </p:cNvSpPr>
          <p:nvPr>
            <p:ph type="title"/>
          </p:nvPr>
        </p:nvSpPr>
        <p:spPr/>
        <p:txBody>
          <a:bodyPr/>
          <a:lstStyle/>
          <a:p>
            <a:r>
              <a:rPr lang="en-US" dirty="0"/>
              <a:t>To access Tom’s PTSOS files:</a:t>
            </a:r>
          </a:p>
        </p:txBody>
      </p:sp>
      <p:sp>
        <p:nvSpPr>
          <p:cNvPr id="3" name="Content Placeholder 2">
            <a:extLst>
              <a:ext uri="{FF2B5EF4-FFF2-40B4-BE49-F238E27FC236}">
                <a16:creationId xmlns:a16="http://schemas.microsoft.com/office/drawing/2014/main" id="{E00D46E7-91ED-B74F-B9CB-73296A494777}"/>
              </a:ext>
            </a:extLst>
          </p:cNvPr>
          <p:cNvSpPr>
            <a:spLocks noGrp="1"/>
          </p:cNvSpPr>
          <p:nvPr>
            <p:ph idx="1"/>
          </p:nvPr>
        </p:nvSpPr>
        <p:spPr>
          <a:xfrm>
            <a:off x="625644" y="2207441"/>
            <a:ext cx="8253662" cy="3953436"/>
          </a:xfrm>
        </p:spPr>
        <p:txBody>
          <a:bodyPr>
            <a:normAutofit/>
          </a:bodyPr>
          <a:lstStyle/>
          <a:p>
            <a:pPr marL="0" indent="0">
              <a:buNone/>
            </a:pPr>
            <a:r>
              <a:rPr lang="en-US" sz="4400" dirty="0" err="1"/>
              <a:t>Livermoreschools.org</a:t>
            </a:r>
            <a:r>
              <a:rPr lang="en-US" sz="4400" dirty="0"/>
              <a:t>/page/4476</a:t>
            </a:r>
          </a:p>
        </p:txBody>
      </p:sp>
    </p:spTree>
    <p:extLst>
      <p:ext uri="{BB962C8B-B14F-4D97-AF65-F5344CB8AC3E}">
        <p14:creationId xmlns:p14="http://schemas.microsoft.com/office/powerpoint/2010/main" val="3473042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6"/>
            <a:ext cx="7581901" cy="3058323"/>
          </a:xfrm>
        </p:spPr>
        <p:txBody>
          <a:bodyPr/>
          <a:lstStyle/>
          <a:p>
            <a:pPr algn="l"/>
            <a:r>
              <a:rPr lang="en-US" sz="4000" dirty="0"/>
              <a:t>For races, such as the 100-meter, where swimmers swam both directions across the pool, a small current in the pool would have been _________.</a:t>
            </a:r>
          </a:p>
        </p:txBody>
      </p:sp>
      <p:sp>
        <p:nvSpPr>
          <p:cNvPr id="3" name="Content Placeholder 2"/>
          <p:cNvSpPr>
            <a:spLocks noGrp="1"/>
          </p:cNvSpPr>
          <p:nvPr>
            <p:ph idx="1"/>
          </p:nvPr>
        </p:nvSpPr>
        <p:spPr>
          <a:xfrm>
            <a:off x="1965797" y="3444220"/>
            <a:ext cx="6395566" cy="3183296"/>
          </a:xfrm>
        </p:spPr>
        <p:txBody>
          <a:bodyPr>
            <a:normAutofit/>
          </a:bodyPr>
          <a:lstStyle/>
          <a:p>
            <a:pPr marL="0" indent="0">
              <a:buNone/>
            </a:pPr>
            <a:r>
              <a:rPr lang="en-US" sz="4000" b="0" dirty="0"/>
              <a:t>a.)	an advantage</a:t>
            </a:r>
          </a:p>
          <a:p>
            <a:pPr marL="0" indent="0">
              <a:buNone/>
            </a:pPr>
            <a:r>
              <a:rPr lang="en-US" sz="4000" b="0" dirty="0"/>
              <a:t>b.)	a disadvantage</a:t>
            </a:r>
          </a:p>
          <a:p>
            <a:pPr marL="0" indent="0">
              <a:buNone/>
            </a:pPr>
            <a:r>
              <a:rPr lang="en-US" sz="4000" b="0" dirty="0"/>
              <a:t>c.)	neither an advantage 	nor disadvantage</a:t>
            </a:r>
          </a:p>
        </p:txBody>
      </p:sp>
    </p:spTree>
    <p:extLst>
      <p:ext uri="{BB962C8B-B14F-4D97-AF65-F5344CB8AC3E}">
        <p14:creationId xmlns:p14="http://schemas.microsoft.com/office/powerpoint/2010/main" val="3589270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6"/>
            <a:ext cx="7581901" cy="3058323"/>
          </a:xfrm>
        </p:spPr>
        <p:txBody>
          <a:bodyPr/>
          <a:lstStyle/>
          <a:p>
            <a:pPr algn="l"/>
            <a:r>
              <a:rPr lang="en-US" sz="4000" dirty="0"/>
              <a:t>For races, such as the 100-meter, where swimmers swam both directions across the pool, a small current in the pool would have been _________.</a:t>
            </a:r>
          </a:p>
        </p:txBody>
      </p:sp>
      <p:sp>
        <p:nvSpPr>
          <p:cNvPr id="3" name="Content Placeholder 2"/>
          <p:cNvSpPr>
            <a:spLocks noGrp="1"/>
          </p:cNvSpPr>
          <p:nvPr>
            <p:ph idx="1"/>
          </p:nvPr>
        </p:nvSpPr>
        <p:spPr>
          <a:xfrm>
            <a:off x="1965797" y="3444220"/>
            <a:ext cx="6395566" cy="3183296"/>
          </a:xfrm>
        </p:spPr>
        <p:txBody>
          <a:bodyPr>
            <a:normAutofit/>
          </a:bodyPr>
          <a:lstStyle/>
          <a:p>
            <a:pPr marL="0" indent="0">
              <a:buNone/>
            </a:pPr>
            <a:r>
              <a:rPr lang="en-US" sz="4000" b="0" dirty="0"/>
              <a:t>a.)	an advantage</a:t>
            </a:r>
          </a:p>
          <a:p>
            <a:pPr marL="0" indent="0">
              <a:buNone/>
            </a:pPr>
            <a:r>
              <a:rPr lang="en-US" sz="4800" dirty="0">
                <a:solidFill>
                  <a:srgbClr val="CCFFCC"/>
                </a:solidFill>
              </a:rPr>
              <a:t>b.)	a disadvantage</a:t>
            </a:r>
          </a:p>
          <a:p>
            <a:pPr marL="0" indent="0">
              <a:buNone/>
            </a:pPr>
            <a:r>
              <a:rPr lang="en-US" sz="4000" b="0" dirty="0"/>
              <a:t>c.)	neither an advantage 	nor disadvantage</a:t>
            </a:r>
          </a:p>
        </p:txBody>
      </p:sp>
    </p:spTree>
    <p:extLst>
      <p:ext uri="{BB962C8B-B14F-4D97-AF65-F5344CB8AC3E}">
        <p14:creationId xmlns:p14="http://schemas.microsoft.com/office/powerpoint/2010/main" val="147870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532" y="243531"/>
            <a:ext cx="8350288" cy="6088269"/>
          </a:xfrm>
        </p:spPr>
        <p:txBody>
          <a:bodyPr/>
          <a:lstStyle/>
          <a:p>
            <a:pPr algn="l"/>
            <a:r>
              <a:rPr lang="en-US" sz="4000" b="0" dirty="0"/>
              <a:t>A swimmer would go fast when swimming with the current, and slower when swimming against the current.  Since the “upstream” and “downstream” distances are the same, the swimmer will spend </a:t>
            </a:r>
            <a:r>
              <a:rPr lang="en-US" sz="4000" b="0" i="1" dirty="0"/>
              <a:t>more time swimming against the current than they spend swimming with it.</a:t>
            </a:r>
            <a:r>
              <a:rPr lang="en-US" sz="4000" b="0" dirty="0"/>
              <a:t>  Thus the average speed will be less than if there were no current.</a:t>
            </a:r>
          </a:p>
        </p:txBody>
      </p:sp>
    </p:spTree>
    <p:extLst>
      <p:ext uri="{BB962C8B-B14F-4D97-AF65-F5344CB8AC3E}">
        <p14:creationId xmlns:p14="http://schemas.microsoft.com/office/powerpoint/2010/main" val="1482206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a similar example:</a:t>
            </a:r>
          </a:p>
        </p:txBody>
      </p:sp>
      <p:sp>
        <p:nvSpPr>
          <p:cNvPr id="3" name="Content Placeholder 2"/>
          <p:cNvSpPr>
            <a:spLocks noGrp="1"/>
          </p:cNvSpPr>
          <p:nvPr>
            <p:ph idx="1"/>
          </p:nvPr>
        </p:nvSpPr>
        <p:spPr>
          <a:xfrm>
            <a:off x="779462" y="1882588"/>
            <a:ext cx="7327276" cy="1700793"/>
          </a:xfrm>
        </p:spPr>
        <p:txBody>
          <a:bodyPr>
            <a:normAutofit/>
          </a:bodyPr>
          <a:lstStyle/>
          <a:p>
            <a:pPr marL="0" indent="0">
              <a:buNone/>
            </a:pPr>
            <a:r>
              <a:rPr lang="en-US" sz="2800" b="0" dirty="0"/>
              <a:t>The Flash runs 1200 m at 4.0 × 10</a:t>
            </a:r>
            <a:r>
              <a:rPr lang="en-US" sz="2800" b="0" baseline="30000" dirty="0"/>
              <a:t>2</a:t>
            </a:r>
            <a:r>
              <a:rPr lang="en-US" sz="2800" b="0" dirty="0"/>
              <a:t> m/s, then turns around and runs back to his start point at 3.0 × 10</a:t>
            </a:r>
            <a:r>
              <a:rPr lang="en-US" sz="2800" b="0" baseline="30000" dirty="0"/>
              <a:t>2</a:t>
            </a:r>
            <a:r>
              <a:rPr lang="en-US" sz="2800" b="0" dirty="0"/>
              <a:t> m/s.  What was his average speed?</a:t>
            </a:r>
          </a:p>
        </p:txBody>
      </p:sp>
      <p:pic>
        <p:nvPicPr>
          <p:cNvPr id="4" name="Picture 3" descr="20b5caa229d19c7061089249d6444ca7cb255980d82e9825d5e10302a0941a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976" y="3583381"/>
            <a:ext cx="5274562" cy="2637281"/>
          </a:xfrm>
          <a:prstGeom prst="rect">
            <a:avLst/>
          </a:prstGeom>
        </p:spPr>
      </p:pic>
    </p:spTree>
    <p:extLst>
      <p:ext uri="{BB962C8B-B14F-4D97-AF65-F5344CB8AC3E}">
        <p14:creationId xmlns:p14="http://schemas.microsoft.com/office/powerpoint/2010/main" val="3576198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722" y="508377"/>
            <a:ext cx="8298098" cy="6032163"/>
          </a:xfrm>
        </p:spPr>
        <p:txBody>
          <a:bodyPr>
            <a:normAutofit lnSpcReduction="10000"/>
          </a:bodyPr>
          <a:lstStyle/>
          <a:p>
            <a:r>
              <a:rPr lang="en-US" sz="2800" b="0" dirty="0"/>
              <a:t>At 400 m/s, it takes 3.0 seconds to go 1200 m</a:t>
            </a:r>
          </a:p>
          <a:p>
            <a:r>
              <a:rPr lang="en-US" sz="2800" b="0" dirty="0"/>
              <a:t>At 300 m/s, it takes 4.0 seconds to go 1200 m</a:t>
            </a:r>
          </a:p>
          <a:p>
            <a:r>
              <a:rPr lang="en-US" sz="2800" b="0" dirty="0"/>
              <a:t>Note: Since the Flash spends more time going 300 m/s than he spends running at 400 m/s, his average speed should be closer to 300 m/s.</a:t>
            </a:r>
          </a:p>
          <a:p>
            <a:r>
              <a:rPr lang="en-US" sz="2800" b="0" dirty="0"/>
              <a:t>Recall </a:t>
            </a:r>
            <a:r>
              <a:rPr lang="en-US" sz="2800" b="0" i="1" dirty="0" err="1"/>
              <a:t>v</a:t>
            </a:r>
            <a:r>
              <a:rPr lang="en-US" sz="2800" b="0" baseline="-25000" dirty="0" err="1"/>
              <a:t>avg</a:t>
            </a:r>
            <a:r>
              <a:rPr lang="en-US" sz="2800" b="0" dirty="0"/>
              <a:t> = </a:t>
            </a:r>
            <a:r>
              <a:rPr lang="en-US" sz="2800" b="0" baseline="30000" dirty="0"/>
              <a:t>total distance</a:t>
            </a:r>
            <a:r>
              <a:rPr lang="en-US" sz="2800" b="0" dirty="0"/>
              <a:t>/</a:t>
            </a:r>
            <a:r>
              <a:rPr lang="en-US" sz="2800" b="0" baseline="-25000" dirty="0"/>
              <a:t>total time</a:t>
            </a:r>
          </a:p>
          <a:p>
            <a:r>
              <a:rPr lang="en-US" sz="2800" b="0" dirty="0"/>
              <a:t>In this case, </a:t>
            </a:r>
            <a:r>
              <a:rPr lang="en-US" sz="2800" b="0" i="1" dirty="0" err="1"/>
              <a:t>v</a:t>
            </a:r>
            <a:r>
              <a:rPr lang="en-US" sz="2800" b="0" baseline="-25000" dirty="0" err="1"/>
              <a:t>avg</a:t>
            </a:r>
            <a:r>
              <a:rPr lang="en-US" sz="2800" b="0" dirty="0"/>
              <a:t> = </a:t>
            </a:r>
            <a:r>
              <a:rPr lang="en-US" sz="2800" b="0" baseline="30000" dirty="0"/>
              <a:t>2400 m</a:t>
            </a:r>
            <a:r>
              <a:rPr lang="en-US" sz="2800" b="0" dirty="0"/>
              <a:t>/</a:t>
            </a:r>
            <a:r>
              <a:rPr lang="en-US" sz="2800" b="0" baseline="-25000" dirty="0"/>
              <a:t>7.0 s </a:t>
            </a:r>
            <a:r>
              <a:rPr lang="en-US" sz="2800" b="0" dirty="0"/>
              <a:t>= approx. </a:t>
            </a:r>
            <a:r>
              <a:rPr lang="en-US" sz="2800" u="sng" dirty="0"/>
              <a:t>340 m/s</a:t>
            </a:r>
          </a:p>
          <a:p>
            <a:r>
              <a:rPr lang="en-US" sz="2800" b="0" dirty="0"/>
              <a:t>This was his average </a:t>
            </a:r>
            <a:r>
              <a:rPr lang="en-US" sz="2800" b="0" i="1" dirty="0"/>
              <a:t>speed</a:t>
            </a:r>
            <a:r>
              <a:rPr lang="en-US" sz="2800" b="0" dirty="0"/>
              <a:t>.  So what was his average </a:t>
            </a:r>
            <a:r>
              <a:rPr lang="en-US" sz="2800" b="0" i="1" dirty="0"/>
              <a:t>velocity</a:t>
            </a:r>
            <a:r>
              <a:rPr lang="en-US" sz="2800" b="0" dirty="0"/>
              <a:t>?</a:t>
            </a:r>
          </a:p>
          <a:p>
            <a:r>
              <a:rPr lang="en-US" sz="2800" b="0" dirty="0"/>
              <a:t>Zero!  By returning to where he started, the Flash’s total </a:t>
            </a:r>
            <a:r>
              <a:rPr lang="en-US" sz="2800" b="0" i="1" dirty="0"/>
              <a:t>displacement</a:t>
            </a:r>
            <a:r>
              <a:rPr lang="en-US" sz="2800" b="0" dirty="0"/>
              <a:t> is 0 m!</a:t>
            </a:r>
          </a:p>
        </p:txBody>
      </p:sp>
    </p:spTree>
    <p:extLst>
      <p:ext uri="{BB962C8B-B14F-4D97-AF65-F5344CB8AC3E}">
        <p14:creationId xmlns:p14="http://schemas.microsoft.com/office/powerpoint/2010/main" val="319547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t>
            </a:r>
            <a:br>
              <a:rPr lang="en-US" dirty="0"/>
            </a:br>
            <a:r>
              <a:rPr lang="en-US" dirty="0"/>
              <a:t>Problem-Solving</a:t>
            </a:r>
          </a:p>
        </p:txBody>
      </p:sp>
      <p:sp>
        <p:nvSpPr>
          <p:cNvPr id="3" name="Content Placeholder 2"/>
          <p:cNvSpPr>
            <a:spLocks noGrp="1"/>
          </p:cNvSpPr>
          <p:nvPr>
            <p:ph idx="1"/>
          </p:nvPr>
        </p:nvSpPr>
        <p:spPr>
          <a:xfrm>
            <a:off x="779462" y="1882588"/>
            <a:ext cx="7918754" cy="4675347"/>
          </a:xfrm>
        </p:spPr>
        <p:txBody>
          <a:bodyPr/>
          <a:lstStyle/>
          <a:p>
            <a:r>
              <a:rPr lang="en-US" dirty="0"/>
              <a:t>There are a lot of kinematics equations</a:t>
            </a:r>
            <a:r>
              <a:rPr lang="is-IS" dirty="0"/>
              <a:t>…</a:t>
            </a:r>
            <a:endParaRPr lang="en-US" dirty="0"/>
          </a:p>
          <a:p>
            <a:pPr marL="0" indent="0">
              <a:buNone/>
            </a:pPr>
            <a:r>
              <a:rPr lang="en-US" i="1" dirty="0"/>
              <a:t>	</a:t>
            </a:r>
            <a:r>
              <a:rPr lang="en-US" i="1" dirty="0" err="1"/>
              <a:t>v</a:t>
            </a:r>
            <a:r>
              <a:rPr lang="en-US" baseline="-25000" dirty="0" err="1"/>
              <a:t>avg</a:t>
            </a:r>
            <a:r>
              <a:rPr lang="en-US" dirty="0"/>
              <a:t> = </a:t>
            </a:r>
            <a:r>
              <a:rPr lang="en-US" baseline="30000" dirty="0" err="1"/>
              <a:t>Δ</a:t>
            </a:r>
            <a:r>
              <a:rPr lang="en-US" i="1" baseline="30000" dirty="0" err="1"/>
              <a:t>d</a:t>
            </a:r>
            <a:r>
              <a:rPr lang="en-US" dirty="0"/>
              <a:t>/</a:t>
            </a:r>
            <a:r>
              <a:rPr lang="en-US" baseline="-25000" dirty="0" err="1"/>
              <a:t>Δ</a:t>
            </a:r>
            <a:r>
              <a:rPr lang="en-US" i="1" baseline="-25000" dirty="0" err="1"/>
              <a:t>t</a:t>
            </a:r>
            <a:r>
              <a:rPr lang="en-US" baseline="-25000" dirty="0"/>
              <a:t>	</a:t>
            </a:r>
            <a:r>
              <a:rPr lang="en-US" i="1" dirty="0" err="1"/>
              <a:t>a</a:t>
            </a:r>
            <a:r>
              <a:rPr lang="en-US" baseline="-25000" dirty="0" err="1"/>
              <a:t>avg</a:t>
            </a:r>
            <a:r>
              <a:rPr lang="en-US" dirty="0"/>
              <a:t> = </a:t>
            </a:r>
            <a:r>
              <a:rPr lang="en-US" baseline="30000" dirty="0" err="1"/>
              <a:t>Δ</a:t>
            </a:r>
            <a:r>
              <a:rPr lang="en-US" i="1" baseline="30000" dirty="0" err="1"/>
              <a:t>v</a:t>
            </a:r>
            <a:r>
              <a:rPr lang="en-US" dirty="0"/>
              <a:t>/</a:t>
            </a:r>
            <a:r>
              <a:rPr lang="en-US" baseline="-25000" dirty="0" err="1"/>
              <a:t>Δ</a:t>
            </a:r>
            <a:r>
              <a:rPr lang="en-US" i="1" baseline="-25000" dirty="0" err="1"/>
              <a:t>t</a:t>
            </a:r>
            <a:r>
              <a:rPr lang="en-US" dirty="0"/>
              <a:t>	</a:t>
            </a:r>
            <a:r>
              <a:rPr lang="en-US" i="1" dirty="0" err="1"/>
              <a:t>v</a:t>
            </a:r>
            <a:r>
              <a:rPr lang="en-US" i="1" baseline="-25000" dirty="0" err="1"/>
              <a:t>f</a:t>
            </a:r>
            <a:r>
              <a:rPr lang="en-US" dirty="0"/>
              <a:t> = </a:t>
            </a:r>
            <a:r>
              <a:rPr lang="en-US" i="1" dirty="0"/>
              <a:t>v</a:t>
            </a:r>
            <a:r>
              <a:rPr lang="en-US" i="1" baseline="-25000" dirty="0"/>
              <a:t>i</a:t>
            </a:r>
            <a:r>
              <a:rPr lang="en-US" dirty="0"/>
              <a:t> + </a:t>
            </a:r>
            <a:r>
              <a:rPr lang="en-US" i="1" dirty="0"/>
              <a:t>at	</a:t>
            </a:r>
          </a:p>
          <a:p>
            <a:pPr marL="0" indent="0">
              <a:buNone/>
            </a:pPr>
            <a:r>
              <a:rPr lang="en-US" i="1" dirty="0"/>
              <a:t>		d = d</a:t>
            </a:r>
            <a:r>
              <a:rPr lang="en-US" i="1" baseline="-25000" dirty="0"/>
              <a:t>i</a:t>
            </a:r>
            <a:r>
              <a:rPr lang="en-US" i="1" dirty="0"/>
              <a:t> + </a:t>
            </a:r>
            <a:r>
              <a:rPr lang="en-US" i="1" dirty="0" err="1"/>
              <a:t>v</a:t>
            </a:r>
            <a:r>
              <a:rPr lang="en-US" i="1" baseline="-25000" dirty="0" err="1"/>
              <a:t>i</a:t>
            </a:r>
            <a:r>
              <a:rPr lang="en-US" i="1" dirty="0" err="1"/>
              <a:t>t</a:t>
            </a:r>
            <a:r>
              <a:rPr lang="en-US" i="1" dirty="0"/>
              <a:t> + ½ at</a:t>
            </a:r>
            <a:r>
              <a:rPr lang="en-US" i="1" baseline="30000" dirty="0"/>
              <a:t>2</a:t>
            </a:r>
            <a:r>
              <a:rPr lang="en-US" i="1" dirty="0"/>
              <a:t>	v</a:t>
            </a:r>
            <a:r>
              <a:rPr lang="en-US" i="1" baseline="-25000" dirty="0"/>
              <a:t>f</a:t>
            </a:r>
            <a:r>
              <a:rPr lang="en-US" i="1" baseline="30000" dirty="0"/>
              <a:t>2</a:t>
            </a:r>
            <a:r>
              <a:rPr lang="en-US" dirty="0"/>
              <a:t> = v</a:t>
            </a:r>
            <a:r>
              <a:rPr lang="en-US" i="1" baseline="-25000" dirty="0"/>
              <a:t>i</a:t>
            </a:r>
            <a:r>
              <a:rPr lang="en-US" baseline="30000" dirty="0"/>
              <a:t>2</a:t>
            </a:r>
            <a:r>
              <a:rPr lang="en-US" dirty="0"/>
              <a:t> + 2aΔd</a:t>
            </a:r>
          </a:p>
          <a:p>
            <a:r>
              <a:rPr lang="en-US" dirty="0"/>
              <a:t>Students can easily freeze, unsure how to begin when faced with a word problem that requires them to apply one or more of these equations.</a:t>
            </a:r>
          </a:p>
          <a:p>
            <a:r>
              <a:rPr lang="en-US" dirty="0"/>
              <a:t>Which one do they use?  What do they plug in?</a:t>
            </a:r>
          </a:p>
          <a:p>
            <a:r>
              <a:rPr lang="en-US" dirty="0"/>
              <a:t>One strategy: require students to draw a vector motion diagram before they do anything else.</a:t>
            </a:r>
          </a:p>
          <a:p>
            <a:endParaRPr lang="en-US" dirty="0"/>
          </a:p>
        </p:txBody>
      </p:sp>
    </p:spTree>
    <p:extLst>
      <p:ext uri="{BB962C8B-B14F-4D97-AF65-F5344CB8AC3E}">
        <p14:creationId xmlns:p14="http://schemas.microsoft.com/office/powerpoint/2010/main" val="37918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a </a:t>
            </a:r>
            <a:br>
              <a:rPr lang="en-US" dirty="0"/>
            </a:br>
            <a:r>
              <a:rPr lang="en-US" dirty="0"/>
              <a:t>Vector Motion Diagram:</a:t>
            </a:r>
          </a:p>
        </p:txBody>
      </p:sp>
      <p:sp>
        <p:nvSpPr>
          <p:cNvPr id="3" name="Content Placeholder 2"/>
          <p:cNvSpPr>
            <a:spLocks noGrp="1"/>
          </p:cNvSpPr>
          <p:nvPr>
            <p:ph idx="1"/>
          </p:nvPr>
        </p:nvSpPr>
        <p:spPr>
          <a:xfrm>
            <a:off x="779462" y="2239346"/>
            <a:ext cx="7581901" cy="3596677"/>
          </a:xfrm>
        </p:spPr>
        <p:txBody>
          <a:bodyPr>
            <a:noAutofit/>
          </a:bodyPr>
          <a:lstStyle/>
          <a:p>
            <a:r>
              <a:rPr lang="en-US" sz="2800" b="0" dirty="0"/>
              <a:t>A series of dots/pictures of the moving object representing its location at equal time intervals.</a:t>
            </a:r>
          </a:p>
          <a:p>
            <a:r>
              <a:rPr lang="en-US" sz="2800" b="0" dirty="0"/>
              <a:t>A set of distinct arrows representing the velocity vectors of the moving object at each point drawn.</a:t>
            </a:r>
          </a:p>
          <a:p>
            <a:r>
              <a:rPr lang="en-US" sz="2800" b="0" dirty="0"/>
              <a:t>A set of distinct arrows representing the acceleration vectors of the moving object.</a:t>
            </a:r>
          </a:p>
        </p:txBody>
      </p:sp>
    </p:spTree>
    <p:extLst>
      <p:ext uri="{BB962C8B-B14F-4D97-AF65-F5344CB8AC3E}">
        <p14:creationId xmlns:p14="http://schemas.microsoft.com/office/powerpoint/2010/main" val="779973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7" y="107577"/>
            <a:ext cx="8655261" cy="1847674"/>
          </a:xfrm>
        </p:spPr>
        <p:txBody>
          <a:bodyPr/>
          <a:lstStyle/>
          <a:p>
            <a:pPr algn="l"/>
            <a:r>
              <a:rPr lang="en-US" sz="2800" b="0" dirty="0"/>
              <a:t>Example A) A driver moving at 25 m/s applies the brakes and travels 148 m before coming to a stop at a red light.  What was the car’s acceleration?</a:t>
            </a:r>
          </a:p>
        </p:txBody>
      </p:sp>
      <p:sp>
        <p:nvSpPr>
          <p:cNvPr id="4" name="Oval 3"/>
          <p:cNvSpPr/>
          <p:nvPr/>
        </p:nvSpPr>
        <p:spPr>
          <a:xfrm>
            <a:off x="2239006" y="1977736"/>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96486" y="1961024"/>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685098" y="1955251"/>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388895" y="1952671"/>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808639" y="1961024"/>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248370" y="2389751"/>
            <a:ext cx="2157480" cy="167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6445636" y="2410456"/>
            <a:ext cx="419744" cy="1271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5729899" y="2423175"/>
            <a:ext cx="658996" cy="399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flipV="1">
            <a:off x="4473974" y="2406463"/>
            <a:ext cx="1211124" cy="167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a:off x="6967653" y="2423156"/>
            <a:ext cx="66836" cy="0"/>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647855" y="2117199"/>
            <a:ext cx="146684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accent3">
                    <a:lumMod val="60000"/>
                    <a:lumOff val="40000"/>
                  </a:schemeClr>
                </a:solidFill>
              </a:rPr>
              <a:t>Velocity:</a:t>
            </a:r>
          </a:p>
        </p:txBody>
      </p:sp>
      <p:cxnSp>
        <p:nvCxnSpPr>
          <p:cNvPr id="24" name="Straight Arrow Connector 23"/>
          <p:cNvCxnSpPr/>
          <p:nvPr/>
        </p:nvCxnSpPr>
        <p:spPr>
          <a:xfrm flipH="1">
            <a:off x="2248372"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flipH="1">
            <a:off x="6001283"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3" name="Straight Arrow Connector 32"/>
          <p:cNvCxnSpPr/>
          <p:nvPr/>
        </p:nvCxnSpPr>
        <p:spPr>
          <a:xfrm flipH="1">
            <a:off x="4770143"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4" name="Straight Arrow Connector 33"/>
          <p:cNvCxnSpPr/>
          <p:nvPr/>
        </p:nvCxnSpPr>
        <p:spPr>
          <a:xfrm flipH="1">
            <a:off x="3512199" y="2947226"/>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5" name="TextBox 34"/>
          <p:cNvSpPr txBox="1"/>
          <p:nvPr/>
        </p:nvSpPr>
        <p:spPr>
          <a:xfrm>
            <a:off x="100254" y="2618768"/>
            <a:ext cx="2177098"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rgbClr val="FF0000"/>
                </a:solidFill>
              </a:rPr>
              <a:t>Acceleration:</a:t>
            </a:r>
          </a:p>
        </p:txBody>
      </p:sp>
    </p:spTree>
    <p:extLst>
      <p:ext uri="{BB962C8B-B14F-4D97-AF65-F5344CB8AC3E}">
        <p14:creationId xmlns:p14="http://schemas.microsoft.com/office/powerpoint/2010/main" val="18526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21"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7" y="107577"/>
            <a:ext cx="8655261" cy="1847674"/>
          </a:xfrm>
        </p:spPr>
        <p:txBody>
          <a:bodyPr/>
          <a:lstStyle/>
          <a:p>
            <a:pPr algn="l"/>
            <a:r>
              <a:rPr lang="en-US" sz="2800" b="0" dirty="0"/>
              <a:t>Example B) Someone standing on a bridge 12.8 m over a river tosses a pebble up into the air at 17.1 m/s.  How long does it take before the pebble slashes in the water?</a:t>
            </a:r>
          </a:p>
        </p:txBody>
      </p:sp>
      <p:sp>
        <p:nvSpPr>
          <p:cNvPr id="4" name="Oval 3"/>
          <p:cNvSpPr/>
          <p:nvPr/>
        </p:nvSpPr>
        <p:spPr>
          <a:xfrm>
            <a:off x="1549620" y="3613669"/>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660526" y="2295865"/>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773451" y="1883240"/>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05104" y="2301640"/>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953212" y="3613669"/>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379502" y="2339598"/>
            <a:ext cx="0" cy="14873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208" y="1955253"/>
            <a:ext cx="0" cy="38434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1543650" y="1955251"/>
            <a:ext cx="0" cy="3843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a:off x="2348171" y="2339599"/>
            <a:ext cx="0" cy="148732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1819541" y="1788138"/>
            <a:ext cx="112924" cy="0"/>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17217" y="1883240"/>
            <a:ext cx="38985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accent3">
                    <a:lumMod val="60000"/>
                    <a:lumOff val="40000"/>
                  </a:schemeClr>
                </a:solidFill>
              </a:rPr>
              <a:t>V</a:t>
            </a:r>
          </a:p>
        </p:txBody>
      </p:sp>
      <p:cxnSp>
        <p:nvCxnSpPr>
          <p:cNvPr id="24" name="Straight Arrow Connector 23"/>
          <p:cNvCxnSpPr/>
          <p:nvPr/>
        </p:nvCxnSpPr>
        <p:spPr>
          <a:xfrm>
            <a:off x="1002540" y="3036335"/>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5" name="TextBox 34"/>
          <p:cNvSpPr txBox="1"/>
          <p:nvPr/>
        </p:nvSpPr>
        <p:spPr>
          <a:xfrm>
            <a:off x="201137" y="3103164"/>
            <a:ext cx="40593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rgbClr val="FF0000"/>
                </a:solidFill>
              </a:rPr>
              <a:t>A</a:t>
            </a:r>
          </a:p>
        </p:txBody>
      </p:sp>
      <p:cxnSp>
        <p:nvCxnSpPr>
          <p:cNvPr id="9" name="Straight Connector 8"/>
          <p:cNvCxnSpPr/>
          <p:nvPr/>
        </p:nvCxnSpPr>
        <p:spPr>
          <a:xfrm flipV="1">
            <a:off x="217217" y="4027482"/>
            <a:ext cx="1453683" cy="167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670900" y="4027482"/>
            <a:ext cx="0" cy="2139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70900" y="6149850"/>
            <a:ext cx="1453683" cy="167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500571" y="3830919"/>
            <a:ext cx="0" cy="221887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1002540" y="1925041"/>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2" name="Straight Arrow Connector 41"/>
          <p:cNvCxnSpPr/>
          <p:nvPr/>
        </p:nvCxnSpPr>
        <p:spPr>
          <a:xfrm>
            <a:off x="2861277" y="1921810"/>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p:nvPr/>
        </p:nvCxnSpPr>
        <p:spPr>
          <a:xfrm>
            <a:off x="2877986" y="2992186"/>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p:nvPr/>
        </p:nvCxnSpPr>
        <p:spPr>
          <a:xfrm>
            <a:off x="2894695" y="5147377"/>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5" name="Straight Arrow Connector 44"/>
          <p:cNvCxnSpPr/>
          <p:nvPr/>
        </p:nvCxnSpPr>
        <p:spPr>
          <a:xfrm>
            <a:off x="2894695" y="4077618"/>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6" name="Oval 45"/>
          <p:cNvSpPr/>
          <p:nvPr/>
        </p:nvSpPr>
        <p:spPr>
          <a:xfrm>
            <a:off x="2074491" y="5838525"/>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4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1" grpId="0"/>
      <p:bldP spid="35" grpId="0"/>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Given &amp; Wanted</a:t>
            </a:r>
          </a:p>
        </p:txBody>
      </p:sp>
      <p:sp>
        <p:nvSpPr>
          <p:cNvPr id="3" name="Content Placeholder 2"/>
          <p:cNvSpPr>
            <a:spLocks noGrp="1"/>
          </p:cNvSpPr>
          <p:nvPr>
            <p:ph idx="1"/>
          </p:nvPr>
        </p:nvSpPr>
        <p:spPr/>
        <p:txBody>
          <a:bodyPr/>
          <a:lstStyle/>
          <a:p>
            <a:r>
              <a:rPr lang="en-US" dirty="0"/>
              <a:t>Next, I have students take an inventory of every piece of information that a problem gives them, both explicitly, as well as implied, and put this information into a table.  For each value, they are to include the conventional symbol as well as units.</a:t>
            </a:r>
          </a:p>
          <a:p>
            <a:r>
              <a:rPr lang="en-US" dirty="0"/>
              <a:t>Then I have students list every piece of information the problem is asking for, again using conventional symbols.</a:t>
            </a:r>
          </a:p>
        </p:txBody>
      </p:sp>
    </p:spTree>
    <p:extLst>
      <p:ext uri="{BB962C8B-B14F-4D97-AF65-F5344CB8AC3E}">
        <p14:creationId xmlns:p14="http://schemas.microsoft.com/office/powerpoint/2010/main" val="2913573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PTSOS – 1D Kinematics</a:t>
            </a:r>
          </a:p>
        </p:txBody>
      </p:sp>
      <p:sp>
        <p:nvSpPr>
          <p:cNvPr id="3" name="Subtitle 2"/>
          <p:cNvSpPr>
            <a:spLocks noGrp="1"/>
          </p:cNvSpPr>
          <p:nvPr>
            <p:ph type="subTitle" idx="1"/>
          </p:nvPr>
        </p:nvSpPr>
        <p:spPr/>
        <p:txBody>
          <a:bodyPr/>
          <a:lstStyle/>
          <a:p>
            <a:r>
              <a:rPr lang="en-US" dirty="0"/>
              <a:t>Linear Motion</a:t>
            </a:r>
          </a:p>
        </p:txBody>
      </p:sp>
    </p:spTree>
    <p:extLst>
      <p:ext uri="{BB962C8B-B14F-4D97-AF65-F5344CB8AC3E}">
        <p14:creationId xmlns:p14="http://schemas.microsoft.com/office/powerpoint/2010/main" val="4053833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7" y="107577"/>
            <a:ext cx="8655261" cy="1847674"/>
          </a:xfrm>
        </p:spPr>
        <p:txBody>
          <a:bodyPr/>
          <a:lstStyle/>
          <a:p>
            <a:pPr algn="l"/>
            <a:r>
              <a:rPr lang="en-US" sz="2800" b="0" dirty="0"/>
              <a:t>Example A) A driver moving at 25 m/s applies the brakes and travels 148 m before coming to a stop at a red light.  What was the car’s acceleration?</a:t>
            </a:r>
          </a:p>
        </p:txBody>
      </p:sp>
      <p:sp>
        <p:nvSpPr>
          <p:cNvPr id="4" name="Oval 3"/>
          <p:cNvSpPr/>
          <p:nvPr/>
        </p:nvSpPr>
        <p:spPr>
          <a:xfrm>
            <a:off x="2239006" y="1977736"/>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96486" y="1961024"/>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685098" y="1955251"/>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388895" y="1952671"/>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808639" y="1961024"/>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248370" y="2389751"/>
            <a:ext cx="2157480" cy="167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6445636" y="2410456"/>
            <a:ext cx="419744" cy="1271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5729899" y="2423175"/>
            <a:ext cx="658996" cy="399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flipV="1">
            <a:off x="4473974" y="2406463"/>
            <a:ext cx="1211124" cy="167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a:off x="6967653" y="2423156"/>
            <a:ext cx="66836" cy="0"/>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647855" y="2117199"/>
            <a:ext cx="146684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accent3">
                    <a:lumMod val="60000"/>
                    <a:lumOff val="40000"/>
                  </a:schemeClr>
                </a:solidFill>
              </a:rPr>
              <a:t>Velocity:</a:t>
            </a:r>
          </a:p>
        </p:txBody>
      </p:sp>
      <p:cxnSp>
        <p:nvCxnSpPr>
          <p:cNvPr id="24" name="Straight Arrow Connector 23"/>
          <p:cNvCxnSpPr/>
          <p:nvPr/>
        </p:nvCxnSpPr>
        <p:spPr>
          <a:xfrm flipH="1">
            <a:off x="2248372"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flipH="1">
            <a:off x="6001283"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3" name="Straight Arrow Connector 32"/>
          <p:cNvCxnSpPr/>
          <p:nvPr/>
        </p:nvCxnSpPr>
        <p:spPr>
          <a:xfrm flipH="1">
            <a:off x="4770143"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4" name="Straight Arrow Connector 33"/>
          <p:cNvCxnSpPr/>
          <p:nvPr/>
        </p:nvCxnSpPr>
        <p:spPr>
          <a:xfrm flipH="1">
            <a:off x="3512199" y="2947226"/>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5" name="TextBox 34"/>
          <p:cNvSpPr txBox="1"/>
          <p:nvPr/>
        </p:nvSpPr>
        <p:spPr>
          <a:xfrm>
            <a:off x="100254" y="2618768"/>
            <a:ext cx="2177098"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rgbClr val="FF0000"/>
                </a:solidFill>
              </a:rPr>
              <a:t>Acceleration:</a:t>
            </a:r>
          </a:p>
        </p:txBody>
      </p:sp>
      <p:sp>
        <p:nvSpPr>
          <p:cNvPr id="9" name="TextBox 8"/>
          <p:cNvSpPr txBox="1"/>
          <p:nvPr/>
        </p:nvSpPr>
        <p:spPr>
          <a:xfrm>
            <a:off x="497474" y="3491034"/>
            <a:ext cx="732555" cy="369332"/>
          </a:xfrm>
          <a:prstGeom prst="rect">
            <a:avLst/>
          </a:prstGeom>
          <a:noFill/>
        </p:spPr>
        <p:txBody>
          <a:bodyPr wrap="none" rtlCol="0">
            <a:spAutoFit/>
          </a:bodyPr>
          <a:lstStyle/>
          <a:p>
            <a:r>
              <a:rPr lang="en-US" dirty="0"/>
              <a:t>Given</a:t>
            </a:r>
          </a:p>
        </p:txBody>
      </p:sp>
      <p:sp>
        <p:nvSpPr>
          <p:cNvPr id="22" name="TextBox 21"/>
          <p:cNvSpPr txBox="1"/>
          <p:nvPr/>
        </p:nvSpPr>
        <p:spPr>
          <a:xfrm>
            <a:off x="1868017" y="3489355"/>
            <a:ext cx="952342" cy="369332"/>
          </a:xfrm>
          <a:prstGeom prst="rect">
            <a:avLst/>
          </a:prstGeom>
          <a:noFill/>
        </p:spPr>
        <p:txBody>
          <a:bodyPr wrap="none" rtlCol="0">
            <a:spAutoFit/>
          </a:bodyPr>
          <a:lstStyle/>
          <a:p>
            <a:r>
              <a:rPr lang="en-US" dirty="0"/>
              <a:t>Wanted</a:t>
            </a:r>
          </a:p>
        </p:txBody>
      </p:sp>
      <p:sp>
        <p:nvSpPr>
          <p:cNvPr id="15" name="TextBox 14"/>
          <p:cNvSpPr txBox="1"/>
          <p:nvPr/>
        </p:nvSpPr>
        <p:spPr>
          <a:xfrm>
            <a:off x="497474" y="3925535"/>
            <a:ext cx="1179793" cy="369332"/>
          </a:xfrm>
          <a:prstGeom prst="rect">
            <a:avLst/>
          </a:prstGeom>
          <a:noFill/>
        </p:spPr>
        <p:txBody>
          <a:bodyPr wrap="none" rtlCol="0">
            <a:spAutoFit/>
          </a:bodyPr>
          <a:lstStyle/>
          <a:p>
            <a:r>
              <a:rPr lang="en-US" i="1" dirty="0"/>
              <a:t>v</a:t>
            </a:r>
            <a:r>
              <a:rPr lang="en-US" i="1" baseline="-25000" dirty="0"/>
              <a:t>i</a:t>
            </a:r>
            <a:r>
              <a:rPr lang="en-US" dirty="0"/>
              <a:t> = 25 m/s</a:t>
            </a:r>
          </a:p>
        </p:txBody>
      </p:sp>
      <p:sp>
        <p:nvSpPr>
          <p:cNvPr id="16" name="TextBox 15"/>
          <p:cNvSpPr txBox="1"/>
          <p:nvPr/>
        </p:nvSpPr>
        <p:spPr>
          <a:xfrm>
            <a:off x="514183" y="4378419"/>
            <a:ext cx="1236342" cy="369332"/>
          </a:xfrm>
          <a:prstGeom prst="rect">
            <a:avLst/>
          </a:prstGeom>
          <a:noFill/>
        </p:spPr>
        <p:txBody>
          <a:bodyPr wrap="none" rtlCol="0">
            <a:spAutoFit/>
          </a:bodyPr>
          <a:lstStyle/>
          <a:p>
            <a:r>
              <a:rPr lang="en-US" i="1" dirty="0" err="1"/>
              <a:t>Δd</a:t>
            </a:r>
            <a:r>
              <a:rPr lang="en-US" dirty="0"/>
              <a:t> = 148 m</a:t>
            </a:r>
          </a:p>
        </p:txBody>
      </p:sp>
      <p:sp>
        <p:nvSpPr>
          <p:cNvPr id="25" name="TextBox 24"/>
          <p:cNvSpPr txBox="1"/>
          <p:nvPr/>
        </p:nvSpPr>
        <p:spPr>
          <a:xfrm>
            <a:off x="514183" y="4831311"/>
            <a:ext cx="1094874" cy="369332"/>
          </a:xfrm>
          <a:prstGeom prst="rect">
            <a:avLst/>
          </a:prstGeom>
          <a:noFill/>
        </p:spPr>
        <p:txBody>
          <a:bodyPr wrap="none" rtlCol="0">
            <a:spAutoFit/>
          </a:bodyPr>
          <a:lstStyle/>
          <a:p>
            <a:r>
              <a:rPr lang="en-US" i="1" dirty="0" err="1"/>
              <a:t>v</a:t>
            </a:r>
            <a:r>
              <a:rPr lang="en-US" i="1" baseline="-25000" dirty="0" err="1"/>
              <a:t>f</a:t>
            </a:r>
            <a:r>
              <a:rPr lang="en-US" dirty="0"/>
              <a:t> = 0 m/s</a:t>
            </a:r>
          </a:p>
        </p:txBody>
      </p:sp>
      <p:sp>
        <p:nvSpPr>
          <p:cNvPr id="17" name="TextBox 16"/>
          <p:cNvSpPr txBox="1"/>
          <p:nvPr/>
        </p:nvSpPr>
        <p:spPr>
          <a:xfrm>
            <a:off x="1876336" y="3927203"/>
            <a:ext cx="595949" cy="369332"/>
          </a:xfrm>
          <a:prstGeom prst="rect">
            <a:avLst/>
          </a:prstGeom>
          <a:noFill/>
        </p:spPr>
        <p:txBody>
          <a:bodyPr wrap="none" rtlCol="0">
            <a:spAutoFit/>
          </a:bodyPr>
          <a:lstStyle/>
          <a:p>
            <a:r>
              <a:rPr lang="en-US" i="1" dirty="0"/>
              <a:t>a</a:t>
            </a:r>
            <a:r>
              <a:rPr lang="en-US" dirty="0"/>
              <a:t> = ?</a:t>
            </a:r>
          </a:p>
        </p:txBody>
      </p:sp>
      <p:cxnSp>
        <p:nvCxnSpPr>
          <p:cNvPr id="19" name="Straight Connector 18"/>
          <p:cNvCxnSpPr/>
          <p:nvPr/>
        </p:nvCxnSpPr>
        <p:spPr>
          <a:xfrm>
            <a:off x="1750525" y="3292174"/>
            <a:ext cx="0" cy="20388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34180" y="3858687"/>
            <a:ext cx="2656731" cy="16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18995" y="5832329"/>
            <a:ext cx="7427935" cy="646331"/>
          </a:xfrm>
          <a:prstGeom prst="rect">
            <a:avLst/>
          </a:prstGeom>
          <a:noFill/>
        </p:spPr>
        <p:txBody>
          <a:bodyPr wrap="none" rtlCol="0">
            <a:spAutoFit/>
          </a:bodyPr>
          <a:lstStyle/>
          <a:p>
            <a:r>
              <a:rPr lang="en-US" dirty="0">
                <a:solidFill>
                  <a:schemeClr val="accent2">
                    <a:lumMod val="40000"/>
                    <a:lumOff val="60000"/>
                  </a:schemeClr>
                </a:solidFill>
              </a:rPr>
              <a:t>Note: 	The fact that </a:t>
            </a:r>
            <a:r>
              <a:rPr lang="en-US" i="1" dirty="0" err="1">
                <a:solidFill>
                  <a:schemeClr val="accent2">
                    <a:lumMod val="40000"/>
                    <a:lumOff val="60000"/>
                  </a:schemeClr>
                </a:solidFill>
              </a:rPr>
              <a:t>v</a:t>
            </a:r>
            <a:r>
              <a:rPr lang="en-US" i="1" baseline="-25000" dirty="0" err="1">
                <a:solidFill>
                  <a:schemeClr val="accent2">
                    <a:lumMod val="40000"/>
                    <a:lumOff val="60000"/>
                  </a:schemeClr>
                </a:solidFill>
              </a:rPr>
              <a:t>f</a:t>
            </a:r>
            <a:r>
              <a:rPr lang="en-US" dirty="0">
                <a:solidFill>
                  <a:schemeClr val="accent2">
                    <a:lumMod val="40000"/>
                    <a:lumOff val="60000"/>
                  </a:schemeClr>
                </a:solidFill>
              </a:rPr>
              <a:t> = 0 m/s wasn’t explicitly given, but rather must be</a:t>
            </a:r>
          </a:p>
          <a:p>
            <a:r>
              <a:rPr lang="en-US" dirty="0">
                <a:solidFill>
                  <a:schemeClr val="accent2">
                    <a:lumMod val="40000"/>
                    <a:lumOff val="60000"/>
                  </a:schemeClr>
                </a:solidFill>
              </a:rPr>
              <a:t>	inferred given the situation.</a:t>
            </a:r>
          </a:p>
        </p:txBody>
      </p:sp>
      <p:cxnSp>
        <p:nvCxnSpPr>
          <p:cNvPr id="38" name="Straight Arrow Connector 37"/>
          <p:cNvCxnSpPr/>
          <p:nvPr/>
        </p:nvCxnSpPr>
        <p:spPr>
          <a:xfrm flipH="1" flipV="1">
            <a:off x="945976" y="5330983"/>
            <a:ext cx="284053" cy="4528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6501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7" y="107577"/>
            <a:ext cx="8655261" cy="1847674"/>
          </a:xfrm>
        </p:spPr>
        <p:txBody>
          <a:bodyPr/>
          <a:lstStyle/>
          <a:p>
            <a:pPr algn="l"/>
            <a:r>
              <a:rPr lang="en-US" sz="2800" b="0" dirty="0"/>
              <a:t>Example B) Someone standing on a bridge 12.8 m over a river tosses a pebble up into the air at 17.1 m/s.  How long does it take before the pebble slashes in the water?</a:t>
            </a:r>
          </a:p>
        </p:txBody>
      </p:sp>
      <p:sp>
        <p:nvSpPr>
          <p:cNvPr id="4" name="Oval 3"/>
          <p:cNvSpPr/>
          <p:nvPr/>
        </p:nvSpPr>
        <p:spPr>
          <a:xfrm>
            <a:off x="1549620" y="3613669"/>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660526" y="2295865"/>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773451" y="1883240"/>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05104" y="2301640"/>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953212" y="3613669"/>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379502" y="2339598"/>
            <a:ext cx="0" cy="14873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208" y="1955253"/>
            <a:ext cx="0" cy="38434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1543650" y="1955251"/>
            <a:ext cx="0" cy="3843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a:off x="2348171" y="2339599"/>
            <a:ext cx="0" cy="148732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1819541" y="1788138"/>
            <a:ext cx="112924" cy="0"/>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17217" y="1883240"/>
            <a:ext cx="38985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accent3">
                    <a:lumMod val="60000"/>
                    <a:lumOff val="40000"/>
                  </a:schemeClr>
                </a:solidFill>
              </a:rPr>
              <a:t>V</a:t>
            </a:r>
          </a:p>
        </p:txBody>
      </p:sp>
      <p:cxnSp>
        <p:nvCxnSpPr>
          <p:cNvPr id="24" name="Straight Arrow Connector 23"/>
          <p:cNvCxnSpPr/>
          <p:nvPr/>
        </p:nvCxnSpPr>
        <p:spPr>
          <a:xfrm>
            <a:off x="1002540" y="3036335"/>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5" name="TextBox 34"/>
          <p:cNvSpPr txBox="1"/>
          <p:nvPr/>
        </p:nvSpPr>
        <p:spPr>
          <a:xfrm>
            <a:off x="201137" y="3103164"/>
            <a:ext cx="40593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rgbClr val="FF0000"/>
                </a:solidFill>
              </a:rPr>
              <a:t>A</a:t>
            </a:r>
          </a:p>
        </p:txBody>
      </p:sp>
      <p:cxnSp>
        <p:nvCxnSpPr>
          <p:cNvPr id="9" name="Straight Connector 8"/>
          <p:cNvCxnSpPr/>
          <p:nvPr/>
        </p:nvCxnSpPr>
        <p:spPr>
          <a:xfrm flipV="1">
            <a:off x="217217" y="4027482"/>
            <a:ext cx="1453683" cy="167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670900" y="4027482"/>
            <a:ext cx="0" cy="2139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70900" y="6149850"/>
            <a:ext cx="1453683" cy="167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500571" y="3830919"/>
            <a:ext cx="0" cy="221887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1002540" y="1925041"/>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2" name="Straight Arrow Connector 41"/>
          <p:cNvCxnSpPr/>
          <p:nvPr/>
        </p:nvCxnSpPr>
        <p:spPr>
          <a:xfrm>
            <a:off x="2861277" y="1921810"/>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p:nvPr/>
        </p:nvCxnSpPr>
        <p:spPr>
          <a:xfrm>
            <a:off x="2877986" y="2992186"/>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p:nvPr/>
        </p:nvCxnSpPr>
        <p:spPr>
          <a:xfrm>
            <a:off x="2894695" y="5147377"/>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5" name="Straight Arrow Connector 44"/>
          <p:cNvCxnSpPr/>
          <p:nvPr/>
        </p:nvCxnSpPr>
        <p:spPr>
          <a:xfrm>
            <a:off x="2894695" y="4077618"/>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6" name="Oval 45"/>
          <p:cNvSpPr/>
          <p:nvPr/>
        </p:nvSpPr>
        <p:spPr>
          <a:xfrm>
            <a:off x="2074491" y="5838525"/>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722311" y="2103938"/>
            <a:ext cx="732555" cy="369332"/>
          </a:xfrm>
          <a:prstGeom prst="rect">
            <a:avLst/>
          </a:prstGeom>
          <a:noFill/>
        </p:spPr>
        <p:txBody>
          <a:bodyPr wrap="none" rtlCol="0">
            <a:spAutoFit/>
          </a:bodyPr>
          <a:lstStyle/>
          <a:p>
            <a:r>
              <a:rPr lang="en-US" dirty="0"/>
              <a:t>Given</a:t>
            </a:r>
          </a:p>
        </p:txBody>
      </p:sp>
      <p:sp>
        <p:nvSpPr>
          <p:cNvPr id="27" name="TextBox 26"/>
          <p:cNvSpPr txBox="1"/>
          <p:nvPr/>
        </p:nvSpPr>
        <p:spPr>
          <a:xfrm>
            <a:off x="5092854" y="2102259"/>
            <a:ext cx="952342" cy="369332"/>
          </a:xfrm>
          <a:prstGeom prst="rect">
            <a:avLst/>
          </a:prstGeom>
          <a:noFill/>
        </p:spPr>
        <p:txBody>
          <a:bodyPr wrap="none" rtlCol="0">
            <a:spAutoFit/>
          </a:bodyPr>
          <a:lstStyle/>
          <a:p>
            <a:r>
              <a:rPr lang="en-US" dirty="0"/>
              <a:t>Wanted</a:t>
            </a:r>
          </a:p>
        </p:txBody>
      </p:sp>
      <p:sp>
        <p:nvSpPr>
          <p:cNvPr id="28" name="TextBox 27"/>
          <p:cNvSpPr txBox="1"/>
          <p:nvPr/>
        </p:nvSpPr>
        <p:spPr>
          <a:xfrm>
            <a:off x="3722311" y="2538439"/>
            <a:ext cx="1280509" cy="369332"/>
          </a:xfrm>
          <a:prstGeom prst="rect">
            <a:avLst/>
          </a:prstGeom>
          <a:noFill/>
        </p:spPr>
        <p:txBody>
          <a:bodyPr wrap="none" rtlCol="0">
            <a:spAutoFit/>
          </a:bodyPr>
          <a:lstStyle/>
          <a:p>
            <a:r>
              <a:rPr lang="en-US" i="1" dirty="0"/>
              <a:t>v</a:t>
            </a:r>
            <a:r>
              <a:rPr lang="en-US" i="1" baseline="-25000" dirty="0"/>
              <a:t>i</a:t>
            </a:r>
            <a:r>
              <a:rPr lang="en-US" dirty="0"/>
              <a:t> = 17.1 m/s</a:t>
            </a:r>
          </a:p>
        </p:txBody>
      </p:sp>
      <p:sp>
        <p:nvSpPr>
          <p:cNvPr id="29" name="TextBox 28"/>
          <p:cNvSpPr txBox="1"/>
          <p:nvPr/>
        </p:nvSpPr>
        <p:spPr>
          <a:xfrm>
            <a:off x="3739020" y="2991323"/>
            <a:ext cx="1196104" cy="369332"/>
          </a:xfrm>
          <a:prstGeom prst="rect">
            <a:avLst/>
          </a:prstGeom>
          <a:noFill/>
        </p:spPr>
        <p:txBody>
          <a:bodyPr wrap="none" rtlCol="0">
            <a:spAutoFit/>
          </a:bodyPr>
          <a:lstStyle/>
          <a:p>
            <a:r>
              <a:rPr lang="en-US" i="1" dirty="0"/>
              <a:t>d</a:t>
            </a:r>
            <a:r>
              <a:rPr lang="en-US" i="1" baseline="-25000" dirty="0"/>
              <a:t>i</a:t>
            </a:r>
            <a:r>
              <a:rPr lang="en-US" dirty="0"/>
              <a:t> = 12.8 m</a:t>
            </a:r>
          </a:p>
        </p:txBody>
      </p:sp>
      <p:sp>
        <p:nvSpPr>
          <p:cNvPr id="30" name="TextBox 29"/>
          <p:cNvSpPr txBox="1"/>
          <p:nvPr/>
        </p:nvSpPr>
        <p:spPr>
          <a:xfrm>
            <a:off x="3739020" y="3444215"/>
            <a:ext cx="1321327" cy="369332"/>
          </a:xfrm>
          <a:prstGeom prst="rect">
            <a:avLst/>
          </a:prstGeom>
          <a:noFill/>
        </p:spPr>
        <p:txBody>
          <a:bodyPr wrap="none" rtlCol="0">
            <a:spAutoFit/>
          </a:bodyPr>
          <a:lstStyle/>
          <a:p>
            <a:r>
              <a:rPr lang="en-US" i="1" dirty="0"/>
              <a:t>a = -9.8 m/s</a:t>
            </a:r>
            <a:r>
              <a:rPr lang="en-US" i="1" baseline="30000" dirty="0"/>
              <a:t>2</a:t>
            </a:r>
            <a:endParaRPr lang="en-US" baseline="30000" dirty="0"/>
          </a:p>
        </p:txBody>
      </p:sp>
      <p:sp>
        <p:nvSpPr>
          <p:cNvPr id="32" name="TextBox 31"/>
          <p:cNvSpPr txBox="1"/>
          <p:nvPr/>
        </p:nvSpPr>
        <p:spPr>
          <a:xfrm>
            <a:off x="5101173" y="2540107"/>
            <a:ext cx="575179" cy="369332"/>
          </a:xfrm>
          <a:prstGeom prst="rect">
            <a:avLst/>
          </a:prstGeom>
          <a:noFill/>
        </p:spPr>
        <p:txBody>
          <a:bodyPr wrap="none" rtlCol="0">
            <a:spAutoFit/>
          </a:bodyPr>
          <a:lstStyle/>
          <a:p>
            <a:r>
              <a:rPr lang="en-US" i="1" dirty="0"/>
              <a:t>t</a:t>
            </a:r>
            <a:r>
              <a:rPr lang="en-US" dirty="0"/>
              <a:t> = ?</a:t>
            </a:r>
          </a:p>
        </p:txBody>
      </p:sp>
      <p:cxnSp>
        <p:nvCxnSpPr>
          <p:cNvPr id="33" name="Straight Connector 32"/>
          <p:cNvCxnSpPr/>
          <p:nvPr/>
        </p:nvCxnSpPr>
        <p:spPr>
          <a:xfrm>
            <a:off x="4975362" y="1905078"/>
            <a:ext cx="0" cy="28910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559017" y="2471591"/>
            <a:ext cx="2656731" cy="16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739020" y="3913819"/>
            <a:ext cx="897983" cy="369332"/>
          </a:xfrm>
          <a:prstGeom prst="rect">
            <a:avLst/>
          </a:prstGeom>
          <a:noFill/>
        </p:spPr>
        <p:txBody>
          <a:bodyPr wrap="none" rtlCol="0">
            <a:spAutoFit/>
          </a:bodyPr>
          <a:lstStyle/>
          <a:p>
            <a:r>
              <a:rPr lang="en-US" i="1" dirty="0"/>
              <a:t>d</a:t>
            </a:r>
            <a:r>
              <a:rPr lang="en-US" dirty="0"/>
              <a:t> = 0 m</a:t>
            </a:r>
          </a:p>
        </p:txBody>
      </p:sp>
      <p:sp>
        <p:nvSpPr>
          <p:cNvPr id="37" name="TextBox 36"/>
          <p:cNvSpPr txBox="1"/>
          <p:nvPr/>
        </p:nvSpPr>
        <p:spPr>
          <a:xfrm>
            <a:off x="3900766" y="5220444"/>
            <a:ext cx="4971712" cy="646331"/>
          </a:xfrm>
          <a:prstGeom prst="rect">
            <a:avLst/>
          </a:prstGeom>
          <a:noFill/>
        </p:spPr>
        <p:txBody>
          <a:bodyPr wrap="square" rtlCol="0">
            <a:spAutoFit/>
          </a:bodyPr>
          <a:lstStyle/>
          <a:p>
            <a:r>
              <a:rPr lang="en-US" dirty="0">
                <a:solidFill>
                  <a:schemeClr val="accent2">
                    <a:lumMod val="40000"/>
                    <a:lumOff val="60000"/>
                  </a:schemeClr>
                </a:solidFill>
              </a:rPr>
              <a:t>Note: 	Again, these last two values were not</a:t>
            </a:r>
          </a:p>
          <a:p>
            <a:r>
              <a:rPr lang="en-US" dirty="0">
                <a:solidFill>
                  <a:schemeClr val="accent2">
                    <a:lumMod val="40000"/>
                    <a:lumOff val="60000"/>
                  </a:schemeClr>
                </a:solidFill>
              </a:rPr>
              <a:t>	explicitly given, but rather were implied.</a:t>
            </a:r>
          </a:p>
        </p:txBody>
      </p:sp>
      <p:cxnSp>
        <p:nvCxnSpPr>
          <p:cNvPr id="38" name="Straight Arrow Connector 37"/>
          <p:cNvCxnSpPr/>
          <p:nvPr/>
        </p:nvCxnSpPr>
        <p:spPr>
          <a:xfrm flipH="1" flipV="1">
            <a:off x="4143832" y="4495405"/>
            <a:ext cx="151514" cy="65197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12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let’s pick a formula</a:t>
            </a:r>
          </a:p>
        </p:txBody>
      </p:sp>
      <p:sp>
        <p:nvSpPr>
          <p:cNvPr id="3" name="Content Placeholder 2"/>
          <p:cNvSpPr>
            <a:spLocks noGrp="1"/>
          </p:cNvSpPr>
          <p:nvPr>
            <p:ph idx="1"/>
          </p:nvPr>
        </p:nvSpPr>
        <p:spPr>
          <a:xfrm>
            <a:off x="539290" y="1882587"/>
            <a:ext cx="7984962" cy="4501397"/>
          </a:xfrm>
        </p:spPr>
        <p:txBody>
          <a:bodyPr>
            <a:normAutofit/>
          </a:bodyPr>
          <a:lstStyle/>
          <a:p>
            <a:r>
              <a:rPr lang="en-US" dirty="0"/>
              <a:t>I ask students to notice just how much time/effort/thought we’ve already put into each problem </a:t>
            </a:r>
            <a:r>
              <a:rPr lang="en-US" i="1" dirty="0"/>
              <a:t>before</a:t>
            </a:r>
            <a:r>
              <a:rPr lang="en-US" dirty="0"/>
              <a:t> we contemplated how to do the math.</a:t>
            </a:r>
          </a:p>
          <a:p>
            <a:r>
              <a:rPr lang="en-US" dirty="0"/>
              <a:t>By taking the time to wrap our minds around the problem, we’re now in a much better place to pick the right calculation.</a:t>
            </a:r>
          </a:p>
          <a:p>
            <a:r>
              <a:rPr lang="en-US" dirty="0"/>
              <a:t>Looking at the Given/Wanted charts, it becomes clearer which kinematics equation(s) to use.</a:t>
            </a:r>
          </a:p>
          <a:p>
            <a:r>
              <a:rPr lang="en-US" dirty="0"/>
              <a:t>Then it’s just a matter of chugging the numbers!</a:t>
            </a:r>
          </a:p>
        </p:txBody>
      </p:sp>
    </p:spTree>
    <p:extLst>
      <p:ext uri="{BB962C8B-B14F-4D97-AF65-F5344CB8AC3E}">
        <p14:creationId xmlns:p14="http://schemas.microsoft.com/office/powerpoint/2010/main" val="743816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7" y="107577"/>
            <a:ext cx="8655261" cy="1847674"/>
          </a:xfrm>
        </p:spPr>
        <p:txBody>
          <a:bodyPr/>
          <a:lstStyle/>
          <a:p>
            <a:pPr algn="l"/>
            <a:r>
              <a:rPr lang="en-US" sz="2800" b="0" dirty="0"/>
              <a:t>Example A) A driver moving at 25 m/s applies the brakes and travels 148 m before coming to a stop at a red light.  What was the car’s acceleration?</a:t>
            </a:r>
          </a:p>
        </p:txBody>
      </p:sp>
      <p:sp>
        <p:nvSpPr>
          <p:cNvPr id="4" name="Oval 3"/>
          <p:cNvSpPr/>
          <p:nvPr/>
        </p:nvSpPr>
        <p:spPr>
          <a:xfrm>
            <a:off x="2239006" y="1977736"/>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96486" y="1961024"/>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685098" y="1955251"/>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388895" y="1952671"/>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808639" y="1961024"/>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248370" y="2389751"/>
            <a:ext cx="2157480" cy="167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6445636" y="2410456"/>
            <a:ext cx="419744" cy="1271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5729899" y="2423175"/>
            <a:ext cx="658996" cy="399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flipV="1">
            <a:off x="4473974" y="2406463"/>
            <a:ext cx="1211124" cy="167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a:off x="6967653" y="2423156"/>
            <a:ext cx="66836" cy="0"/>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647855" y="2117199"/>
            <a:ext cx="146684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accent3">
                    <a:lumMod val="60000"/>
                    <a:lumOff val="40000"/>
                  </a:schemeClr>
                </a:solidFill>
              </a:rPr>
              <a:t>Velocity:</a:t>
            </a:r>
          </a:p>
        </p:txBody>
      </p:sp>
      <p:cxnSp>
        <p:nvCxnSpPr>
          <p:cNvPr id="24" name="Straight Arrow Connector 23"/>
          <p:cNvCxnSpPr/>
          <p:nvPr/>
        </p:nvCxnSpPr>
        <p:spPr>
          <a:xfrm flipH="1">
            <a:off x="2248372"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flipH="1">
            <a:off x="6001283"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3" name="Straight Arrow Connector 32"/>
          <p:cNvCxnSpPr/>
          <p:nvPr/>
        </p:nvCxnSpPr>
        <p:spPr>
          <a:xfrm flipH="1">
            <a:off x="4770143" y="2941234"/>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4" name="Straight Arrow Connector 33"/>
          <p:cNvCxnSpPr/>
          <p:nvPr/>
        </p:nvCxnSpPr>
        <p:spPr>
          <a:xfrm flipH="1">
            <a:off x="3512199" y="2947226"/>
            <a:ext cx="1026592"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5" name="TextBox 34"/>
          <p:cNvSpPr txBox="1"/>
          <p:nvPr/>
        </p:nvSpPr>
        <p:spPr>
          <a:xfrm>
            <a:off x="100254" y="2618768"/>
            <a:ext cx="2177098"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rgbClr val="FF0000"/>
                </a:solidFill>
              </a:rPr>
              <a:t>Acceleration:</a:t>
            </a:r>
          </a:p>
        </p:txBody>
      </p:sp>
      <p:sp>
        <p:nvSpPr>
          <p:cNvPr id="9" name="TextBox 8"/>
          <p:cNvSpPr txBox="1"/>
          <p:nvPr/>
        </p:nvSpPr>
        <p:spPr>
          <a:xfrm>
            <a:off x="497474" y="3491034"/>
            <a:ext cx="732555" cy="369332"/>
          </a:xfrm>
          <a:prstGeom prst="rect">
            <a:avLst/>
          </a:prstGeom>
          <a:noFill/>
        </p:spPr>
        <p:txBody>
          <a:bodyPr wrap="none" rtlCol="0">
            <a:spAutoFit/>
          </a:bodyPr>
          <a:lstStyle/>
          <a:p>
            <a:r>
              <a:rPr lang="en-US" dirty="0"/>
              <a:t>Given</a:t>
            </a:r>
          </a:p>
        </p:txBody>
      </p:sp>
      <p:sp>
        <p:nvSpPr>
          <p:cNvPr id="22" name="TextBox 21"/>
          <p:cNvSpPr txBox="1"/>
          <p:nvPr/>
        </p:nvSpPr>
        <p:spPr>
          <a:xfrm>
            <a:off x="1868017" y="3489355"/>
            <a:ext cx="952342" cy="369332"/>
          </a:xfrm>
          <a:prstGeom prst="rect">
            <a:avLst/>
          </a:prstGeom>
          <a:noFill/>
        </p:spPr>
        <p:txBody>
          <a:bodyPr wrap="none" rtlCol="0">
            <a:spAutoFit/>
          </a:bodyPr>
          <a:lstStyle/>
          <a:p>
            <a:r>
              <a:rPr lang="en-US" dirty="0"/>
              <a:t>Wanted</a:t>
            </a:r>
          </a:p>
        </p:txBody>
      </p:sp>
      <p:sp>
        <p:nvSpPr>
          <p:cNvPr id="15" name="TextBox 14"/>
          <p:cNvSpPr txBox="1"/>
          <p:nvPr/>
        </p:nvSpPr>
        <p:spPr>
          <a:xfrm>
            <a:off x="497474" y="3925535"/>
            <a:ext cx="1179793" cy="369332"/>
          </a:xfrm>
          <a:prstGeom prst="rect">
            <a:avLst/>
          </a:prstGeom>
          <a:noFill/>
        </p:spPr>
        <p:txBody>
          <a:bodyPr wrap="none" rtlCol="0">
            <a:spAutoFit/>
          </a:bodyPr>
          <a:lstStyle/>
          <a:p>
            <a:r>
              <a:rPr lang="en-US" i="1" dirty="0"/>
              <a:t>v</a:t>
            </a:r>
            <a:r>
              <a:rPr lang="en-US" i="1" baseline="-25000" dirty="0"/>
              <a:t>i</a:t>
            </a:r>
            <a:r>
              <a:rPr lang="en-US" dirty="0"/>
              <a:t> = 25 m/s</a:t>
            </a:r>
          </a:p>
        </p:txBody>
      </p:sp>
      <p:sp>
        <p:nvSpPr>
          <p:cNvPr id="16" name="TextBox 15"/>
          <p:cNvSpPr txBox="1"/>
          <p:nvPr/>
        </p:nvSpPr>
        <p:spPr>
          <a:xfrm>
            <a:off x="514183" y="4378419"/>
            <a:ext cx="1236342" cy="369332"/>
          </a:xfrm>
          <a:prstGeom prst="rect">
            <a:avLst/>
          </a:prstGeom>
          <a:noFill/>
        </p:spPr>
        <p:txBody>
          <a:bodyPr wrap="none" rtlCol="0">
            <a:spAutoFit/>
          </a:bodyPr>
          <a:lstStyle/>
          <a:p>
            <a:r>
              <a:rPr lang="en-US" i="1" dirty="0" err="1"/>
              <a:t>Δd</a:t>
            </a:r>
            <a:r>
              <a:rPr lang="en-US" dirty="0"/>
              <a:t> = 148 m</a:t>
            </a:r>
          </a:p>
        </p:txBody>
      </p:sp>
      <p:sp>
        <p:nvSpPr>
          <p:cNvPr id="25" name="TextBox 24"/>
          <p:cNvSpPr txBox="1"/>
          <p:nvPr/>
        </p:nvSpPr>
        <p:spPr>
          <a:xfrm>
            <a:off x="514183" y="4831311"/>
            <a:ext cx="1094874" cy="369332"/>
          </a:xfrm>
          <a:prstGeom prst="rect">
            <a:avLst/>
          </a:prstGeom>
          <a:noFill/>
        </p:spPr>
        <p:txBody>
          <a:bodyPr wrap="none" rtlCol="0">
            <a:spAutoFit/>
          </a:bodyPr>
          <a:lstStyle/>
          <a:p>
            <a:r>
              <a:rPr lang="en-US" i="1" dirty="0" err="1"/>
              <a:t>v</a:t>
            </a:r>
            <a:r>
              <a:rPr lang="en-US" i="1" baseline="-25000" dirty="0" err="1"/>
              <a:t>f</a:t>
            </a:r>
            <a:r>
              <a:rPr lang="en-US" dirty="0"/>
              <a:t> = 0 m/s</a:t>
            </a:r>
          </a:p>
        </p:txBody>
      </p:sp>
      <p:sp>
        <p:nvSpPr>
          <p:cNvPr id="17" name="TextBox 16"/>
          <p:cNvSpPr txBox="1"/>
          <p:nvPr/>
        </p:nvSpPr>
        <p:spPr>
          <a:xfrm>
            <a:off x="1876336" y="3927203"/>
            <a:ext cx="595949" cy="369332"/>
          </a:xfrm>
          <a:prstGeom prst="rect">
            <a:avLst/>
          </a:prstGeom>
          <a:noFill/>
        </p:spPr>
        <p:txBody>
          <a:bodyPr wrap="none" rtlCol="0">
            <a:spAutoFit/>
          </a:bodyPr>
          <a:lstStyle/>
          <a:p>
            <a:r>
              <a:rPr lang="en-US" i="1" dirty="0"/>
              <a:t>a</a:t>
            </a:r>
            <a:r>
              <a:rPr lang="en-US" dirty="0"/>
              <a:t> = ?</a:t>
            </a:r>
          </a:p>
        </p:txBody>
      </p:sp>
      <p:cxnSp>
        <p:nvCxnSpPr>
          <p:cNvPr id="19" name="Straight Connector 18"/>
          <p:cNvCxnSpPr/>
          <p:nvPr/>
        </p:nvCxnSpPr>
        <p:spPr>
          <a:xfrm>
            <a:off x="1750525" y="3292174"/>
            <a:ext cx="0" cy="20388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34180" y="3858687"/>
            <a:ext cx="2656731" cy="16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3696456" y="3675700"/>
            <a:ext cx="2011826" cy="461665"/>
          </a:xfrm>
          <a:prstGeom prst="rect">
            <a:avLst/>
          </a:prstGeom>
        </p:spPr>
        <p:txBody>
          <a:bodyPr wrap="none">
            <a:spAutoFit/>
          </a:bodyPr>
          <a:lstStyle/>
          <a:p>
            <a:r>
              <a:rPr lang="en-US" sz="2400" i="1" dirty="0"/>
              <a:t>v</a:t>
            </a:r>
            <a:r>
              <a:rPr lang="en-US" sz="2400" i="1" baseline="-25000" dirty="0"/>
              <a:t>f</a:t>
            </a:r>
            <a:r>
              <a:rPr lang="en-US" sz="2400" i="1" baseline="30000" dirty="0"/>
              <a:t>2</a:t>
            </a:r>
            <a:r>
              <a:rPr lang="en-US" sz="2400" dirty="0"/>
              <a:t> = v</a:t>
            </a:r>
            <a:r>
              <a:rPr lang="en-US" sz="2400" i="1" baseline="-25000" dirty="0"/>
              <a:t>i</a:t>
            </a:r>
            <a:r>
              <a:rPr lang="en-US" sz="2400" baseline="30000" dirty="0"/>
              <a:t>2</a:t>
            </a:r>
            <a:r>
              <a:rPr lang="en-US" sz="2400" dirty="0"/>
              <a:t> + 2aΔd</a:t>
            </a:r>
          </a:p>
        </p:txBody>
      </p:sp>
      <p:sp>
        <p:nvSpPr>
          <p:cNvPr id="30" name="Rectangle 29"/>
          <p:cNvSpPr/>
          <p:nvPr/>
        </p:nvSpPr>
        <p:spPr>
          <a:xfrm>
            <a:off x="3709688" y="4158605"/>
            <a:ext cx="2574029" cy="461665"/>
          </a:xfrm>
          <a:prstGeom prst="rect">
            <a:avLst/>
          </a:prstGeom>
        </p:spPr>
        <p:txBody>
          <a:bodyPr wrap="none">
            <a:spAutoFit/>
          </a:bodyPr>
          <a:lstStyle/>
          <a:p>
            <a:r>
              <a:rPr lang="en-US" sz="2400" i="1" dirty="0"/>
              <a:t>a = </a:t>
            </a:r>
            <a:r>
              <a:rPr lang="en-US" sz="2400" dirty="0"/>
              <a:t>(</a:t>
            </a:r>
            <a:r>
              <a:rPr lang="en-US" sz="2400" i="1" dirty="0"/>
              <a:t>v</a:t>
            </a:r>
            <a:r>
              <a:rPr lang="en-US" sz="2400" i="1" baseline="-25000" dirty="0"/>
              <a:t>f</a:t>
            </a:r>
            <a:r>
              <a:rPr lang="en-US" sz="2400" i="1" baseline="30000" dirty="0"/>
              <a:t>2</a:t>
            </a:r>
            <a:r>
              <a:rPr lang="en-US" sz="2400" dirty="0"/>
              <a:t> - v</a:t>
            </a:r>
            <a:r>
              <a:rPr lang="en-US" sz="2400" i="1" baseline="-25000" dirty="0"/>
              <a:t>i</a:t>
            </a:r>
            <a:r>
              <a:rPr lang="en-US" sz="2400" baseline="30000" dirty="0"/>
              <a:t>2</a:t>
            </a:r>
            <a:r>
              <a:rPr lang="en-US" sz="2400" dirty="0"/>
              <a:t>) / (2Δd)</a:t>
            </a:r>
          </a:p>
        </p:txBody>
      </p:sp>
      <p:sp>
        <p:nvSpPr>
          <p:cNvPr id="31" name="Rectangle 30"/>
          <p:cNvSpPr/>
          <p:nvPr/>
        </p:nvSpPr>
        <p:spPr>
          <a:xfrm>
            <a:off x="3727886" y="4703090"/>
            <a:ext cx="4955416" cy="461665"/>
          </a:xfrm>
          <a:prstGeom prst="rect">
            <a:avLst/>
          </a:prstGeom>
        </p:spPr>
        <p:txBody>
          <a:bodyPr wrap="none">
            <a:spAutoFit/>
          </a:bodyPr>
          <a:lstStyle/>
          <a:p>
            <a:r>
              <a:rPr lang="en-US" sz="2400" i="1" dirty="0"/>
              <a:t>a = </a:t>
            </a:r>
            <a:r>
              <a:rPr lang="en-US" sz="2400" dirty="0"/>
              <a:t>[</a:t>
            </a:r>
            <a:r>
              <a:rPr lang="en-US" sz="2400" i="1" dirty="0"/>
              <a:t>(0 m/s)</a:t>
            </a:r>
            <a:r>
              <a:rPr lang="en-US" sz="2400" i="1" baseline="30000" dirty="0"/>
              <a:t>2</a:t>
            </a:r>
            <a:r>
              <a:rPr lang="en-US" sz="2400" dirty="0"/>
              <a:t> – (25 m/s)</a:t>
            </a:r>
            <a:r>
              <a:rPr lang="en-US" sz="2400" baseline="30000" dirty="0"/>
              <a:t>2</a:t>
            </a:r>
            <a:r>
              <a:rPr lang="en-US" sz="2400" dirty="0"/>
              <a:t>] / (2 × 148m)</a:t>
            </a:r>
          </a:p>
        </p:txBody>
      </p:sp>
      <p:sp>
        <p:nvSpPr>
          <p:cNvPr id="37" name="Rectangle 36"/>
          <p:cNvSpPr/>
          <p:nvPr/>
        </p:nvSpPr>
        <p:spPr>
          <a:xfrm>
            <a:off x="3814866" y="5330983"/>
            <a:ext cx="1765740" cy="461665"/>
          </a:xfrm>
          <a:prstGeom prst="rect">
            <a:avLst/>
          </a:prstGeom>
          <a:ln>
            <a:solidFill>
              <a:schemeClr val="tx1"/>
            </a:solidFill>
          </a:ln>
        </p:spPr>
        <p:txBody>
          <a:bodyPr wrap="none">
            <a:spAutoFit/>
          </a:bodyPr>
          <a:lstStyle/>
          <a:p>
            <a:r>
              <a:rPr lang="en-US" sz="2400" i="1" dirty="0"/>
              <a:t>a = </a:t>
            </a:r>
            <a:r>
              <a:rPr lang="en-US" sz="2400" dirty="0"/>
              <a:t>- 2.1 m/s</a:t>
            </a:r>
            <a:r>
              <a:rPr lang="en-US" sz="2400" baseline="30000" dirty="0"/>
              <a:t>2</a:t>
            </a:r>
          </a:p>
        </p:txBody>
      </p:sp>
    </p:spTree>
    <p:extLst>
      <p:ext uri="{BB962C8B-B14F-4D97-AF65-F5344CB8AC3E}">
        <p14:creationId xmlns:p14="http://schemas.microsoft.com/office/powerpoint/2010/main" val="213508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1" grpId="0"/>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217" y="107577"/>
            <a:ext cx="8655261" cy="1847674"/>
          </a:xfrm>
        </p:spPr>
        <p:txBody>
          <a:bodyPr/>
          <a:lstStyle/>
          <a:p>
            <a:pPr algn="l"/>
            <a:r>
              <a:rPr lang="en-US" sz="2800" b="0" dirty="0"/>
              <a:t>Example A) Someone standing on a bridge 12.8 m over a river tosses a pebble up into the air at 17.1 m/s.  How long does it take before the pebble slashes in the water?</a:t>
            </a:r>
          </a:p>
        </p:txBody>
      </p:sp>
      <p:sp>
        <p:nvSpPr>
          <p:cNvPr id="4" name="Oval 3"/>
          <p:cNvSpPr/>
          <p:nvPr/>
        </p:nvSpPr>
        <p:spPr>
          <a:xfrm>
            <a:off x="1549620" y="3613669"/>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660526" y="2295865"/>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773451" y="1883240"/>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905104" y="2301640"/>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953212" y="3613669"/>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379502" y="2339598"/>
            <a:ext cx="0" cy="14873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a:off x="2231208" y="1955253"/>
            <a:ext cx="0" cy="38434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1543650" y="1955251"/>
            <a:ext cx="0" cy="38434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Straight Arrow Connector 12"/>
          <p:cNvCxnSpPr/>
          <p:nvPr/>
        </p:nvCxnSpPr>
        <p:spPr>
          <a:xfrm>
            <a:off x="2348171" y="2339599"/>
            <a:ext cx="0" cy="148732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H="1">
            <a:off x="1819541" y="1788138"/>
            <a:ext cx="112924" cy="0"/>
          </a:xfrm>
          <a:prstGeom prst="line">
            <a:avLst/>
          </a:prstGeom>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17217" y="1883240"/>
            <a:ext cx="38985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chemeClr val="accent3">
                    <a:lumMod val="60000"/>
                    <a:lumOff val="40000"/>
                  </a:schemeClr>
                </a:solidFill>
              </a:rPr>
              <a:t>V</a:t>
            </a:r>
          </a:p>
        </p:txBody>
      </p:sp>
      <p:cxnSp>
        <p:nvCxnSpPr>
          <p:cNvPr id="24" name="Straight Arrow Connector 23"/>
          <p:cNvCxnSpPr/>
          <p:nvPr/>
        </p:nvCxnSpPr>
        <p:spPr>
          <a:xfrm>
            <a:off x="1002540" y="3036335"/>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5" name="TextBox 34"/>
          <p:cNvSpPr txBox="1"/>
          <p:nvPr/>
        </p:nvSpPr>
        <p:spPr>
          <a:xfrm>
            <a:off x="201137" y="3103164"/>
            <a:ext cx="405930"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800" dirty="0">
                <a:solidFill>
                  <a:srgbClr val="FF0000"/>
                </a:solidFill>
              </a:rPr>
              <a:t>A</a:t>
            </a:r>
          </a:p>
        </p:txBody>
      </p:sp>
      <p:cxnSp>
        <p:nvCxnSpPr>
          <p:cNvPr id="9" name="Straight Connector 8"/>
          <p:cNvCxnSpPr/>
          <p:nvPr/>
        </p:nvCxnSpPr>
        <p:spPr>
          <a:xfrm flipV="1">
            <a:off x="217217" y="4027482"/>
            <a:ext cx="1453683" cy="167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670900" y="4027482"/>
            <a:ext cx="0" cy="2139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70900" y="6149850"/>
            <a:ext cx="1453683" cy="167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500571" y="3830919"/>
            <a:ext cx="0" cy="221887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1002540" y="1925041"/>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2" name="Straight Arrow Connector 41"/>
          <p:cNvCxnSpPr/>
          <p:nvPr/>
        </p:nvCxnSpPr>
        <p:spPr>
          <a:xfrm>
            <a:off x="2861277" y="1921810"/>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p:nvPr/>
        </p:nvCxnSpPr>
        <p:spPr>
          <a:xfrm>
            <a:off x="2877986" y="2992186"/>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p:nvPr/>
        </p:nvCxnSpPr>
        <p:spPr>
          <a:xfrm>
            <a:off x="2894695" y="5147377"/>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5" name="Straight Arrow Connector 44"/>
          <p:cNvCxnSpPr/>
          <p:nvPr/>
        </p:nvCxnSpPr>
        <p:spPr>
          <a:xfrm>
            <a:off x="2894695" y="4077618"/>
            <a:ext cx="0" cy="9024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6" name="Oval 45"/>
          <p:cNvSpPr/>
          <p:nvPr/>
        </p:nvSpPr>
        <p:spPr>
          <a:xfrm>
            <a:off x="2074491" y="5838525"/>
            <a:ext cx="242559" cy="217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722311" y="2103938"/>
            <a:ext cx="732555" cy="369332"/>
          </a:xfrm>
          <a:prstGeom prst="rect">
            <a:avLst/>
          </a:prstGeom>
          <a:noFill/>
        </p:spPr>
        <p:txBody>
          <a:bodyPr wrap="none" rtlCol="0">
            <a:spAutoFit/>
          </a:bodyPr>
          <a:lstStyle/>
          <a:p>
            <a:r>
              <a:rPr lang="en-US" dirty="0"/>
              <a:t>Given</a:t>
            </a:r>
          </a:p>
        </p:txBody>
      </p:sp>
      <p:sp>
        <p:nvSpPr>
          <p:cNvPr id="27" name="TextBox 26"/>
          <p:cNvSpPr txBox="1"/>
          <p:nvPr/>
        </p:nvSpPr>
        <p:spPr>
          <a:xfrm>
            <a:off x="5092854" y="2102259"/>
            <a:ext cx="952342" cy="369332"/>
          </a:xfrm>
          <a:prstGeom prst="rect">
            <a:avLst/>
          </a:prstGeom>
          <a:noFill/>
        </p:spPr>
        <p:txBody>
          <a:bodyPr wrap="none" rtlCol="0">
            <a:spAutoFit/>
          </a:bodyPr>
          <a:lstStyle/>
          <a:p>
            <a:r>
              <a:rPr lang="en-US" dirty="0"/>
              <a:t>Wanted</a:t>
            </a:r>
          </a:p>
        </p:txBody>
      </p:sp>
      <p:sp>
        <p:nvSpPr>
          <p:cNvPr id="28" name="TextBox 27"/>
          <p:cNvSpPr txBox="1"/>
          <p:nvPr/>
        </p:nvSpPr>
        <p:spPr>
          <a:xfrm>
            <a:off x="3722311" y="2538439"/>
            <a:ext cx="1280509" cy="369332"/>
          </a:xfrm>
          <a:prstGeom prst="rect">
            <a:avLst/>
          </a:prstGeom>
          <a:noFill/>
        </p:spPr>
        <p:txBody>
          <a:bodyPr wrap="none" rtlCol="0">
            <a:spAutoFit/>
          </a:bodyPr>
          <a:lstStyle/>
          <a:p>
            <a:r>
              <a:rPr lang="en-US" i="1" dirty="0"/>
              <a:t>v</a:t>
            </a:r>
            <a:r>
              <a:rPr lang="en-US" i="1" baseline="-25000" dirty="0"/>
              <a:t>i</a:t>
            </a:r>
            <a:r>
              <a:rPr lang="en-US" dirty="0"/>
              <a:t> = 17.1 m/s</a:t>
            </a:r>
          </a:p>
        </p:txBody>
      </p:sp>
      <p:sp>
        <p:nvSpPr>
          <p:cNvPr id="29" name="TextBox 28"/>
          <p:cNvSpPr txBox="1"/>
          <p:nvPr/>
        </p:nvSpPr>
        <p:spPr>
          <a:xfrm>
            <a:off x="3739020" y="2991323"/>
            <a:ext cx="1196104" cy="369332"/>
          </a:xfrm>
          <a:prstGeom prst="rect">
            <a:avLst/>
          </a:prstGeom>
          <a:noFill/>
        </p:spPr>
        <p:txBody>
          <a:bodyPr wrap="none" rtlCol="0">
            <a:spAutoFit/>
          </a:bodyPr>
          <a:lstStyle/>
          <a:p>
            <a:r>
              <a:rPr lang="en-US" i="1" dirty="0"/>
              <a:t>d</a:t>
            </a:r>
            <a:r>
              <a:rPr lang="en-US" i="1" baseline="-25000" dirty="0"/>
              <a:t>i</a:t>
            </a:r>
            <a:r>
              <a:rPr lang="en-US" dirty="0"/>
              <a:t> = 12.8 m</a:t>
            </a:r>
          </a:p>
        </p:txBody>
      </p:sp>
      <p:sp>
        <p:nvSpPr>
          <p:cNvPr id="30" name="TextBox 29"/>
          <p:cNvSpPr txBox="1"/>
          <p:nvPr/>
        </p:nvSpPr>
        <p:spPr>
          <a:xfrm>
            <a:off x="3739020" y="3444215"/>
            <a:ext cx="1321327" cy="369332"/>
          </a:xfrm>
          <a:prstGeom prst="rect">
            <a:avLst/>
          </a:prstGeom>
          <a:noFill/>
        </p:spPr>
        <p:txBody>
          <a:bodyPr wrap="none" rtlCol="0">
            <a:spAutoFit/>
          </a:bodyPr>
          <a:lstStyle/>
          <a:p>
            <a:r>
              <a:rPr lang="en-US" i="1" dirty="0"/>
              <a:t>a = -9.8 m/s</a:t>
            </a:r>
            <a:r>
              <a:rPr lang="en-US" i="1" baseline="30000" dirty="0"/>
              <a:t>2</a:t>
            </a:r>
            <a:endParaRPr lang="en-US" baseline="30000" dirty="0"/>
          </a:p>
        </p:txBody>
      </p:sp>
      <p:sp>
        <p:nvSpPr>
          <p:cNvPr id="32" name="TextBox 31"/>
          <p:cNvSpPr txBox="1"/>
          <p:nvPr/>
        </p:nvSpPr>
        <p:spPr>
          <a:xfrm>
            <a:off x="5101173" y="2540107"/>
            <a:ext cx="575179" cy="369332"/>
          </a:xfrm>
          <a:prstGeom prst="rect">
            <a:avLst/>
          </a:prstGeom>
          <a:noFill/>
        </p:spPr>
        <p:txBody>
          <a:bodyPr wrap="none" rtlCol="0">
            <a:spAutoFit/>
          </a:bodyPr>
          <a:lstStyle/>
          <a:p>
            <a:r>
              <a:rPr lang="en-US" i="1" dirty="0"/>
              <a:t>t</a:t>
            </a:r>
            <a:r>
              <a:rPr lang="en-US" dirty="0"/>
              <a:t> = ?</a:t>
            </a:r>
          </a:p>
        </p:txBody>
      </p:sp>
      <p:cxnSp>
        <p:nvCxnSpPr>
          <p:cNvPr id="33" name="Straight Connector 32"/>
          <p:cNvCxnSpPr/>
          <p:nvPr/>
        </p:nvCxnSpPr>
        <p:spPr>
          <a:xfrm>
            <a:off x="4975362" y="1905078"/>
            <a:ext cx="0" cy="28910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559017" y="2471591"/>
            <a:ext cx="2656731" cy="16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739020" y="3913819"/>
            <a:ext cx="897983" cy="369332"/>
          </a:xfrm>
          <a:prstGeom prst="rect">
            <a:avLst/>
          </a:prstGeom>
          <a:noFill/>
        </p:spPr>
        <p:txBody>
          <a:bodyPr wrap="none" rtlCol="0">
            <a:spAutoFit/>
          </a:bodyPr>
          <a:lstStyle/>
          <a:p>
            <a:r>
              <a:rPr lang="en-US" i="1" dirty="0"/>
              <a:t>d</a:t>
            </a:r>
            <a:r>
              <a:rPr lang="en-US" dirty="0"/>
              <a:t> = 0 m</a:t>
            </a:r>
          </a:p>
        </p:txBody>
      </p:sp>
      <p:sp>
        <p:nvSpPr>
          <p:cNvPr id="3" name="Rectangle 2"/>
          <p:cNvSpPr/>
          <p:nvPr/>
        </p:nvSpPr>
        <p:spPr>
          <a:xfrm>
            <a:off x="6215748" y="2642801"/>
            <a:ext cx="2374055" cy="461665"/>
          </a:xfrm>
          <a:prstGeom prst="rect">
            <a:avLst/>
          </a:prstGeom>
        </p:spPr>
        <p:txBody>
          <a:bodyPr wrap="none">
            <a:spAutoFit/>
          </a:bodyPr>
          <a:lstStyle/>
          <a:p>
            <a:r>
              <a:rPr lang="en-US" sz="2400" i="1" dirty="0"/>
              <a:t>d = d</a:t>
            </a:r>
            <a:r>
              <a:rPr lang="en-US" sz="2400" i="1" baseline="-25000" dirty="0"/>
              <a:t>i</a:t>
            </a:r>
            <a:r>
              <a:rPr lang="en-US" sz="2400" i="1" dirty="0"/>
              <a:t> + </a:t>
            </a:r>
            <a:r>
              <a:rPr lang="en-US" sz="2400" i="1" dirty="0" err="1"/>
              <a:t>v</a:t>
            </a:r>
            <a:r>
              <a:rPr lang="en-US" sz="2400" i="1" baseline="-25000" dirty="0" err="1"/>
              <a:t>i</a:t>
            </a:r>
            <a:r>
              <a:rPr lang="en-US" sz="2400" i="1" dirty="0" err="1"/>
              <a:t>t</a:t>
            </a:r>
            <a:r>
              <a:rPr lang="en-US" sz="2400" i="1" dirty="0"/>
              <a:t> + ½ at</a:t>
            </a:r>
            <a:r>
              <a:rPr lang="en-US" sz="2400" i="1" baseline="30000" dirty="0"/>
              <a:t>2</a:t>
            </a:r>
            <a:endParaRPr lang="en-US" sz="2400" dirty="0"/>
          </a:p>
        </p:txBody>
      </p:sp>
      <p:sp>
        <p:nvSpPr>
          <p:cNvPr id="39" name="Rectangle 38"/>
          <p:cNvSpPr/>
          <p:nvPr/>
        </p:nvSpPr>
        <p:spPr>
          <a:xfrm>
            <a:off x="5989107" y="3213382"/>
            <a:ext cx="2883371" cy="461665"/>
          </a:xfrm>
          <a:prstGeom prst="rect">
            <a:avLst/>
          </a:prstGeom>
        </p:spPr>
        <p:txBody>
          <a:bodyPr wrap="none">
            <a:spAutoFit/>
          </a:bodyPr>
          <a:lstStyle/>
          <a:p>
            <a:r>
              <a:rPr lang="en-US" sz="2400" dirty="0"/>
              <a:t>0 = 12.8 + 17.1</a:t>
            </a:r>
            <a:r>
              <a:rPr lang="en-US" sz="2400" i="1" dirty="0"/>
              <a:t>t</a:t>
            </a:r>
            <a:r>
              <a:rPr lang="en-US" sz="2400" dirty="0"/>
              <a:t> – 4.9t</a:t>
            </a:r>
            <a:r>
              <a:rPr lang="en-US" sz="2400" baseline="30000" dirty="0"/>
              <a:t>2</a:t>
            </a:r>
            <a:endParaRPr lang="en-US" sz="2400" dirty="0"/>
          </a:p>
        </p:txBody>
      </p:sp>
      <p:sp>
        <p:nvSpPr>
          <p:cNvPr id="40" name="Rectangle 39"/>
          <p:cNvSpPr/>
          <p:nvPr/>
        </p:nvSpPr>
        <p:spPr>
          <a:xfrm>
            <a:off x="6143810" y="3813547"/>
            <a:ext cx="3000190" cy="1569660"/>
          </a:xfrm>
          <a:prstGeom prst="rect">
            <a:avLst/>
          </a:prstGeom>
        </p:spPr>
        <p:txBody>
          <a:bodyPr wrap="none">
            <a:spAutoFit/>
          </a:bodyPr>
          <a:lstStyle/>
          <a:p>
            <a:r>
              <a:rPr lang="en-US" sz="2400" dirty="0"/>
              <a:t>Solve using the </a:t>
            </a:r>
          </a:p>
          <a:p>
            <a:r>
              <a:rPr lang="en-US" sz="2400" dirty="0"/>
              <a:t>quadratic formula, </a:t>
            </a:r>
          </a:p>
          <a:p>
            <a:r>
              <a:rPr lang="en-US" sz="2400" dirty="0"/>
              <a:t>or by using a </a:t>
            </a:r>
          </a:p>
          <a:p>
            <a:r>
              <a:rPr lang="en-US" sz="2400" dirty="0"/>
              <a:t>graphing calculator</a:t>
            </a:r>
            <a:r>
              <a:rPr lang="is-IS" sz="2400" dirty="0"/>
              <a:t>…</a:t>
            </a:r>
            <a:endParaRPr lang="en-US" sz="2400" dirty="0"/>
          </a:p>
        </p:txBody>
      </p:sp>
      <p:sp>
        <p:nvSpPr>
          <p:cNvPr id="47" name="Rectangle 46"/>
          <p:cNvSpPr/>
          <p:nvPr/>
        </p:nvSpPr>
        <p:spPr>
          <a:xfrm>
            <a:off x="6703790" y="5749010"/>
            <a:ext cx="1317188" cy="461665"/>
          </a:xfrm>
          <a:prstGeom prst="rect">
            <a:avLst/>
          </a:prstGeom>
          <a:ln>
            <a:solidFill>
              <a:schemeClr val="tx1"/>
            </a:solidFill>
          </a:ln>
        </p:spPr>
        <p:txBody>
          <a:bodyPr wrap="none">
            <a:spAutoFit/>
          </a:bodyPr>
          <a:lstStyle/>
          <a:p>
            <a:r>
              <a:rPr lang="en-US" sz="2400" i="1" dirty="0"/>
              <a:t>t</a:t>
            </a:r>
            <a:r>
              <a:rPr lang="en-US" sz="2400" dirty="0"/>
              <a:t> = 4.12 s</a:t>
            </a:r>
          </a:p>
        </p:txBody>
      </p:sp>
    </p:spTree>
    <p:extLst>
      <p:ext uri="{BB962C8B-B14F-4D97-AF65-F5344CB8AC3E}">
        <p14:creationId xmlns:p14="http://schemas.microsoft.com/office/powerpoint/2010/main" val="71565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p:bldP spid="40" grpId="0"/>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785471"/>
            <a:ext cx="7581901" cy="1653988"/>
          </a:xfrm>
        </p:spPr>
        <p:txBody>
          <a:bodyPr/>
          <a:lstStyle/>
          <a:p>
            <a:r>
              <a:rPr lang="en-US" dirty="0"/>
              <a:t>1-D Kinematics Activities</a:t>
            </a:r>
          </a:p>
        </p:txBody>
      </p:sp>
    </p:spTree>
    <p:extLst>
      <p:ext uri="{BB962C8B-B14F-4D97-AF65-F5344CB8AC3E}">
        <p14:creationId xmlns:p14="http://schemas.microsoft.com/office/powerpoint/2010/main" val="3895458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70000"/>
          </a:xfrm>
        </p:spPr>
        <p:txBody>
          <a:bodyPr/>
          <a:lstStyle/>
          <a:p>
            <a:r>
              <a:rPr lang="en-US" dirty="0"/>
              <a:t>What is Your Reaction Time?</a:t>
            </a:r>
          </a:p>
        </p:txBody>
      </p:sp>
      <p:pic>
        <p:nvPicPr>
          <p:cNvPr id="5" name="Picture 4" descr="IMG_3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11" y="1270001"/>
            <a:ext cx="3765663" cy="5020884"/>
          </a:xfrm>
          <a:prstGeom prst="rect">
            <a:avLst/>
          </a:prstGeom>
        </p:spPr>
      </p:pic>
      <p:sp>
        <p:nvSpPr>
          <p:cNvPr id="4" name="Content Placeholder 2"/>
          <p:cNvSpPr>
            <a:spLocks noGrp="1"/>
          </p:cNvSpPr>
          <p:nvPr>
            <p:ph idx="1"/>
          </p:nvPr>
        </p:nvSpPr>
        <p:spPr>
          <a:xfrm>
            <a:off x="4910666" y="1270001"/>
            <a:ext cx="3613585" cy="5113983"/>
          </a:xfrm>
        </p:spPr>
        <p:txBody>
          <a:bodyPr>
            <a:normAutofit fontScale="92500" lnSpcReduction="10000"/>
          </a:bodyPr>
          <a:lstStyle/>
          <a:p>
            <a:r>
              <a:rPr lang="en-US" dirty="0"/>
              <a:t>One student holds a small ruler, with the numbering scale beginning at the bottom. </a:t>
            </a:r>
          </a:p>
          <a:p>
            <a:r>
              <a:rPr lang="en-US" dirty="0"/>
              <a:t>Another student holds their hand ready to catch the ruler when dropped.  </a:t>
            </a:r>
          </a:p>
          <a:p>
            <a:r>
              <a:rPr lang="en-US" dirty="0"/>
              <a:t>Based on how far the ruler falls between the moment it’s let go and the moment it’s caught, one can calculate reaction time using the formula </a:t>
            </a:r>
            <a:r>
              <a:rPr lang="en-US" i="1" dirty="0"/>
              <a:t>d </a:t>
            </a:r>
            <a:r>
              <a:rPr lang="en-US" dirty="0"/>
              <a:t>= ½ </a:t>
            </a:r>
            <a:r>
              <a:rPr lang="en-US" i="1" dirty="0"/>
              <a:t>at</a:t>
            </a:r>
            <a:r>
              <a:rPr lang="en-US" baseline="30000" dirty="0"/>
              <a:t>2</a:t>
            </a:r>
            <a:r>
              <a:rPr lang="en-US" dirty="0"/>
              <a:t>.</a:t>
            </a:r>
          </a:p>
        </p:txBody>
      </p:sp>
    </p:spTree>
    <p:extLst>
      <p:ext uri="{BB962C8B-B14F-4D97-AF65-F5344CB8AC3E}">
        <p14:creationId xmlns:p14="http://schemas.microsoft.com/office/powerpoint/2010/main" val="1800587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4020407" cy="2082800"/>
          </a:xfrm>
        </p:spPr>
        <p:txBody>
          <a:bodyPr/>
          <a:lstStyle/>
          <a:p>
            <a:r>
              <a:rPr lang="en-US" sz="4800" dirty="0"/>
              <a:t>Free-Fall Acceleration:</a:t>
            </a:r>
            <a:br>
              <a:rPr lang="en-US" sz="4800" dirty="0"/>
            </a:br>
            <a:r>
              <a:rPr lang="en-US" sz="3600" dirty="0"/>
              <a:t>Plotting 2d vs. t</a:t>
            </a:r>
            <a:r>
              <a:rPr lang="en-US" sz="3600" baseline="30000" dirty="0"/>
              <a:t>2</a:t>
            </a:r>
          </a:p>
        </p:txBody>
      </p:sp>
      <p:pic>
        <p:nvPicPr>
          <p:cNvPr id="5" name="Picture 4" descr="IMG_36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408" y="993708"/>
            <a:ext cx="2227992" cy="2970656"/>
          </a:xfrm>
          <a:prstGeom prst="rect">
            <a:avLst/>
          </a:prstGeom>
        </p:spPr>
      </p:pic>
      <p:pic>
        <p:nvPicPr>
          <p:cNvPr id="6" name="Picture 5" descr="IMG_36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707" y="186266"/>
            <a:ext cx="2493226" cy="3324301"/>
          </a:xfrm>
          <a:prstGeom prst="rect">
            <a:avLst/>
          </a:prstGeom>
        </p:spPr>
      </p:pic>
      <p:sp>
        <p:nvSpPr>
          <p:cNvPr id="7" name="Content Placeholder 2"/>
          <p:cNvSpPr>
            <a:spLocks noGrp="1"/>
          </p:cNvSpPr>
          <p:nvPr>
            <p:ph idx="1"/>
          </p:nvPr>
        </p:nvSpPr>
        <p:spPr>
          <a:xfrm>
            <a:off x="2" y="2353734"/>
            <a:ext cx="4020406" cy="2235200"/>
          </a:xfrm>
        </p:spPr>
        <p:txBody>
          <a:bodyPr>
            <a:normAutofit/>
          </a:bodyPr>
          <a:lstStyle/>
          <a:p>
            <a:r>
              <a:rPr lang="en-US" dirty="0"/>
              <a:t>In this activity, students drop a small object (a rubber ball, for example) a known distance, and time the fall.</a:t>
            </a:r>
          </a:p>
        </p:txBody>
      </p:sp>
      <p:sp>
        <p:nvSpPr>
          <p:cNvPr id="8" name="Content Placeholder 2"/>
          <p:cNvSpPr txBox="1">
            <a:spLocks/>
          </p:cNvSpPr>
          <p:nvPr/>
        </p:nvSpPr>
        <p:spPr>
          <a:xfrm>
            <a:off x="2" y="4317999"/>
            <a:ext cx="9143998" cy="2421467"/>
          </a:xfrm>
          <a:prstGeom prst="rect">
            <a:avLst/>
          </a:prstGeom>
        </p:spPr>
        <p:txBody>
          <a:bodyPr vert="horz" lIns="91440" tIns="45720" rIns="91440" bIns="45720" rtlCol="0">
            <a:normAutofit lnSpcReduction="10000"/>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In this activity, students drop a small object (a rubber ball, for example) a known distance, and time the fall.  </a:t>
            </a:r>
          </a:p>
          <a:p>
            <a:r>
              <a:rPr lang="en-US" dirty="0"/>
              <a:t>Solving </a:t>
            </a:r>
            <a:r>
              <a:rPr lang="en-US" i="1" dirty="0"/>
              <a:t>d </a:t>
            </a:r>
            <a:r>
              <a:rPr lang="en-US" dirty="0"/>
              <a:t>= ½ </a:t>
            </a:r>
            <a:r>
              <a:rPr lang="en-US" i="1" dirty="0"/>
              <a:t>at</a:t>
            </a:r>
            <a:r>
              <a:rPr lang="en-US" baseline="30000" dirty="0"/>
              <a:t>2 </a:t>
            </a:r>
            <a:r>
              <a:rPr lang="en-US" dirty="0"/>
              <a:t>for </a:t>
            </a:r>
            <a:r>
              <a:rPr lang="en-US" i="1" dirty="0"/>
              <a:t>a </a:t>
            </a:r>
            <a:r>
              <a:rPr lang="en-US" dirty="0"/>
              <a:t>yields </a:t>
            </a:r>
            <a:r>
              <a:rPr lang="en-US" i="1" dirty="0"/>
              <a:t>a</a:t>
            </a:r>
            <a:r>
              <a:rPr lang="en-US" dirty="0"/>
              <a:t> = 2</a:t>
            </a:r>
            <a:r>
              <a:rPr lang="en-US" i="1" dirty="0"/>
              <a:t>d</a:t>
            </a:r>
            <a:r>
              <a:rPr lang="en-US" dirty="0"/>
              <a:t>/</a:t>
            </a:r>
            <a:r>
              <a:rPr lang="en-US" i="1" dirty="0"/>
              <a:t>t</a:t>
            </a:r>
            <a:r>
              <a:rPr lang="en-US" baseline="30000" dirty="0"/>
              <a:t>2</a:t>
            </a:r>
            <a:r>
              <a:rPr lang="en-US" dirty="0"/>
              <a:t>, so students find that if they plot twice the fallen distance on the y-axis and the square of the time it took to fall on the x-axis, the slope of the best-fit line should equal acceleration due to gravity</a:t>
            </a:r>
          </a:p>
        </p:txBody>
      </p:sp>
    </p:spTree>
    <p:extLst>
      <p:ext uri="{BB962C8B-B14F-4D97-AF65-F5344CB8AC3E}">
        <p14:creationId xmlns:p14="http://schemas.microsoft.com/office/powerpoint/2010/main" val="3712454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13 at 11.06.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7567"/>
            <a:ext cx="9144000" cy="5250656"/>
          </a:xfrm>
          <a:prstGeom prst="rect">
            <a:avLst/>
          </a:prstGeom>
        </p:spPr>
      </p:pic>
    </p:spTree>
    <p:extLst>
      <p:ext uri="{BB962C8B-B14F-4D97-AF65-F5344CB8AC3E}">
        <p14:creationId xmlns:p14="http://schemas.microsoft.com/office/powerpoint/2010/main" val="1626282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a:t>
            </a:r>
            <a:r>
              <a:rPr lang="en-US" dirty="0" err="1"/>
              <a:t>GoldenEye</a:t>
            </a:r>
            <a:endParaRPr lang="en-US" dirty="0"/>
          </a:p>
        </p:txBody>
      </p:sp>
      <p:sp>
        <p:nvSpPr>
          <p:cNvPr id="3" name="TextBox 2"/>
          <p:cNvSpPr txBox="1"/>
          <p:nvPr/>
        </p:nvSpPr>
        <p:spPr>
          <a:xfrm>
            <a:off x="1253564" y="2094719"/>
            <a:ext cx="6883315" cy="461665"/>
          </a:xfrm>
          <a:prstGeom prst="rect">
            <a:avLst/>
          </a:prstGeom>
          <a:noFill/>
        </p:spPr>
        <p:txBody>
          <a:bodyPr wrap="none" rtlCol="0">
            <a:spAutoFit/>
          </a:bodyPr>
          <a:lstStyle/>
          <a:p>
            <a:r>
              <a:rPr lang="en-US" sz="2400" dirty="0">
                <a:hlinkClick r:id="rId2"/>
              </a:rPr>
              <a:t>https://</a:t>
            </a:r>
            <a:r>
              <a:rPr lang="en-US" sz="2400" dirty="0" err="1">
                <a:hlinkClick r:id="rId2"/>
              </a:rPr>
              <a:t>www.youtube.com</a:t>
            </a:r>
            <a:r>
              <a:rPr lang="en-US" sz="2400" dirty="0">
                <a:hlinkClick r:id="rId2"/>
              </a:rPr>
              <a:t>/</a:t>
            </a:r>
            <a:r>
              <a:rPr lang="en-US" sz="2400" dirty="0" err="1">
                <a:hlinkClick r:id="rId2"/>
              </a:rPr>
              <a:t>watch?v</a:t>
            </a:r>
            <a:r>
              <a:rPr lang="en-US" sz="2400" dirty="0">
                <a:hlinkClick r:id="rId2"/>
              </a:rPr>
              <a:t>=dLF3XDHKm9Y</a:t>
            </a:r>
            <a:endParaRPr lang="en-US" sz="2400" dirty="0"/>
          </a:p>
        </p:txBody>
      </p:sp>
    </p:spTree>
    <p:extLst>
      <p:ext uri="{BB962C8B-B14F-4D97-AF65-F5344CB8AC3E}">
        <p14:creationId xmlns:p14="http://schemas.microsoft.com/office/powerpoint/2010/main" val="303511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Far?  </a:t>
            </a:r>
            <a:br>
              <a:rPr lang="en-US" dirty="0"/>
            </a:br>
            <a:r>
              <a:rPr lang="en-US" sz="4800" dirty="0"/>
              <a:t>Distance v. Displacement</a:t>
            </a:r>
          </a:p>
        </p:txBody>
      </p:sp>
      <p:sp>
        <p:nvSpPr>
          <p:cNvPr id="3" name="Content Placeholder 2"/>
          <p:cNvSpPr>
            <a:spLocks noGrp="1"/>
          </p:cNvSpPr>
          <p:nvPr>
            <p:ph idx="1"/>
          </p:nvPr>
        </p:nvSpPr>
        <p:spPr>
          <a:xfrm>
            <a:off x="247415" y="2259881"/>
            <a:ext cx="4502775" cy="2092029"/>
          </a:xfrm>
        </p:spPr>
        <p:txBody>
          <a:bodyPr>
            <a:noAutofit/>
          </a:bodyPr>
          <a:lstStyle/>
          <a:p>
            <a:r>
              <a:rPr lang="en-US" sz="2800" u="sng" dirty="0"/>
              <a:t>Distance</a:t>
            </a:r>
            <a:r>
              <a:rPr lang="en-US" sz="2800" b="0" dirty="0"/>
              <a:t> = </a:t>
            </a:r>
            <a:r>
              <a:rPr lang="en-US" sz="2800" b="0" i="1" dirty="0"/>
              <a:t>scalar</a:t>
            </a:r>
            <a:r>
              <a:rPr lang="en-US" sz="2800" b="0" dirty="0"/>
              <a:t> quantity indicating length of a path traveled.  (“As the wolf runs.”)</a:t>
            </a:r>
          </a:p>
        </p:txBody>
      </p:sp>
      <p:pic>
        <p:nvPicPr>
          <p:cNvPr id="4" name="Picture 3" descr="cliff-mountain-climbing-identity-purpose-inspired-m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130" y="2094927"/>
            <a:ext cx="3611173" cy="2256983"/>
          </a:xfrm>
          <a:prstGeom prst="rect">
            <a:avLst/>
          </a:prstGeom>
        </p:spPr>
      </p:pic>
      <p:sp>
        <p:nvSpPr>
          <p:cNvPr id="5" name="Content Placeholder 2"/>
          <p:cNvSpPr txBox="1">
            <a:spLocks/>
          </p:cNvSpPr>
          <p:nvPr/>
        </p:nvSpPr>
        <p:spPr>
          <a:xfrm>
            <a:off x="4519425" y="4486773"/>
            <a:ext cx="4624575" cy="2214335"/>
          </a:xfrm>
          <a:prstGeom prst="rect">
            <a:avLst/>
          </a:prstGeom>
        </p:spPr>
        <p:txBody>
          <a:bodyPr vert="horz" lIns="91440" tIns="45720" rIns="91440" bIns="45720" rtlCol="0">
            <a:normAutofit lnSpcReduction="10000"/>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sz="2800" u="sng" dirty="0"/>
              <a:t>Displacement</a:t>
            </a:r>
            <a:r>
              <a:rPr lang="en-US" sz="2800" b="0" dirty="0"/>
              <a:t> = </a:t>
            </a:r>
            <a:r>
              <a:rPr lang="en-US" sz="2800" b="0" i="1" dirty="0"/>
              <a:t>vector</a:t>
            </a:r>
            <a:r>
              <a:rPr lang="en-US" sz="2800" b="0" dirty="0"/>
              <a:t> quantity indicating location (both magnitude and direction) relative to some reference point.</a:t>
            </a:r>
          </a:p>
        </p:txBody>
      </p:sp>
      <p:pic>
        <p:nvPicPr>
          <p:cNvPr id="6" name="Picture 5" descr="gru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586" y="4351910"/>
            <a:ext cx="3757425" cy="2254455"/>
          </a:xfrm>
          <a:prstGeom prst="rect">
            <a:avLst/>
          </a:prstGeom>
        </p:spPr>
      </p:pic>
    </p:spTree>
    <p:extLst>
      <p:ext uri="{BB962C8B-B14F-4D97-AF65-F5344CB8AC3E}">
        <p14:creationId xmlns:p14="http://schemas.microsoft.com/office/powerpoint/2010/main" val="3603158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PTSOS – 2D Kinematics</a:t>
            </a:r>
          </a:p>
        </p:txBody>
      </p:sp>
      <p:sp>
        <p:nvSpPr>
          <p:cNvPr id="3" name="Subtitle 2"/>
          <p:cNvSpPr>
            <a:spLocks noGrp="1"/>
          </p:cNvSpPr>
          <p:nvPr>
            <p:ph type="subTitle" idx="1"/>
          </p:nvPr>
        </p:nvSpPr>
        <p:spPr/>
        <p:txBody>
          <a:bodyPr/>
          <a:lstStyle/>
          <a:p>
            <a:r>
              <a:rPr lang="en-US" dirty="0"/>
              <a:t>Projectile Motion</a:t>
            </a:r>
          </a:p>
        </p:txBody>
      </p:sp>
    </p:spTree>
    <p:extLst>
      <p:ext uri="{BB962C8B-B14F-4D97-AF65-F5344CB8AC3E}">
        <p14:creationId xmlns:p14="http://schemas.microsoft.com/office/powerpoint/2010/main" val="1075463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t>
            </a:r>
            <a:br>
              <a:rPr lang="en-US" dirty="0"/>
            </a:br>
            <a:r>
              <a:rPr lang="en-US" dirty="0"/>
              <a:t>Problem-Solving</a:t>
            </a:r>
          </a:p>
        </p:txBody>
      </p:sp>
      <p:sp>
        <p:nvSpPr>
          <p:cNvPr id="3" name="Content Placeholder 2"/>
          <p:cNvSpPr>
            <a:spLocks noGrp="1"/>
          </p:cNvSpPr>
          <p:nvPr>
            <p:ph idx="1"/>
          </p:nvPr>
        </p:nvSpPr>
        <p:spPr>
          <a:xfrm>
            <a:off x="779462" y="2133600"/>
            <a:ext cx="7918754" cy="4424335"/>
          </a:xfrm>
        </p:spPr>
        <p:txBody>
          <a:bodyPr/>
          <a:lstStyle/>
          <a:p>
            <a:r>
              <a:rPr lang="en-US" dirty="0"/>
              <a:t>The key to projectile-motion problem-solving is keeping horizontal motion distinct from vertical motion.</a:t>
            </a:r>
          </a:p>
          <a:p>
            <a:r>
              <a:rPr lang="en-US" dirty="0"/>
              <a:t>Students often incur errors, for example, by including a velocity in the x-direction in the same equation as acceleration due to gravity, which is in the y-direction. </a:t>
            </a:r>
          </a:p>
          <a:p>
            <a:r>
              <a:rPr lang="en-US" dirty="0"/>
              <a:t>One method: Color-code everything, both in diagrams, and in equations.</a:t>
            </a:r>
          </a:p>
        </p:txBody>
      </p:sp>
    </p:spTree>
    <p:extLst>
      <p:ext uri="{BB962C8B-B14F-4D97-AF65-F5344CB8AC3E}">
        <p14:creationId xmlns:p14="http://schemas.microsoft.com/office/powerpoint/2010/main" val="244339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8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7417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8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3266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2639617" cy="3913612"/>
          </a:xfrm>
        </p:spPr>
        <p:txBody>
          <a:bodyPr/>
          <a:lstStyle/>
          <a:p>
            <a:r>
              <a:rPr lang="en-US" dirty="0"/>
              <a:t>Sample of student work</a:t>
            </a:r>
          </a:p>
        </p:txBody>
      </p:sp>
      <p:pic>
        <p:nvPicPr>
          <p:cNvPr id="5" name="Picture 4" descr="IMG_39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1945158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58" y="240877"/>
            <a:ext cx="7581901" cy="1653988"/>
          </a:xfrm>
        </p:spPr>
        <p:txBody>
          <a:bodyPr/>
          <a:lstStyle/>
          <a:p>
            <a:r>
              <a:rPr lang="en-US" dirty="0"/>
              <a:t>2-D Kinematics Activities</a:t>
            </a:r>
          </a:p>
        </p:txBody>
      </p:sp>
      <p:sp>
        <p:nvSpPr>
          <p:cNvPr id="3" name="Content Placeholder 2">
            <a:extLst>
              <a:ext uri="{FF2B5EF4-FFF2-40B4-BE49-F238E27FC236}">
                <a16:creationId xmlns:a16="http://schemas.microsoft.com/office/drawing/2014/main" id="{54CA68D8-011F-62C5-750D-D693B3E8C35B}"/>
              </a:ext>
            </a:extLst>
          </p:cNvPr>
          <p:cNvSpPr>
            <a:spLocks noGrp="1"/>
          </p:cNvSpPr>
          <p:nvPr>
            <p:ph idx="1"/>
          </p:nvPr>
        </p:nvSpPr>
        <p:spPr>
          <a:xfrm>
            <a:off x="779462" y="2310713"/>
            <a:ext cx="7581901" cy="3772445"/>
          </a:xfrm>
        </p:spPr>
        <p:txBody>
          <a:bodyPr>
            <a:normAutofit lnSpcReduction="10000"/>
          </a:bodyPr>
          <a:lstStyle/>
          <a:p>
            <a:r>
              <a:rPr lang="en-US" dirty="0"/>
              <a:t>Demo: Vertical Acceleration Demonstrator</a:t>
            </a:r>
          </a:p>
          <a:p>
            <a:r>
              <a:rPr lang="en-US" dirty="0"/>
              <a:t>Demo: Monkey v. Hunter (see next slide)</a:t>
            </a:r>
          </a:p>
          <a:p>
            <a:r>
              <a:rPr lang="en-US" dirty="0"/>
              <a:t>Lab Activity: Bull’s Eye</a:t>
            </a:r>
          </a:p>
          <a:p>
            <a:r>
              <a:rPr lang="en-US" dirty="0"/>
              <a:t>Lab Activity: Male Bovine Ocular Organ</a:t>
            </a:r>
          </a:p>
          <a:p>
            <a:r>
              <a:rPr lang="en-US" dirty="0"/>
              <a:t>Lab Activity: Air Rockets</a:t>
            </a:r>
          </a:p>
          <a:p>
            <a:r>
              <a:rPr lang="en-US" dirty="0"/>
              <a:t>Online Lab Activity: </a:t>
            </a:r>
            <a:r>
              <a:rPr lang="en-US" dirty="0" err="1"/>
              <a:t>PhET</a:t>
            </a:r>
            <a:r>
              <a:rPr lang="en-US" dirty="0"/>
              <a:t> Projectile Simulation (see slide after next)</a:t>
            </a:r>
          </a:p>
        </p:txBody>
      </p:sp>
    </p:spTree>
    <p:extLst>
      <p:ext uri="{BB962C8B-B14F-4D97-AF65-F5344CB8AC3E}">
        <p14:creationId xmlns:p14="http://schemas.microsoft.com/office/powerpoint/2010/main" val="546033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22" y="-51173"/>
            <a:ext cx="8247394" cy="1172866"/>
          </a:xfrm>
        </p:spPr>
        <p:txBody>
          <a:bodyPr/>
          <a:lstStyle/>
          <a:p>
            <a:r>
              <a:rPr lang="en-US" dirty="0"/>
              <a:t>Demo: Monkey &amp; Hunter</a:t>
            </a:r>
          </a:p>
        </p:txBody>
      </p:sp>
      <p:pic>
        <p:nvPicPr>
          <p:cNvPr id="4" name="Picture 3" descr="monkey_hun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545" y="1121693"/>
            <a:ext cx="6112933" cy="4699317"/>
          </a:xfrm>
          <a:prstGeom prst="rect">
            <a:avLst/>
          </a:prstGeom>
        </p:spPr>
      </p:pic>
      <p:sp>
        <p:nvSpPr>
          <p:cNvPr id="5" name="Rectangle 4"/>
          <p:cNvSpPr/>
          <p:nvPr/>
        </p:nvSpPr>
        <p:spPr>
          <a:xfrm>
            <a:off x="3074700" y="5821010"/>
            <a:ext cx="4621778" cy="369332"/>
          </a:xfrm>
          <a:prstGeom prst="rect">
            <a:avLst/>
          </a:prstGeom>
        </p:spPr>
        <p:txBody>
          <a:bodyPr wrap="none">
            <a:spAutoFit/>
          </a:bodyPr>
          <a:lstStyle/>
          <a:p>
            <a:r>
              <a:rPr lang="en-US" dirty="0"/>
              <a:t>http://</a:t>
            </a:r>
            <a:r>
              <a:rPr lang="en-US" dirty="0" err="1"/>
              <a:t>www.arborsci.com</a:t>
            </a:r>
            <a:r>
              <a:rPr lang="en-US" dirty="0"/>
              <a:t>/monkey-and-hunter</a:t>
            </a:r>
          </a:p>
        </p:txBody>
      </p:sp>
      <p:sp>
        <p:nvSpPr>
          <p:cNvPr id="3" name="TextBox 2"/>
          <p:cNvSpPr txBox="1"/>
          <p:nvPr/>
        </p:nvSpPr>
        <p:spPr>
          <a:xfrm>
            <a:off x="656215" y="6194875"/>
            <a:ext cx="7799005" cy="523220"/>
          </a:xfrm>
          <a:prstGeom prst="rect">
            <a:avLst/>
          </a:prstGeom>
          <a:noFill/>
        </p:spPr>
        <p:txBody>
          <a:bodyPr wrap="none" rtlCol="0">
            <a:spAutoFit/>
          </a:bodyPr>
          <a:lstStyle/>
          <a:p>
            <a:r>
              <a:rPr lang="en-US" sz="2800" dirty="0">
                <a:hlinkClick r:id="rId3"/>
              </a:rPr>
              <a:t>https://</a:t>
            </a:r>
            <a:r>
              <a:rPr lang="en-US" sz="2800" dirty="0" err="1">
                <a:hlinkClick r:id="rId3"/>
              </a:rPr>
              <a:t>www.youtube.com</a:t>
            </a:r>
            <a:r>
              <a:rPr lang="en-US" sz="2800" dirty="0">
                <a:hlinkClick r:id="rId3"/>
              </a:rPr>
              <a:t>/</a:t>
            </a:r>
            <a:r>
              <a:rPr lang="en-US" sz="2800" dirty="0" err="1">
                <a:hlinkClick r:id="rId3"/>
              </a:rPr>
              <a:t>watch?v</a:t>
            </a:r>
            <a:r>
              <a:rPr lang="en-US" sz="2800" dirty="0">
                <a:hlinkClick r:id="rId3"/>
              </a:rPr>
              <a:t>=</a:t>
            </a:r>
            <a:r>
              <a:rPr lang="en-US" sz="2800" dirty="0" err="1">
                <a:hlinkClick r:id="rId3"/>
              </a:rPr>
              <a:t>cxvsHNRXLjw</a:t>
            </a:r>
            <a:endParaRPr lang="en-US" sz="2800" dirty="0"/>
          </a:p>
        </p:txBody>
      </p:sp>
    </p:spTree>
    <p:extLst>
      <p:ext uri="{BB962C8B-B14F-4D97-AF65-F5344CB8AC3E}">
        <p14:creationId xmlns:p14="http://schemas.microsoft.com/office/powerpoint/2010/main" val="422789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8" y="107577"/>
            <a:ext cx="8758446" cy="931639"/>
          </a:xfrm>
        </p:spPr>
        <p:txBody>
          <a:bodyPr/>
          <a:lstStyle/>
          <a:p>
            <a:r>
              <a:rPr lang="en-US" dirty="0" err="1"/>
              <a:t>PhET</a:t>
            </a:r>
            <a:r>
              <a:rPr lang="en-US" dirty="0"/>
              <a:t> Projectile Simulation</a:t>
            </a:r>
          </a:p>
        </p:txBody>
      </p:sp>
      <p:pic>
        <p:nvPicPr>
          <p:cNvPr id="4" name="Picture 3" descr="Screen Shot 2020-09-25 at 12.3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9144000" cy="4060022"/>
          </a:xfrm>
          <a:prstGeom prst="rect">
            <a:avLst/>
          </a:prstGeom>
        </p:spPr>
      </p:pic>
      <p:sp>
        <p:nvSpPr>
          <p:cNvPr id="5" name="TextBox 4"/>
          <p:cNvSpPr txBox="1"/>
          <p:nvPr/>
        </p:nvSpPr>
        <p:spPr>
          <a:xfrm>
            <a:off x="287343" y="5674449"/>
            <a:ext cx="8652541" cy="369332"/>
          </a:xfrm>
          <a:prstGeom prst="rect">
            <a:avLst/>
          </a:prstGeom>
          <a:noFill/>
        </p:spPr>
        <p:txBody>
          <a:bodyPr wrap="none" rtlCol="0">
            <a:spAutoFit/>
          </a:bodyPr>
          <a:lstStyle/>
          <a:p>
            <a:r>
              <a:rPr lang="en-US" dirty="0">
                <a:hlinkClick r:id="rId3"/>
              </a:rPr>
              <a:t>https://</a:t>
            </a:r>
            <a:r>
              <a:rPr lang="en-US" dirty="0" err="1">
                <a:hlinkClick r:id="rId3"/>
              </a:rPr>
              <a:t>phet.colorado.edu</a:t>
            </a:r>
            <a:r>
              <a:rPr lang="en-US" dirty="0">
                <a:hlinkClick r:id="rId3"/>
              </a:rPr>
              <a:t>/</a:t>
            </a:r>
            <a:r>
              <a:rPr lang="en-US" dirty="0" err="1">
                <a:hlinkClick r:id="rId3"/>
              </a:rPr>
              <a:t>sims</a:t>
            </a:r>
            <a:r>
              <a:rPr lang="en-US" dirty="0">
                <a:hlinkClick r:id="rId3"/>
              </a:rPr>
              <a:t>/html/projectile-motion/latest/projectile-</a:t>
            </a:r>
            <a:r>
              <a:rPr lang="en-US" dirty="0" err="1">
                <a:hlinkClick r:id="rId3"/>
              </a:rPr>
              <a:t>motion_en.html</a:t>
            </a:r>
            <a:endParaRPr lang="en-US" dirty="0"/>
          </a:p>
        </p:txBody>
      </p:sp>
    </p:spTree>
    <p:extLst>
      <p:ext uri="{BB962C8B-B14F-4D97-AF65-F5344CB8AC3E}">
        <p14:creationId xmlns:p14="http://schemas.microsoft.com/office/powerpoint/2010/main" val="882904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129" y="4155141"/>
            <a:ext cx="8667705" cy="1013012"/>
          </a:xfrm>
        </p:spPr>
        <p:txBody>
          <a:bodyPr/>
          <a:lstStyle/>
          <a:p>
            <a:r>
              <a:rPr lang="en-US" dirty="0"/>
              <a:t>PTSOS – Newton’s Laws</a:t>
            </a:r>
          </a:p>
        </p:txBody>
      </p:sp>
      <p:sp>
        <p:nvSpPr>
          <p:cNvPr id="3" name="Subtitle 2"/>
          <p:cNvSpPr>
            <a:spLocks noGrp="1"/>
          </p:cNvSpPr>
          <p:nvPr>
            <p:ph type="subTitle" idx="1"/>
          </p:nvPr>
        </p:nvSpPr>
        <p:spPr/>
        <p:txBody>
          <a:bodyPr/>
          <a:lstStyle/>
          <a:p>
            <a:endParaRPr lang="en-US" i="1" dirty="0"/>
          </a:p>
        </p:txBody>
      </p:sp>
    </p:spTree>
    <p:extLst>
      <p:ext uri="{BB962C8B-B14F-4D97-AF65-F5344CB8AC3E}">
        <p14:creationId xmlns:p14="http://schemas.microsoft.com/office/powerpoint/2010/main" val="3469765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E246-8E12-7578-2782-D65C7ED8DCAE}"/>
              </a:ext>
            </a:extLst>
          </p:cNvPr>
          <p:cNvSpPr>
            <a:spLocks noGrp="1"/>
          </p:cNvSpPr>
          <p:nvPr>
            <p:ph type="title"/>
          </p:nvPr>
        </p:nvSpPr>
        <p:spPr/>
        <p:txBody>
          <a:bodyPr/>
          <a:lstStyle/>
          <a:p>
            <a:r>
              <a:rPr lang="en-US" dirty="0"/>
              <a:t>Newton’s 1</a:t>
            </a:r>
            <a:r>
              <a:rPr lang="en-US" baseline="30000" dirty="0"/>
              <a:t>st</a:t>
            </a:r>
            <a:r>
              <a:rPr lang="en-US" dirty="0"/>
              <a:t> Law Demos</a:t>
            </a:r>
          </a:p>
        </p:txBody>
      </p:sp>
      <p:sp>
        <p:nvSpPr>
          <p:cNvPr id="3" name="Content Placeholder 2">
            <a:extLst>
              <a:ext uri="{FF2B5EF4-FFF2-40B4-BE49-F238E27FC236}">
                <a16:creationId xmlns:a16="http://schemas.microsoft.com/office/drawing/2014/main" id="{17D95C50-65F9-48D0-90E0-7ABA26DB3D24}"/>
              </a:ext>
            </a:extLst>
          </p:cNvPr>
          <p:cNvSpPr>
            <a:spLocks noGrp="1"/>
          </p:cNvSpPr>
          <p:nvPr>
            <p:ph idx="1"/>
          </p:nvPr>
        </p:nvSpPr>
        <p:spPr/>
        <p:txBody>
          <a:bodyPr/>
          <a:lstStyle/>
          <a:p>
            <a:r>
              <a:rPr lang="en-US" dirty="0"/>
              <a:t>Wagon and Ball</a:t>
            </a:r>
          </a:p>
          <a:p>
            <a:r>
              <a:rPr lang="en-US" dirty="0"/>
              <a:t>Inertia Force Experiment (Mini-”Table Cloth” demo)</a:t>
            </a:r>
          </a:p>
          <a:p>
            <a:r>
              <a:rPr lang="en-US" dirty="0"/>
              <a:t>Ballistics Cart</a:t>
            </a:r>
          </a:p>
        </p:txBody>
      </p:sp>
    </p:spTree>
    <p:extLst>
      <p:ext uri="{BB962C8B-B14F-4D97-AF65-F5344CB8AC3E}">
        <p14:creationId xmlns:p14="http://schemas.microsoft.com/office/powerpoint/2010/main" val="329231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79505"/>
          </a:xfrm>
        </p:spPr>
        <p:txBody>
          <a:bodyPr/>
          <a:lstStyle/>
          <a:p>
            <a:r>
              <a:rPr lang="en-US" dirty="0"/>
              <a:t>Example</a:t>
            </a:r>
          </a:p>
        </p:txBody>
      </p:sp>
      <p:sp>
        <p:nvSpPr>
          <p:cNvPr id="3" name="Content Placeholder 2"/>
          <p:cNvSpPr>
            <a:spLocks noGrp="1"/>
          </p:cNvSpPr>
          <p:nvPr>
            <p:ph idx="1"/>
          </p:nvPr>
        </p:nvSpPr>
        <p:spPr>
          <a:xfrm>
            <a:off x="779462" y="1287082"/>
            <a:ext cx="7581901" cy="1581464"/>
          </a:xfrm>
        </p:spPr>
        <p:txBody>
          <a:bodyPr>
            <a:normAutofit/>
          </a:bodyPr>
          <a:lstStyle/>
          <a:p>
            <a:r>
              <a:rPr lang="en-US" sz="2800" b="0" dirty="0"/>
              <a:t>You hike 4.0 km east, then 3.0 km north.  What distance have you traveled, and what is your displacement, relative to where you started?</a:t>
            </a:r>
          </a:p>
          <a:p>
            <a:pPr marL="0" indent="0">
              <a:buNone/>
            </a:pPr>
            <a:endParaRPr lang="en-US" sz="2800" b="0" dirty="0"/>
          </a:p>
        </p:txBody>
      </p:sp>
      <p:sp>
        <p:nvSpPr>
          <p:cNvPr id="5" name="Content Placeholder 2"/>
          <p:cNvSpPr txBox="1">
            <a:spLocks/>
          </p:cNvSpPr>
          <p:nvPr/>
        </p:nvSpPr>
        <p:spPr>
          <a:xfrm>
            <a:off x="5227470" y="3086508"/>
            <a:ext cx="3916529" cy="3771492"/>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sz="2800" b="0" dirty="0"/>
              <a:t>7.0 km is the </a:t>
            </a:r>
            <a:r>
              <a:rPr lang="en-US" sz="2800" b="0" u="sng" dirty="0"/>
              <a:t>distance</a:t>
            </a:r>
            <a:r>
              <a:rPr lang="en-US" sz="2800" b="0" dirty="0"/>
              <a:t> you have traveled .</a:t>
            </a:r>
          </a:p>
          <a:p>
            <a:r>
              <a:rPr lang="en-US" sz="2800" b="0" dirty="0"/>
              <a:t>5.0 km, 37° north of east is your </a:t>
            </a:r>
            <a:r>
              <a:rPr lang="en-US" sz="2800" b="0" u="sng" dirty="0"/>
              <a:t>displacement</a:t>
            </a:r>
            <a:r>
              <a:rPr lang="en-US" sz="2800" b="0" dirty="0"/>
              <a:t> relative to where you started.</a:t>
            </a:r>
          </a:p>
        </p:txBody>
      </p:sp>
      <p:cxnSp>
        <p:nvCxnSpPr>
          <p:cNvPr id="7" name="Straight Arrow Connector 6"/>
          <p:cNvCxnSpPr/>
          <p:nvPr/>
        </p:nvCxnSpPr>
        <p:spPr>
          <a:xfrm flipV="1">
            <a:off x="501401" y="5372676"/>
            <a:ext cx="357502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080212" y="3215147"/>
            <a:ext cx="0" cy="2157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05192" y="3215145"/>
            <a:ext cx="3575020" cy="2157531"/>
          </a:xfrm>
          <a:prstGeom prst="straightConnector1">
            <a:avLst/>
          </a:prstGeom>
          <a:ln>
            <a:tailEnd type="arrow"/>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1870463" y="5511573"/>
            <a:ext cx="844477" cy="369332"/>
          </a:xfrm>
          <a:prstGeom prst="rect">
            <a:avLst/>
          </a:prstGeom>
          <a:noFill/>
        </p:spPr>
        <p:txBody>
          <a:bodyPr wrap="none" rtlCol="0">
            <a:spAutoFit/>
          </a:bodyPr>
          <a:lstStyle/>
          <a:p>
            <a:r>
              <a:rPr lang="en-US" dirty="0"/>
              <a:t>4.0 km</a:t>
            </a:r>
          </a:p>
        </p:txBody>
      </p:sp>
      <p:sp>
        <p:nvSpPr>
          <p:cNvPr id="20" name="TextBox 19"/>
          <p:cNvSpPr txBox="1"/>
          <p:nvPr/>
        </p:nvSpPr>
        <p:spPr>
          <a:xfrm>
            <a:off x="4097300" y="4058229"/>
            <a:ext cx="833544" cy="369332"/>
          </a:xfrm>
          <a:prstGeom prst="rect">
            <a:avLst/>
          </a:prstGeom>
          <a:noFill/>
        </p:spPr>
        <p:txBody>
          <a:bodyPr wrap="none" rtlCol="0">
            <a:spAutoFit/>
          </a:bodyPr>
          <a:lstStyle/>
          <a:p>
            <a:r>
              <a:rPr lang="en-US" dirty="0"/>
              <a:t>3.0 km</a:t>
            </a:r>
          </a:p>
        </p:txBody>
      </p:sp>
      <p:sp>
        <p:nvSpPr>
          <p:cNvPr id="21" name="TextBox 20"/>
          <p:cNvSpPr txBox="1"/>
          <p:nvPr/>
        </p:nvSpPr>
        <p:spPr>
          <a:xfrm>
            <a:off x="229400" y="3360829"/>
            <a:ext cx="3273515" cy="369332"/>
          </a:xfrm>
          <a:prstGeom prst="rect">
            <a:avLst/>
          </a:prstGeom>
          <a:noFill/>
        </p:spPr>
        <p:txBody>
          <a:bodyPr wrap="none" rtlCol="0">
            <a:spAutoFit/>
          </a:bodyPr>
          <a:lstStyle/>
          <a:p>
            <a:r>
              <a:rPr lang="en-US" dirty="0"/>
              <a:t>5.0 km = [(4.0 km)</a:t>
            </a:r>
            <a:r>
              <a:rPr lang="en-US" baseline="30000" dirty="0"/>
              <a:t>2</a:t>
            </a:r>
            <a:r>
              <a:rPr lang="en-US" dirty="0"/>
              <a:t>+(3.0 km)</a:t>
            </a:r>
            <a:r>
              <a:rPr lang="en-US" baseline="30000" dirty="0"/>
              <a:t>2</a:t>
            </a:r>
            <a:r>
              <a:rPr lang="en-US" dirty="0"/>
              <a:t>]</a:t>
            </a:r>
            <a:r>
              <a:rPr lang="en-US" baseline="30000" dirty="0"/>
              <a:t>1/2</a:t>
            </a:r>
          </a:p>
        </p:txBody>
      </p:sp>
      <p:sp>
        <p:nvSpPr>
          <p:cNvPr id="22" name="TextBox 21"/>
          <p:cNvSpPr txBox="1"/>
          <p:nvPr/>
        </p:nvSpPr>
        <p:spPr>
          <a:xfrm>
            <a:off x="918208" y="4969023"/>
            <a:ext cx="2451700" cy="369332"/>
          </a:xfrm>
          <a:prstGeom prst="rect">
            <a:avLst/>
          </a:prstGeom>
          <a:noFill/>
        </p:spPr>
        <p:txBody>
          <a:bodyPr wrap="none" rtlCol="0">
            <a:spAutoFit/>
          </a:bodyPr>
          <a:lstStyle/>
          <a:p>
            <a:r>
              <a:rPr lang="en-US" dirty="0"/>
              <a:t>37° = </a:t>
            </a:r>
            <a:r>
              <a:rPr lang="en-US" dirty="0" err="1"/>
              <a:t>arctan</a:t>
            </a:r>
            <a:r>
              <a:rPr lang="en-US" dirty="0"/>
              <a:t> (</a:t>
            </a:r>
            <a:r>
              <a:rPr lang="en-US" baseline="30000" dirty="0"/>
              <a:t>3.0 km</a:t>
            </a:r>
            <a:r>
              <a:rPr lang="en-US" dirty="0"/>
              <a:t>/</a:t>
            </a:r>
            <a:r>
              <a:rPr lang="en-US" baseline="-25000" dirty="0"/>
              <a:t>4.0 km</a:t>
            </a:r>
            <a:r>
              <a:rPr lang="en-US" dirty="0"/>
              <a:t>)</a:t>
            </a:r>
          </a:p>
        </p:txBody>
      </p:sp>
    </p:spTree>
    <p:extLst>
      <p:ext uri="{BB962C8B-B14F-4D97-AF65-F5344CB8AC3E}">
        <p14:creationId xmlns:p14="http://schemas.microsoft.com/office/powerpoint/2010/main" val="29171077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P spid="20" grpId="0"/>
      <p:bldP spid="21"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Newton’s 2</a:t>
            </a:r>
            <a:r>
              <a:rPr lang="en-US" baseline="30000" dirty="0"/>
              <a:t>nd</a:t>
            </a:r>
            <a:r>
              <a:rPr lang="en-US" dirty="0"/>
              <a:t> Law</a:t>
            </a:r>
          </a:p>
        </p:txBody>
      </p:sp>
      <p:sp>
        <p:nvSpPr>
          <p:cNvPr id="3" name="Content Placeholder 2"/>
          <p:cNvSpPr>
            <a:spLocks noGrp="1"/>
          </p:cNvSpPr>
          <p:nvPr>
            <p:ph idx="1"/>
          </p:nvPr>
        </p:nvSpPr>
        <p:spPr>
          <a:xfrm>
            <a:off x="779462" y="2282424"/>
            <a:ext cx="7581901" cy="3553599"/>
          </a:xfrm>
        </p:spPr>
        <p:txBody>
          <a:bodyPr/>
          <a:lstStyle/>
          <a:p>
            <a:r>
              <a:rPr lang="en-US" dirty="0"/>
              <a:t>Lab/Demo Activity: Constant Mass, Changing Force</a:t>
            </a:r>
          </a:p>
          <a:p>
            <a:r>
              <a:rPr lang="en-US" dirty="0"/>
              <a:t>As mass is transferred from the cart to the end of the string, the force pulling on the end of the string increases, resulting in increasing acceleration of the cart along the table.</a:t>
            </a:r>
          </a:p>
        </p:txBody>
      </p:sp>
    </p:spTree>
    <p:extLst>
      <p:ext uri="{BB962C8B-B14F-4D97-AF65-F5344CB8AC3E}">
        <p14:creationId xmlns:p14="http://schemas.microsoft.com/office/powerpoint/2010/main" val="3696852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Newton’s 2</a:t>
            </a:r>
            <a:r>
              <a:rPr lang="en-US" baseline="30000" dirty="0"/>
              <a:t>nd</a:t>
            </a:r>
            <a:r>
              <a:rPr lang="en-US" dirty="0"/>
              <a:t> Law</a:t>
            </a:r>
          </a:p>
        </p:txBody>
      </p:sp>
      <p:sp>
        <p:nvSpPr>
          <p:cNvPr id="3" name="Content Placeholder 2"/>
          <p:cNvSpPr>
            <a:spLocks noGrp="1"/>
          </p:cNvSpPr>
          <p:nvPr>
            <p:ph idx="1"/>
          </p:nvPr>
        </p:nvSpPr>
        <p:spPr>
          <a:xfrm>
            <a:off x="779462" y="2282424"/>
            <a:ext cx="7581901" cy="3553599"/>
          </a:xfrm>
        </p:spPr>
        <p:txBody>
          <a:bodyPr/>
          <a:lstStyle/>
          <a:p>
            <a:r>
              <a:rPr lang="en-US" dirty="0"/>
              <a:t>Lab/Demo Activity: Constant Force, Changing Mass</a:t>
            </a:r>
          </a:p>
          <a:p>
            <a:r>
              <a:rPr lang="en-US" dirty="0"/>
              <a:t>As mass is added to the cart, it’s acceleration decreases.</a:t>
            </a:r>
          </a:p>
        </p:txBody>
      </p:sp>
    </p:spTree>
    <p:extLst>
      <p:ext uri="{BB962C8B-B14F-4D97-AF65-F5344CB8AC3E}">
        <p14:creationId xmlns:p14="http://schemas.microsoft.com/office/powerpoint/2010/main" val="3377239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Newton’s 2</a:t>
            </a:r>
            <a:r>
              <a:rPr lang="en-US" baseline="30000" dirty="0"/>
              <a:t>nd</a:t>
            </a:r>
            <a:r>
              <a:rPr lang="en-US" dirty="0"/>
              <a:t> Law</a:t>
            </a:r>
          </a:p>
        </p:txBody>
      </p:sp>
      <p:sp>
        <p:nvSpPr>
          <p:cNvPr id="3" name="Content Placeholder 2"/>
          <p:cNvSpPr>
            <a:spLocks noGrp="1"/>
          </p:cNvSpPr>
          <p:nvPr>
            <p:ph idx="1"/>
          </p:nvPr>
        </p:nvSpPr>
        <p:spPr>
          <a:xfrm>
            <a:off x="779462" y="2282424"/>
            <a:ext cx="7581901" cy="3553599"/>
          </a:xfrm>
        </p:spPr>
        <p:txBody>
          <a:bodyPr/>
          <a:lstStyle/>
          <a:p>
            <a:r>
              <a:rPr lang="en-US" dirty="0"/>
              <a:t>Acceleration is </a:t>
            </a:r>
            <a:r>
              <a:rPr lang="en-US" u="sng" dirty="0"/>
              <a:t>directly</a:t>
            </a:r>
            <a:r>
              <a:rPr lang="en-US" dirty="0"/>
              <a:t> proportional to Force:  </a:t>
            </a:r>
            <a:r>
              <a:rPr lang="en-US" i="1" dirty="0"/>
              <a:t>a</a:t>
            </a:r>
            <a:r>
              <a:rPr lang="en-US" dirty="0"/>
              <a:t> ~ </a:t>
            </a:r>
            <a:r>
              <a:rPr lang="en-US" i="1" dirty="0"/>
              <a:t>F</a:t>
            </a:r>
          </a:p>
          <a:p>
            <a:r>
              <a:rPr lang="en-US" dirty="0"/>
              <a:t>Acceleration is </a:t>
            </a:r>
            <a:r>
              <a:rPr lang="en-US" u="sng" dirty="0"/>
              <a:t>inversely</a:t>
            </a:r>
            <a:r>
              <a:rPr lang="en-US" dirty="0"/>
              <a:t> proportional to mass: </a:t>
            </a:r>
            <a:r>
              <a:rPr lang="en-US" i="1" dirty="0"/>
              <a:t>a</a:t>
            </a:r>
            <a:r>
              <a:rPr lang="en-US" dirty="0"/>
              <a:t> ~ </a:t>
            </a:r>
            <a:r>
              <a:rPr lang="en-US" baseline="30000" dirty="0"/>
              <a:t>1</a:t>
            </a:r>
            <a:r>
              <a:rPr lang="en-US" dirty="0"/>
              <a:t>/</a:t>
            </a:r>
            <a:r>
              <a:rPr lang="en-US" i="1" baseline="-25000" dirty="0"/>
              <a:t>m</a:t>
            </a:r>
          </a:p>
          <a:p>
            <a:r>
              <a:rPr lang="en-US" dirty="0"/>
              <a:t>Therefore: </a:t>
            </a:r>
            <a:r>
              <a:rPr lang="en-US" i="1" dirty="0"/>
              <a:t>a</a:t>
            </a:r>
            <a:r>
              <a:rPr lang="en-US" dirty="0"/>
              <a:t> ~ </a:t>
            </a:r>
            <a:r>
              <a:rPr lang="en-US" i="1" baseline="30000" dirty="0"/>
              <a:t>F</a:t>
            </a:r>
            <a:r>
              <a:rPr lang="en-US" dirty="0"/>
              <a:t>/</a:t>
            </a:r>
            <a:r>
              <a:rPr lang="en-US" baseline="-25000" dirty="0"/>
              <a:t>m</a:t>
            </a:r>
          </a:p>
          <a:p>
            <a:r>
              <a:rPr lang="en-US" dirty="0"/>
              <a:t>If </a:t>
            </a:r>
            <a:r>
              <a:rPr lang="en-US" i="1" dirty="0"/>
              <a:t>a</a:t>
            </a:r>
            <a:r>
              <a:rPr lang="en-US" dirty="0"/>
              <a:t> is measured in m/s</a:t>
            </a:r>
            <a:r>
              <a:rPr lang="en-US" baseline="30000" dirty="0"/>
              <a:t>2</a:t>
            </a:r>
            <a:r>
              <a:rPr lang="en-US" dirty="0"/>
              <a:t>, </a:t>
            </a:r>
            <a:r>
              <a:rPr lang="en-US" i="1" dirty="0"/>
              <a:t>m</a:t>
            </a:r>
            <a:r>
              <a:rPr lang="en-US" dirty="0"/>
              <a:t> in kg, and </a:t>
            </a:r>
            <a:r>
              <a:rPr lang="en-US" i="1" dirty="0"/>
              <a:t>F</a:t>
            </a:r>
            <a:r>
              <a:rPr lang="en-US" dirty="0"/>
              <a:t> in </a:t>
            </a:r>
            <a:r>
              <a:rPr lang="en-US" dirty="0" err="1"/>
              <a:t>newtons</a:t>
            </a:r>
            <a:r>
              <a:rPr lang="en-US" dirty="0"/>
              <a:t>, the constant of proportionality = 1.</a:t>
            </a:r>
          </a:p>
          <a:p>
            <a:r>
              <a:rPr lang="en-US" i="1" dirty="0"/>
              <a:t>a = </a:t>
            </a:r>
            <a:r>
              <a:rPr lang="en-US" i="1" baseline="30000" dirty="0"/>
              <a:t>F</a:t>
            </a:r>
            <a:r>
              <a:rPr lang="en-US" i="1" dirty="0"/>
              <a:t>/</a:t>
            </a:r>
            <a:r>
              <a:rPr lang="en-US" i="1" baseline="-25000" dirty="0"/>
              <a:t>m</a:t>
            </a:r>
            <a:r>
              <a:rPr lang="en-US" i="1" dirty="0"/>
              <a:t> , or F</a:t>
            </a:r>
            <a:r>
              <a:rPr lang="en-US" dirty="0"/>
              <a:t> = </a:t>
            </a:r>
            <a:r>
              <a:rPr lang="en-US" i="1" dirty="0"/>
              <a:t>ma</a:t>
            </a:r>
            <a:endParaRPr lang="en-US" i="1" baseline="-25000" dirty="0"/>
          </a:p>
        </p:txBody>
      </p:sp>
    </p:spTree>
    <p:extLst>
      <p:ext uri="{BB962C8B-B14F-4D97-AF65-F5344CB8AC3E}">
        <p14:creationId xmlns:p14="http://schemas.microsoft.com/office/powerpoint/2010/main" val="4166838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Newton’s 2</a:t>
            </a:r>
            <a:r>
              <a:rPr lang="en-US" baseline="30000" dirty="0"/>
              <a:t>nd</a:t>
            </a:r>
            <a:r>
              <a:rPr lang="en-US" dirty="0"/>
              <a:t> Law</a:t>
            </a:r>
          </a:p>
        </p:txBody>
      </p:sp>
      <p:sp>
        <p:nvSpPr>
          <p:cNvPr id="3" name="Content Placeholder 2"/>
          <p:cNvSpPr>
            <a:spLocks noGrp="1"/>
          </p:cNvSpPr>
          <p:nvPr>
            <p:ph idx="1"/>
          </p:nvPr>
        </p:nvSpPr>
        <p:spPr/>
        <p:txBody>
          <a:bodyPr/>
          <a:lstStyle/>
          <a:p>
            <a:pPr marL="0" indent="0" algn="ctr">
              <a:buNone/>
            </a:pPr>
            <a:r>
              <a:rPr lang="en-US" sz="6000" i="1" dirty="0" err="1"/>
              <a:t>F</a:t>
            </a:r>
            <a:r>
              <a:rPr lang="en-US" sz="6000" i="1" baseline="-25000" dirty="0" err="1"/>
              <a:t>net</a:t>
            </a:r>
            <a:r>
              <a:rPr lang="en-US" sz="6000" dirty="0"/>
              <a:t> = </a:t>
            </a:r>
            <a:r>
              <a:rPr lang="en-US" sz="6000" b="0" i="1" dirty="0"/>
              <a:t>m</a:t>
            </a:r>
            <a:r>
              <a:rPr lang="en-US" sz="6000" i="1" dirty="0"/>
              <a:t>a</a:t>
            </a:r>
            <a:endParaRPr lang="en-US" dirty="0"/>
          </a:p>
          <a:p>
            <a:endParaRPr lang="en-US" dirty="0"/>
          </a:p>
          <a:p>
            <a:r>
              <a:rPr lang="en-US" dirty="0"/>
              <a:t>Note: </a:t>
            </a:r>
            <a:r>
              <a:rPr lang="en-US" i="1" dirty="0" err="1"/>
              <a:t>F</a:t>
            </a:r>
            <a:r>
              <a:rPr lang="en-US" i="1" baseline="-25000" dirty="0" err="1"/>
              <a:t>net</a:t>
            </a:r>
            <a:r>
              <a:rPr lang="en-US" dirty="0"/>
              <a:t> and </a:t>
            </a:r>
            <a:r>
              <a:rPr lang="en-US" i="1" dirty="0"/>
              <a:t>a</a:t>
            </a:r>
            <a:r>
              <a:rPr lang="en-US" dirty="0"/>
              <a:t> are vectors pointing the same direction; </a:t>
            </a:r>
            <a:r>
              <a:rPr lang="en-US" i="1" dirty="0"/>
              <a:t>m</a:t>
            </a:r>
            <a:r>
              <a:rPr lang="en-US" dirty="0"/>
              <a:t> is a scalar multiplier</a:t>
            </a:r>
          </a:p>
          <a:p>
            <a:r>
              <a:rPr lang="en-US" dirty="0"/>
              <a:t>Note: The </a:t>
            </a:r>
            <a:r>
              <a:rPr lang="en-US" i="1" dirty="0"/>
              <a:t>net force</a:t>
            </a:r>
            <a:r>
              <a:rPr lang="en-US" dirty="0"/>
              <a:t> </a:t>
            </a:r>
            <a:r>
              <a:rPr lang="en-US" i="1" dirty="0" err="1"/>
              <a:t>F</a:t>
            </a:r>
            <a:r>
              <a:rPr lang="en-US" i="1" baseline="-25000" dirty="0" err="1"/>
              <a:t>net</a:t>
            </a:r>
            <a:r>
              <a:rPr lang="en-US" i="1" baseline="-25000" dirty="0"/>
              <a:t> </a:t>
            </a:r>
            <a:r>
              <a:rPr lang="en-US" dirty="0"/>
              <a:t> represents the vector sum of all forces acting on a body.</a:t>
            </a:r>
            <a:endParaRPr lang="en-US" i="1" baseline="-25000" dirty="0"/>
          </a:p>
          <a:p>
            <a:pPr marL="0" indent="0">
              <a:buNone/>
            </a:pPr>
            <a:endParaRPr lang="en-US" i="1" dirty="0"/>
          </a:p>
        </p:txBody>
      </p:sp>
    </p:spTree>
    <p:extLst>
      <p:ext uri="{BB962C8B-B14F-4D97-AF65-F5344CB8AC3E}">
        <p14:creationId xmlns:p14="http://schemas.microsoft.com/office/powerpoint/2010/main" val="2493210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Case:  Gravity</a:t>
            </a:r>
          </a:p>
        </p:txBody>
      </p:sp>
      <p:sp>
        <p:nvSpPr>
          <p:cNvPr id="4" name="Content Placeholder 2"/>
          <p:cNvSpPr>
            <a:spLocks noGrp="1"/>
          </p:cNvSpPr>
          <p:nvPr>
            <p:ph idx="1"/>
          </p:nvPr>
        </p:nvSpPr>
        <p:spPr>
          <a:xfrm>
            <a:off x="549241" y="1882588"/>
            <a:ext cx="8015481" cy="3953436"/>
          </a:xfrm>
        </p:spPr>
        <p:txBody>
          <a:bodyPr/>
          <a:lstStyle/>
          <a:p>
            <a:pPr marL="0" indent="0" algn="ctr">
              <a:buNone/>
            </a:pPr>
            <a:r>
              <a:rPr lang="en-US" sz="6000" i="1" dirty="0" err="1"/>
              <a:t>F</a:t>
            </a:r>
            <a:r>
              <a:rPr lang="en-US" sz="6000" i="1" baseline="-25000" dirty="0" err="1"/>
              <a:t>grav</a:t>
            </a:r>
            <a:r>
              <a:rPr lang="en-US" sz="6000" dirty="0"/>
              <a:t> = </a:t>
            </a:r>
            <a:r>
              <a:rPr lang="en-US" sz="6000" b="0" i="1" dirty="0" err="1"/>
              <a:t>m</a:t>
            </a:r>
            <a:r>
              <a:rPr lang="en-US" sz="6000" i="1" dirty="0" err="1"/>
              <a:t>a</a:t>
            </a:r>
            <a:r>
              <a:rPr lang="en-US" sz="6000" i="1" baseline="-25000" dirty="0" err="1"/>
              <a:t>grav</a:t>
            </a:r>
            <a:endParaRPr lang="en-US" baseline="-25000" dirty="0"/>
          </a:p>
          <a:p>
            <a:endParaRPr lang="en-US" dirty="0"/>
          </a:p>
          <a:p>
            <a:r>
              <a:rPr lang="en-US" dirty="0"/>
              <a:t>An object’s weight in </a:t>
            </a:r>
            <a:r>
              <a:rPr lang="en-US" dirty="0" err="1"/>
              <a:t>newtons</a:t>
            </a:r>
            <a:r>
              <a:rPr lang="en-US" dirty="0"/>
              <a:t> is equal to its mass in kg multiplied by by acceleration due to gravity 9.8 m/s</a:t>
            </a:r>
            <a:r>
              <a:rPr lang="en-US" baseline="30000" dirty="0"/>
              <a:t>2 </a:t>
            </a:r>
            <a:r>
              <a:rPr lang="en-US" dirty="0"/>
              <a:t>(assuming you’re on Earth).</a:t>
            </a:r>
          </a:p>
        </p:txBody>
      </p:sp>
    </p:spTree>
    <p:extLst>
      <p:ext uri="{BB962C8B-B14F-4D97-AF65-F5344CB8AC3E}">
        <p14:creationId xmlns:p14="http://schemas.microsoft.com/office/powerpoint/2010/main" val="978297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 Acceleration</a:t>
            </a:r>
          </a:p>
        </p:txBody>
      </p:sp>
      <p:sp>
        <p:nvSpPr>
          <p:cNvPr id="3" name="Content Placeholder 2"/>
          <p:cNvSpPr>
            <a:spLocks noGrp="1"/>
          </p:cNvSpPr>
          <p:nvPr>
            <p:ph idx="1"/>
          </p:nvPr>
        </p:nvSpPr>
        <p:spPr>
          <a:xfrm>
            <a:off x="779462" y="1882588"/>
            <a:ext cx="7768097" cy="4827398"/>
          </a:xfrm>
        </p:spPr>
        <p:txBody>
          <a:bodyPr>
            <a:normAutofit/>
          </a:bodyPr>
          <a:lstStyle/>
          <a:p>
            <a:r>
              <a:rPr lang="en-US" dirty="0"/>
              <a:t>Solving for a yields:</a:t>
            </a:r>
          </a:p>
          <a:p>
            <a:pPr marL="0" indent="0">
              <a:buNone/>
            </a:pPr>
            <a:r>
              <a:rPr lang="en-US" dirty="0"/>
              <a:t>	</a:t>
            </a:r>
            <a:r>
              <a:rPr lang="en-US" sz="6000" i="1" dirty="0" err="1"/>
              <a:t>a</a:t>
            </a:r>
            <a:r>
              <a:rPr lang="en-US" sz="6000" i="1" baseline="-25000" dirty="0" err="1"/>
              <a:t>grav</a:t>
            </a:r>
            <a:r>
              <a:rPr lang="en-US" sz="6000" i="1" dirty="0"/>
              <a:t> </a:t>
            </a:r>
            <a:r>
              <a:rPr lang="en-US" sz="6000" dirty="0"/>
              <a:t>= </a:t>
            </a:r>
            <a:r>
              <a:rPr lang="en-US" sz="6000" i="1" dirty="0" err="1"/>
              <a:t>F</a:t>
            </a:r>
            <a:r>
              <a:rPr lang="en-US" sz="6000" i="1" baseline="-25000" dirty="0" err="1"/>
              <a:t>grav</a:t>
            </a:r>
            <a:r>
              <a:rPr lang="en-US" sz="6000" dirty="0"/>
              <a:t> / </a:t>
            </a:r>
            <a:r>
              <a:rPr lang="en-US" sz="6000" i="1" dirty="0"/>
              <a:t>m</a:t>
            </a:r>
            <a:endParaRPr lang="en-US" sz="6000" dirty="0"/>
          </a:p>
          <a:p>
            <a:r>
              <a:rPr lang="en-US" dirty="0"/>
              <a:t>Note: you can’t increase the mass </a:t>
            </a:r>
            <a:r>
              <a:rPr lang="en-US" i="1" dirty="0"/>
              <a:t>m </a:t>
            </a:r>
            <a:r>
              <a:rPr lang="en-US" dirty="0"/>
              <a:t>of an object without also increasing the weight </a:t>
            </a:r>
            <a:r>
              <a:rPr lang="en-US" i="1" dirty="0" err="1"/>
              <a:t>F</a:t>
            </a:r>
            <a:r>
              <a:rPr lang="en-US" i="1" baseline="-25000" dirty="0" err="1"/>
              <a:t>grav</a:t>
            </a:r>
            <a:r>
              <a:rPr lang="en-US" dirty="0"/>
              <a:t> by the same factor.  (For example, a rock that has 5 times the mass of another rock also weighs 5 times as much)</a:t>
            </a:r>
          </a:p>
          <a:p>
            <a:r>
              <a:rPr lang="en-US" dirty="0"/>
              <a:t>Thus the </a:t>
            </a:r>
            <a:r>
              <a:rPr lang="en-US" i="1" dirty="0"/>
              <a:t>ratio</a:t>
            </a:r>
            <a:r>
              <a:rPr lang="en-US" dirty="0"/>
              <a:t> of weight-to-mass will always equal the same value, and (absent air resistance) all objects will fall at the same rate</a:t>
            </a:r>
          </a:p>
          <a:p>
            <a:endParaRPr lang="en-US" dirty="0"/>
          </a:p>
        </p:txBody>
      </p:sp>
    </p:spTree>
    <p:extLst>
      <p:ext uri="{BB962C8B-B14F-4D97-AF65-F5344CB8AC3E}">
        <p14:creationId xmlns:p14="http://schemas.microsoft.com/office/powerpoint/2010/main" val="4146423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eather &amp; Hammer Drop on Mo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7895" y="463421"/>
            <a:ext cx="7688071" cy="5766053"/>
          </a:xfrm>
          <a:prstGeom prst="rect">
            <a:avLst/>
          </a:prstGeom>
        </p:spPr>
      </p:pic>
    </p:spTree>
    <p:extLst>
      <p:ext uri="{BB962C8B-B14F-4D97-AF65-F5344CB8AC3E}">
        <p14:creationId xmlns:p14="http://schemas.microsoft.com/office/powerpoint/2010/main" val="189927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a:t>
            </a:r>
            <a:br>
              <a:rPr lang="en-US" dirty="0"/>
            </a:br>
            <a:r>
              <a:rPr lang="en-US" dirty="0"/>
              <a:t>Problem-Solving</a:t>
            </a:r>
          </a:p>
        </p:txBody>
      </p:sp>
      <p:sp>
        <p:nvSpPr>
          <p:cNvPr id="3" name="Content Placeholder 2"/>
          <p:cNvSpPr>
            <a:spLocks noGrp="1"/>
          </p:cNvSpPr>
          <p:nvPr>
            <p:ph idx="1"/>
          </p:nvPr>
        </p:nvSpPr>
        <p:spPr>
          <a:xfrm>
            <a:off x="779462" y="2316747"/>
            <a:ext cx="7918754" cy="4241188"/>
          </a:xfrm>
        </p:spPr>
        <p:txBody>
          <a:bodyPr/>
          <a:lstStyle/>
          <a:p>
            <a:r>
              <a:rPr lang="en-US" dirty="0"/>
              <a:t>The key to problems connecting force and motion is often the drawing of an accurate free-body diagram:</a:t>
            </a:r>
          </a:p>
          <a:p>
            <a:r>
              <a:rPr lang="en-US" dirty="0"/>
              <a:t>All forces on a body are drawn (roughly) to scale and labeled.</a:t>
            </a:r>
          </a:p>
          <a:p>
            <a:r>
              <a:rPr lang="en-US" dirty="0"/>
              <a:t>To the side, </a:t>
            </a:r>
            <a:r>
              <a:rPr lang="en-US" i="1" dirty="0" err="1"/>
              <a:t>F</a:t>
            </a:r>
            <a:r>
              <a:rPr lang="en-US" i="1" baseline="-25000" dirty="0" err="1"/>
              <a:t>net</a:t>
            </a:r>
            <a:r>
              <a:rPr lang="en-US" dirty="0"/>
              <a:t> is expressed in terms of the forces labeled in the diagram.</a:t>
            </a:r>
          </a:p>
          <a:p>
            <a:r>
              <a:rPr lang="en-US" dirty="0"/>
              <a:t>Once you know </a:t>
            </a:r>
            <a:r>
              <a:rPr lang="en-US" i="1" dirty="0" err="1"/>
              <a:t>F</a:t>
            </a:r>
            <a:r>
              <a:rPr lang="en-US" i="1" baseline="-25000" dirty="0" err="1"/>
              <a:t>net</a:t>
            </a:r>
            <a:r>
              <a:rPr lang="en-US" dirty="0"/>
              <a:t>, you can divide by mass to get acceleration, and it becomes a kinematics problem.</a:t>
            </a:r>
          </a:p>
        </p:txBody>
      </p:sp>
    </p:spTree>
    <p:extLst>
      <p:ext uri="{BB962C8B-B14F-4D97-AF65-F5344CB8AC3E}">
        <p14:creationId xmlns:p14="http://schemas.microsoft.com/office/powerpoint/2010/main" val="34526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28021"/>
          </a:xfrm>
        </p:spPr>
        <p:txBody>
          <a:bodyPr/>
          <a:lstStyle/>
          <a:p>
            <a:r>
              <a:rPr lang="en-US" dirty="0"/>
              <a:t>Examples</a:t>
            </a:r>
          </a:p>
        </p:txBody>
      </p:sp>
      <p:sp>
        <p:nvSpPr>
          <p:cNvPr id="3" name="Content Placeholder 2"/>
          <p:cNvSpPr>
            <a:spLocks noGrp="1"/>
          </p:cNvSpPr>
          <p:nvPr>
            <p:ph idx="1"/>
          </p:nvPr>
        </p:nvSpPr>
        <p:spPr>
          <a:xfrm>
            <a:off x="779462" y="1235598"/>
            <a:ext cx="7581901" cy="3953436"/>
          </a:xfrm>
        </p:spPr>
        <p:txBody>
          <a:bodyPr/>
          <a:lstStyle/>
          <a:p>
            <a:r>
              <a:rPr lang="en-US" dirty="0"/>
              <a:t>A)	A child exerts a 36 N horizontal force as she pulls a 52-N sled across a sidewalk at a constant speed.  What is friction force acting on the sled?</a:t>
            </a:r>
          </a:p>
        </p:txBody>
      </p:sp>
      <p:cxnSp>
        <p:nvCxnSpPr>
          <p:cNvPr id="5" name="Straight Connector 4"/>
          <p:cNvCxnSpPr/>
          <p:nvPr/>
        </p:nvCxnSpPr>
        <p:spPr>
          <a:xfrm flipV="1">
            <a:off x="660806" y="5268454"/>
            <a:ext cx="3570064" cy="17161"/>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853687" y="4303335"/>
            <a:ext cx="926844" cy="92669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V="1">
            <a:off x="2255384" y="4691655"/>
            <a:ext cx="223129" cy="1887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9" name="Straight Arrow Connector 8"/>
          <p:cNvCxnSpPr/>
          <p:nvPr/>
        </p:nvCxnSpPr>
        <p:spPr>
          <a:xfrm>
            <a:off x="2384108" y="4880427"/>
            <a:ext cx="0" cy="181239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flipH="1">
            <a:off x="916774" y="4790523"/>
            <a:ext cx="133505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a:off x="2478513" y="4792426"/>
            <a:ext cx="1452405" cy="380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a:xfrm flipV="1">
            <a:off x="2366949" y="2831582"/>
            <a:ext cx="0" cy="185339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a:xfrm>
            <a:off x="2591725" y="2730296"/>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normal</a:t>
            </a:r>
            <a:endParaRPr lang="en-US" sz="2400" i="1" baseline="-25000" dirty="0">
              <a:solidFill>
                <a:schemeClr val="accent4">
                  <a:lumMod val="40000"/>
                  <a:lumOff val="60000"/>
                </a:schemeClr>
              </a:solidFill>
            </a:endParaRPr>
          </a:p>
        </p:txBody>
      </p:sp>
      <p:sp>
        <p:nvSpPr>
          <p:cNvPr id="20" name="TextBox 19"/>
          <p:cNvSpPr txBox="1"/>
          <p:nvPr/>
        </p:nvSpPr>
        <p:spPr>
          <a:xfrm>
            <a:off x="660806" y="4188991"/>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friction</a:t>
            </a:r>
            <a:endParaRPr lang="en-US" sz="2400" i="1" baseline="-25000" dirty="0">
              <a:solidFill>
                <a:schemeClr val="accent4">
                  <a:lumMod val="40000"/>
                  <a:lumOff val="60000"/>
                </a:schemeClr>
              </a:solidFill>
            </a:endParaRPr>
          </a:p>
        </p:txBody>
      </p:sp>
      <p:sp>
        <p:nvSpPr>
          <p:cNvPr id="21" name="TextBox 20"/>
          <p:cNvSpPr txBox="1"/>
          <p:nvPr/>
        </p:nvSpPr>
        <p:spPr>
          <a:xfrm>
            <a:off x="3784606" y="4264021"/>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pull</a:t>
            </a:r>
            <a:endParaRPr lang="en-US" sz="2400" i="1" baseline="-25000" dirty="0">
              <a:solidFill>
                <a:schemeClr val="accent4">
                  <a:lumMod val="40000"/>
                  <a:lumOff val="60000"/>
                </a:schemeClr>
              </a:solidFill>
            </a:endParaRPr>
          </a:p>
        </p:txBody>
      </p:sp>
      <p:sp>
        <p:nvSpPr>
          <p:cNvPr id="22" name="TextBox 21"/>
          <p:cNvSpPr txBox="1"/>
          <p:nvPr/>
        </p:nvSpPr>
        <p:spPr>
          <a:xfrm>
            <a:off x="2591725" y="6242169"/>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endParaRPr lang="en-US" sz="2400" i="1" baseline="-25000" dirty="0">
              <a:solidFill>
                <a:schemeClr val="accent4">
                  <a:lumMod val="40000"/>
                  <a:lumOff val="60000"/>
                </a:schemeClr>
              </a:solidFill>
            </a:endParaRPr>
          </a:p>
        </p:txBody>
      </p:sp>
      <p:sp>
        <p:nvSpPr>
          <p:cNvPr id="23" name="TextBox 22"/>
          <p:cNvSpPr txBox="1"/>
          <p:nvPr/>
        </p:nvSpPr>
        <p:spPr>
          <a:xfrm>
            <a:off x="4943167" y="2730295"/>
            <a:ext cx="4200833" cy="3416320"/>
          </a:xfrm>
          <a:prstGeom prst="rect">
            <a:avLst/>
          </a:prstGeom>
          <a:noFill/>
        </p:spPr>
        <p:txBody>
          <a:bodyPr wrap="square" rtlCol="0">
            <a:spAutoFit/>
          </a:bodyPr>
          <a:lstStyle/>
          <a:p>
            <a:r>
              <a:rPr lang="en-US" sz="2400" dirty="0">
                <a:solidFill>
                  <a:schemeClr val="accent4">
                    <a:lumMod val="40000"/>
                    <a:lumOff val="60000"/>
                  </a:schemeClr>
                </a:solidFill>
              </a:rPr>
              <a:t>Velocity = constant </a:t>
            </a:r>
          </a:p>
          <a:p>
            <a:r>
              <a:rPr lang="en-US" sz="2400" dirty="0">
                <a:solidFill>
                  <a:schemeClr val="accent4">
                    <a:lumMod val="40000"/>
                    <a:lumOff val="60000"/>
                  </a:schemeClr>
                </a:solidFill>
              </a:rPr>
              <a:t>     implies</a:t>
            </a:r>
          </a:p>
          <a:p>
            <a:r>
              <a:rPr lang="en-US" sz="2400" i="1" dirty="0">
                <a:solidFill>
                  <a:schemeClr val="accent4">
                    <a:lumMod val="40000"/>
                    <a:lumOff val="60000"/>
                  </a:schemeClr>
                </a:solidFill>
              </a:rPr>
              <a:t>a = 0</a:t>
            </a:r>
          </a:p>
          <a:p>
            <a:r>
              <a:rPr lang="en-US" sz="2400" i="1" dirty="0">
                <a:solidFill>
                  <a:schemeClr val="accent4">
                    <a:lumMod val="40000"/>
                    <a:lumOff val="60000"/>
                  </a:schemeClr>
                </a:solidFill>
              </a:rPr>
              <a:t>     </a:t>
            </a:r>
            <a:r>
              <a:rPr lang="en-US" sz="2400" dirty="0">
                <a:solidFill>
                  <a:schemeClr val="accent4">
                    <a:lumMod val="40000"/>
                    <a:lumOff val="60000"/>
                  </a:schemeClr>
                </a:solidFill>
              </a:rPr>
              <a:t>implies</a:t>
            </a:r>
          </a:p>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net</a:t>
            </a:r>
            <a:r>
              <a:rPr lang="en-US" sz="2400" i="1" dirty="0">
                <a:solidFill>
                  <a:schemeClr val="accent4">
                    <a:lumMod val="40000"/>
                    <a:lumOff val="60000"/>
                  </a:schemeClr>
                </a:solidFill>
              </a:rPr>
              <a:t> = 0</a:t>
            </a:r>
          </a:p>
          <a:p>
            <a:r>
              <a:rPr lang="en-US" sz="2400" i="1" dirty="0">
                <a:solidFill>
                  <a:schemeClr val="accent4">
                    <a:lumMod val="40000"/>
                    <a:lumOff val="60000"/>
                  </a:schemeClr>
                </a:solidFill>
              </a:rPr>
              <a:t>     </a:t>
            </a:r>
            <a:r>
              <a:rPr lang="en-US" sz="2400" dirty="0">
                <a:solidFill>
                  <a:schemeClr val="accent4">
                    <a:lumMod val="40000"/>
                    <a:lumOff val="60000"/>
                  </a:schemeClr>
                </a:solidFill>
              </a:rPr>
              <a:t>implies</a:t>
            </a:r>
          </a:p>
          <a:p>
            <a:r>
              <a:rPr lang="en-US" sz="2400" dirty="0" err="1">
                <a:solidFill>
                  <a:schemeClr val="accent4">
                    <a:lumMod val="40000"/>
                    <a:lumOff val="60000"/>
                  </a:schemeClr>
                </a:solidFill>
              </a:rPr>
              <a:t>Σ</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up</a:t>
            </a:r>
            <a:r>
              <a:rPr lang="en-US" sz="2400" dirty="0">
                <a:solidFill>
                  <a:schemeClr val="accent4">
                    <a:lumMod val="40000"/>
                    <a:lumOff val="60000"/>
                  </a:schemeClr>
                </a:solidFill>
              </a:rPr>
              <a:t> = </a:t>
            </a:r>
            <a:r>
              <a:rPr lang="en-US" sz="2400" dirty="0" err="1">
                <a:solidFill>
                  <a:schemeClr val="accent4">
                    <a:lumMod val="40000"/>
                    <a:lumOff val="60000"/>
                  </a:schemeClr>
                </a:solidFill>
              </a:rPr>
              <a:t>Σ</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down</a:t>
            </a:r>
            <a:r>
              <a:rPr lang="en-US" sz="2400" dirty="0">
                <a:solidFill>
                  <a:schemeClr val="accent4">
                    <a:lumMod val="40000"/>
                    <a:lumOff val="60000"/>
                  </a:schemeClr>
                </a:solidFill>
              </a:rPr>
              <a:t> and </a:t>
            </a:r>
            <a:r>
              <a:rPr lang="en-US" sz="2400" dirty="0" err="1">
                <a:solidFill>
                  <a:schemeClr val="accent4">
                    <a:lumMod val="40000"/>
                    <a:lumOff val="60000"/>
                  </a:schemeClr>
                </a:solidFill>
              </a:rPr>
              <a:t>Σ</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left</a:t>
            </a:r>
            <a:r>
              <a:rPr lang="en-US" sz="2400" dirty="0">
                <a:solidFill>
                  <a:schemeClr val="accent4">
                    <a:lumMod val="40000"/>
                    <a:lumOff val="60000"/>
                  </a:schemeClr>
                </a:solidFill>
              </a:rPr>
              <a:t> = </a:t>
            </a:r>
            <a:r>
              <a:rPr lang="en-US" sz="2400" dirty="0" err="1">
                <a:solidFill>
                  <a:schemeClr val="accent4">
                    <a:lumMod val="40000"/>
                    <a:lumOff val="60000"/>
                  </a:schemeClr>
                </a:solidFill>
              </a:rPr>
              <a:t>Σ</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right</a:t>
            </a:r>
            <a:endParaRPr lang="en-US" sz="2400" dirty="0">
              <a:solidFill>
                <a:schemeClr val="accent4">
                  <a:lumMod val="40000"/>
                  <a:lumOff val="60000"/>
                </a:schemeClr>
              </a:solidFill>
            </a:endParaRPr>
          </a:p>
          <a:p>
            <a:r>
              <a:rPr lang="en-US" sz="2400" dirty="0">
                <a:solidFill>
                  <a:schemeClr val="accent4">
                    <a:lumMod val="40000"/>
                    <a:lumOff val="60000"/>
                  </a:schemeClr>
                </a:solidFill>
              </a:rPr>
              <a:t>     so</a:t>
            </a:r>
          </a:p>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normal</a:t>
            </a:r>
            <a:r>
              <a:rPr lang="en-US" sz="2400" i="1" baseline="-25000" dirty="0">
                <a:solidFill>
                  <a:schemeClr val="accent4">
                    <a:lumMod val="40000"/>
                    <a:lumOff val="60000"/>
                  </a:schemeClr>
                </a:solidFill>
              </a:rPr>
              <a:t> </a:t>
            </a:r>
            <a:r>
              <a:rPr lang="en-US" sz="2400" i="1" dirty="0">
                <a:solidFill>
                  <a:schemeClr val="accent4">
                    <a:lumMod val="40000"/>
                    <a:lumOff val="60000"/>
                  </a:schemeClr>
                </a:solidFill>
              </a:rPr>
              <a:t>=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r>
              <a:rPr lang="en-US" sz="2400" dirty="0">
                <a:solidFill>
                  <a:schemeClr val="accent4">
                    <a:lumMod val="40000"/>
                    <a:lumOff val="60000"/>
                  </a:schemeClr>
                </a:solidFill>
              </a:rPr>
              <a:t> and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friction</a:t>
            </a:r>
            <a:r>
              <a:rPr lang="en-US" sz="2400" i="1" baseline="-25000" dirty="0">
                <a:solidFill>
                  <a:schemeClr val="accent4">
                    <a:lumMod val="40000"/>
                    <a:lumOff val="60000"/>
                  </a:schemeClr>
                </a:solidFill>
              </a:rPr>
              <a:t> </a:t>
            </a:r>
            <a:r>
              <a:rPr lang="en-US" sz="2400" i="1" dirty="0">
                <a:solidFill>
                  <a:schemeClr val="accent4">
                    <a:lumMod val="40000"/>
                    <a:lumOff val="60000"/>
                  </a:schemeClr>
                </a:solidFill>
              </a:rPr>
              <a:t>=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pull</a:t>
            </a:r>
            <a:endParaRPr lang="en-US" sz="2400" dirty="0">
              <a:solidFill>
                <a:schemeClr val="accent4">
                  <a:lumMod val="40000"/>
                  <a:lumOff val="60000"/>
                </a:schemeClr>
              </a:solidFill>
            </a:endParaRPr>
          </a:p>
        </p:txBody>
      </p:sp>
    </p:spTree>
    <p:extLst>
      <p:ext uri="{BB962C8B-B14F-4D97-AF65-F5344CB8AC3E}">
        <p14:creationId xmlns:p14="http://schemas.microsoft.com/office/powerpoint/2010/main" val="1463820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806" y="540831"/>
            <a:ext cx="7581901" cy="3953436"/>
          </a:xfrm>
        </p:spPr>
        <p:txBody>
          <a:bodyPr/>
          <a:lstStyle/>
          <a:p>
            <a:r>
              <a:rPr lang="en-US" dirty="0"/>
              <a:t>B)	A mover exerts a 72 N horizontal force to accelerate a 26.1-kg oak cabinet across a pinewood floor.  How long will it take to cross a 35-m long hallway?</a:t>
            </a:r>
          </a:p>
        </p:txBody>
      </p:sp>
      <p:cxnSp>
        <p:nvCxnSpPr>
          <p:cNvPr id="5" name="Straight Connector 4"/>
          <p:cNvCxnSpPr/>
          <p:nvPr/>
        </p:nvCxnSpPr>
        <p:spPr>
          <a:xfrm flipV="1">
            <a:off x="660806" y="5268454"/>
            <a:ext cx="3570064" cy="17161"/>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853687" y="4303335"/>
            <a:ext cx="926844" cy="92669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V="1">
            <a:off x="2255384" y="4691655"/>
            <a:ext cx="223129" cy="1887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9" name="Straight Arrow Connector 8"/>
          <p:cNvCxnSpPr/>
          <p:nvPr/>
        </p:nvCxnSpPr>
        <p:spPr>
          <a:xfrm>
            <a:off x="2384108" y="4880427"/>
            <a:ext cx="0" cy="181239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flipH="1">
            <a:off x="916774" y="4790523"/>
            <a:ext cx="133505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a:off x="2478513" y="4792426"/>
            <a:ext cx="2318755"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a:xfrm flipV="1">
            <a:off x="2366949" y="2831582"/>
            <a:ext cx="0" cy="185339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a:xfrm>
            <a:off x="2591725" y="2730296"/>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normal</a:t>
            </a:r>
            <a:endParaRPr lang="en-US" sz="2400" i="1" baseline="-25000" dirty="0">
              <a:solidFill>
                <a:schemeClr val="accent4">
                  <a:lumMod val="40000"/>
                  <a:lumOff val="60000"/>
                </a:schemeClr>
              </a:solidFill>
            </a:endParaRPr>
          </a:p>
        </p:txBody>
      </p:sp>
      <p:sp>
        <p:nvSpPr>
          <p:cNvPr id="20" name="TextBox 19"/>
          <p:cNvSpPr txBox="1"/>
          <p:nvPr/>
        </p:nvSpPr>
        <p:spPr>
          <a:xfrm>
            <a:off x="660806" y="4188991"/>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friction</a:t>
            </a:r>
            <a:endParaRPr lang="en-US" sz="2400" i="1" baseline="-25000" dirty="0">
              <a:solidFill>
                <a:schemeClr val="accent4">
                  <a:lumMod val="40000"/>
                  <a:lumOff val="60000"/>
                </a:schemeClr>
              </a:solidFill>
            </a:endParaRPr>
          </a:p>
        </p:txBody>
      </p:sp>
      <p:sp>
        <p:nvSpPr>
          <p:cNvPr id="21" name="TextBox 20"/>
          <p:cNvSpPr txBox="1"/>
          <p:nvPr/>
        </p:nvSpPr>
        <p:spPr>
          <a:xfrm>
            <a:off x="3784606" y="4264021"/>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push</a:t>
            </a:r>
            <a:endParaRPr lang="en-US" sz="2400" i="1" baseline="-25000" dirty="0">
              <a:solidFill>
                <a:schemeClr val="accent4">
                  <a:lumMod val="40000"/>
                  <a:lumOff val="60000"/>
                </a:schemeClr>
              </a:solidFill>
            </a:endParaRPr>
          </a:p>
        </p:txBody>
      </p:sp>
      <p:sp>
        <p:nvSpPr>
          <p:cNvPr id="22" name="TextBox 21"/>
          <p:cNvSpPr txBox="1"/>
          <p:nvPr/>
        </p:nvSpPr>
        <p:spPr>
          <a:xfrm>
            <a:off x="2591725" y="6242169"/>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endParaRPr lang="en-US" sz="2400" i="1" baseline="-25000" dirty="0">
              <a:solidFill>
                <a:schemeClr val="accent4">
                  <a:lumMod val="40000"/>
                  <a:lumOff val="60000"/>
                </a:schemeClr>
              </a:solidFill>
            </a:endParaRPr>
          </a:p>
        </p:txBody>
      </p:sp>
      <p:sp>
        <p:nvSpPr>
          <p:cNvPr id="23" name="TextBox 22"/>
          <p:cNvSpPr txBox="1"/>
          <p:nvPr/>
        </p:nvSpPr>
        <p:spPr>
          <a:xfrm>
            <a:off x="5354535" y="3293939"/>
            <a:ext cx="3141113" cy="1200328"/>
          </a:xfrm>
          <a:prstGeom prst="rect">
            <a:avLst/>
          </a:prstGeom>
          <a:noFill/>
        </p:spPr>
        <p:txBody>
          <a:bodyPr wrap="square" rtlCol="0">
            <a:spAutoFit/>
          </a:bodyPr>
          <a:lstStyle/>
          <a:p>
            <a:r>
              <a:rPr lang="en-US" sz="2400" dirty="0">
                <a:solidFill>
                  <a:schemeClr val="accent4">
                    <a:lumMod val="40000"/>
                    <a:lumOff val="60000"/>
                  </a:schemeClr>
                </a:solidFill>
              </a:rPr>
              <a:t>In this case, </a:t>
            </a:r>
          </a:p>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net</a:t>
            </a:r>
            <a:r>
              <a:rPr lang="en-US" sz="2400" i="1"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push</a:t>
            </a:r>
            <a:r>
              <a:rPr lang="en-US" sz="2400" i="1"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rgbClr val="F19B9B"/>
                </a:solidFill>
              </a:rPr>
              <a:t>friction</a:t>
            </a:r>
            <a:endParaRPr lang="en-US" sz="2400" i="1" baseline="-25000" dirty="0">
              <a:solidFill>
                <a:srgbClr val="F19B9B"/>
              </a:solidFill>
            </a:endParaRPr>
          </a:p>
          <a:p>
            <a:r>
              <a:rPr lang="en-US" sz="2400" i="1" dirty="0">
                <a:solidFill>
                  <a:schemeClr val="accent4">
                    <a:lumMod val="40000"/>
                    <a:lumOff val="60000"/>
                  </a:schemeClr>
                </a:solidFill>
              </a:rPr>
              <a:t>    </a:t>
            </a:r>
            <a:endParaRPr lang="en-US" sz="2400" dirty="0">
              <a:solidFill>
                <a:schemeClr val="accent4">
                  <a:lumMod val="40000"/>
                  <a:lumOff val="60000"/>
                </a:schemeClr>
              </a:solidFill>
            </a:endParaRPr>
          </a:p>
        </p:txBody>
      </p:sp>
      <p:cxnSp>
        <p:nvCxnSpPr>
          <p:cNvPr id="18" name="Straight Arrow Connector 17"/>
          <p:cNvCxnSpPr/>
          <p:nvPr/>
        </p:nvCxnSpPr>
        <p:spPr>
          <a:xfrm>
            <a:off x="5226414" y="4295544"/>
            <a:ext cx="944109"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589599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fast?</a:t>
            </a:r>
            <a:br>
              <a:rPr lang="en-US" dirty="0"/>
            </a:br>
            <a:r>
              <a:rPr lang="en-US" sz="4800" dirty="0"/>
              <a:t>Speed v. Velocity</a:t>
            </a:r>
          </a:p>
        </p:txBody>
      </p:sp>
      <p:sp>
        <p:nvSpPr>
          <p:cNvPr id="3" name="Content Placeholder 2"/>
          <p:cNvSpPr>
            <a:spLocks noGrp="1"/>
          </p:cNvSpPr>
          <p:nvPr>
            <p:ph idx="1"/>
          </p:nvPr>
        </p:nvSpPr>
        <p:spPr>
          <a:xfrm>
            <a:off x="779462" y="1882588"/>
            <a:ext cx="7817053" cy="4715608"/>
          </a:xfrm>
        </p:spPr>
        <p:txBody>
          <a:bodyPr>
            <a:normAutofit/>
          </a:bodyPr>
          <a:lstStyle/>
          <a:p>
            <a:r>
              <a:rPr lang="en-US" sz="2800" b="0" dirty="0"/>
              <a:t>Just as </a:t>
            </a:r>
            <a:r>
              <a:rPr lang="en-US" sz="2800" b="0" i="1" dirty="0"/>
              <a:t>distance</a:t>
            </a:r>
            <a:r>
              <a:rPr lang="en-US" sz="2800" b="0" dirty="0"/>
              <a:t> and </a:t>
            </a:r>
            <a:r>
              <a:rPr lang="en-US" sz="2800" b="0" i="1" dirty="0"/>
              <a:t>displacement</a:t>
            </a:r>
            <a:r>
              <a:rPr lang="en-US" sz="2800" b="0" dirty="0"/>
              <a:t> are scalar and vector versions of answering “how far,” there are also vector and scalar versions for answering, “how fast?”</a:t>
            </a:r>
          </a:p>
          <a:p>
            <a:r>
              <a:rPr lang="en-US" sz="2800" b="0" u="sng" dirty="0"/>
              <a:t>Speed</a:t>
            </a:r>
            <a:r>
              <a:rPr lang="en-US" sz="2800" b="0" dirty="0"/>
              <a:t> = rate at which position changes with time  </a:t>
            </a:r>
          </a:p>
          <a:p>
            <a:r>
              <a:rPr lang="en-US" sz="2800" b="0" u="sng" dirty="0"/>
              <a:t>Velocity</a:t>
            </a:r>
            <a:r>
              <a:rPr lang="en-US" sz="2800" b="0" dirty="0"/>
              <a:t> = speed in a given direction.</a:t>
            </a:r>
          </a:p>
          <a:p>
            <a:r>
              <a:rPr lang="en-US" sz="2800" b="0" dirty="0"/>
              <a:t>Examples: 35 mph is a speed; 35 mph north is a velocity.</a:t>
            </a:r>
          </a:p>
        </p:txBody>
      </p:sp>
    </p:spTree>
    <p:extLst>
      <p:ext uri="{BB962C8B-B14F-4D97-AF65-F5344CB8AC3E}">
        <p14:creationId xmlns:p14="http://schemas.microsoft.com/office/powerpoint/2010/main" val="337209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806" y="540831"/>
            <a:ext cx="7581901" cy="3953436"/>
          </a:xfrm>
        </p:spPr>
        <p:txBody>
          <a:bodyPr/>
          <a:lstStyle/>
          <a:p>
            <a:r>
              <a:rPr lang="en-US" dirty="0"/>
              <a:t>C)	A thrust of 157 N accelerates a 9.5-kg model rocket upward.  How much will it accelerate?</a:t>
            </a:r>
          </a:p>
        </p:txBody>
      </p:sp>
      <p:sp>
        <p:nvSpPr>
          <p:cNvPr id="6" name="Rectangle 5"/>
          <p:cNvSpPr/>
          <p:nvPr/>
        </p:nvSpPr>
        <p:spPr>
          <a:xfrm>
            <a:off x="1985297" y="4321223"/>
            <a:ext cx="741575" cy="926699"/>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V="1">
            <a:off x="2255384" y="4691655"/>
            <a:ext cx="223129" cy="1887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9" name="Straight Arrow Connector 8"/>
          <p:cNvCxnSpPr/>
          <p:nvPr/>
        </p:nvCxnSpPr>
        <p:spPr>
          <a:xfrm>
            <a:off x="2384108" y="4880427"/>
            <a:ext cx="0" cy="181239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a:xfrm flipV="1">
            <a:off x="2366949" y="1645741"/>
            <a:ext cx="17159" cy="303924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a:xfrm>
            <a:off x="2591725" y="2730296"/>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thrust</a:t>
            </a:r>
            <a:endParaRPr lang="en-US" sz="2400" i="1" baseline="-25000" dirty="0">
              <a:solidFill>
                <a:schemeClr val="accent4">
                  <a:lumMod val="40000"/>
                  <a:lumOff val="60000"/>
                </a:schemeClr>
              </a:solidFill>
            </a:endParaRPr>
          </a:p>
        </p:txBody>
      </p:sp>
      <p:sp>
        <p:nvSpPr>
          <p:cNvPr id="22" name="TextBox 21"/>
          <p:cNvSpPr txBox="1"/>
          <p:nvPr/>
        </p:nvSpPr>
        <p:spPr>
          <a:xfrm>
            <a:off x="2591725" y="6242169"/>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endParaRPr lang="en-US" sz="2400" i="1" baseline="-25000" dirty="0">
              <a:solidFill>
                <a:schemeClr val="accent4">
                  <a:lumMod val="40000"/>
                  <a:lumOff val="60000"/>
                </a:schemeClr>
              </a:solidFill>
            </a:endParaRPr>
          </a:p>
        </p:txBody>
      </p:sp>
      <p:sp>
        <p:nvSpPr>
          <p:cNvPr id="23" name="TextBox 22"/>
          <p:cNvSpPr txBox="1"/>
          <p:nvPr/>
        </p:nvSpPr>
        <p:spPr>
          <a:xfrm>
            <a:off x="5354535" y="3293939"/>
            <a:ext cx="3141113" cy="1200328"/>
          </a:xfrm>
          <a:prstGeom prst="rect">
            <a:avLst/>
          </a:prstGeom>
          <a:noFill/>
        </p:spPr>
        <p:txBody>
          <a:bodyPr wrap="square" rtlCol="0">
            <a:spAutoFit/>
          </a:bodyPr>
          <a:lstStyle/>
          <a:p>
            <a:r>
              <a:rPr lang="en-US" sz="2400" dirty="0">
                <a:solidFill>
                  <a:schemeClr val="accent4">
                    <a:lumMod val="40000"/>
                    <a:lumOff val="60000"/>
                  </a:schemeClr>
                </a:solidFill>
              </a:rPr>
              <a:t>In this case, </a:t>
            </a:r>
          </a:p>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net</a:t>
            </a:r>
            <a:r>
              <a:rPr lang="en-US" sz="2400" i="1"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thrust</a:t>
            </a:r>
            <a:r>
              <a:rPr lang="en-US" sz="2400" i="1"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rgbClr val="F19B9B"/>
                </a:solidFill>
              </a:rPr>
              <a:t>grav</a:t>
            </a:r>
            <a:endParaRPr lang="en-US" sz="2400" i="1" baseline="-25000" dirty="0">
              <a:solidFill>
                <a:srgbClr val="F19B9B"/>
              </a:solidFill>
            </a:endParaRPr>
          </a:p>
          <a:p>
            <a:r>
              <a:rPr lang="en-US" sz="2400" i="1" dirty="0">
                <a:solidFill>
                  <a:schemeClr val="accent4">
                    <a:lumMod val="40000"/>
                    <a:lumOff val="60000"/>
                  </a:schemeClr>
                </a:solidFill>
              </a:rPr>
              <a:t>    </a:t>
            </a:r>
            <a:endParaRPr lang="en-US" sz="2400" dirty="0">
              <a:solidFill>
                <a:schemeClr val="accent4">
                  <a:lumMod val="40000"/>
                  <a:lumOff val="60000"/>
                </a:schemeClr>
              </a:solidFill>
            </a:endParaRPr>
          </a:p>
        </p:txBody>
      </p:sp>
      <p:cxnSp>
        <p:nvCxnSpPr>
          <p:cNvPr id="18" name="Straight Arrow Connector 17"/>
          <p:cNvCxnSpPr/>
          <p:nvPr/>
        </p:nvCxnSpPr>
        <p:spPr>
          <a:xfrm flipV="1">
            <a:off x="5226414" y="2730296"/>
            <a:ext cx="0" cy="156524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65950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806" y="540831"/>
            <a:ext cx="7581901" cy="3953436"/>
          </a:xfrm>
        </p:spPr>
        <p:txBody>
          <a:bodyPr/>
          <a:lstStyle/>
          <a:p>
            <a:r>
              <a:rPr lang="en-US" dirty="0"/>
              <a:t>D)	What is the apparent weight of a 75-kg person in an elevator that’s accelerating up at 1.5 m/s</a:t>
            </a:r>
            <a:r>
              <a:rPr lang="en-US" baseline="30000" dirty="0"/>
              <a:t>2</a:t>
            </a:r>
            <a:r>
              <a:rPr lang="en-US" dirty="0"/>
              <a:t>?</a:t>
            </a:r>
          </a:p>
        </p:txBody>
      </p:sp>
      <p:sp>
        <p:nvSpPr>
          <p:cNvPr id="6" name="Rectangle 5"/>
          <p:cNvSpPr/>
          <p:nvPr/>
        </p:nvSpPr>
        <p:spPr>
          <a:xfrm>
            <a:off x="1574563" y="3293939"/>
            <a:ext cx="1619090" cy="2367875"/>
          </a:xfrm>
          <a:prstGeom prst="rect">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478513" y="2499463"/>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Normal</a:t>
            </a:r>
            <a:endParaRPr lang="en-US" sz="2400" i="1" baseline="-25000" dirty="0">
              <a:solidFill>
                <a:schemeClr val="accent4">
                  <a:lumMod val="40000"/>
                  <a:lumOff val="60000"/>
                </a:schemeClr>
              </a:solidFill>
            </a:endParaRPr>
          </a:p>
        </p:txBody>
      </p:sp>
      <p:sp>
        <p:nvSpPr>
          <p:cNvPr id="22" name="TextBox 21"/>
          <p:cNvSpPr txBox="1"/>
          <p:nvPr/>
        </p:nvSpPr>
        <p:spPr>
          <a:xfrm>
            <a:off x="2591725" y="6242169"/>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endParaRPr lang="en-US" sz="2400" i="1" baseline="-25000" dirty="0">
              <a:solidFill>
                <a:schemeClr val="accent4">
                  <a:lumMod val="40000"/>
                  <a:lumOff val="60000"/>
                </a:schemeClr>
              </a:solidFill>
            </a:endParaRPr>
          </a:p>
        </p:txBody>
      </p:sp>
      <p:sp>
        <p:nvSpPr>
          <p:cNvPr id="23" name="TextBox 22"/>
          <p:cNvSpPr txBox="1"/>
          <p:nvPr/>
        </p:nvSpPr>
        <p:spPr>
          <a:xfrm>
            <a:off x="5354535" y="3293939"/>
            <a:ext cx="3141113" cy="1200328"/>
          </a:xfrm>
          <a:prstGeom prst="rect">
            <a:avLst/>
          </a:prstGeom>
          <a:noFill/>
        </p:spPr>
        <p:txBody>
          <a:bodyPr wrap="square" rtlCol="0">
            <a:spAutoFit/>
          </a:bodyPr>
          <a:lstStyle/>
          <a:p>
            <a:r>
              <a:rPr lang="en-US" sz="2400" dirty="0">
                <a:solidFill>
                  <a:schemeClr val="accent4">
                    <a:lumMod val="40000"/>
                    <a:lumOff val="60000"/>
                  </a:schemeClr>
                </a:solidFill>
              </a:rPr>
              <a:t>In this case, </a:t>
            </a:r>
          </a:p>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net</a:t>
            </a:r>
            <a:r>
              <a:rPr lang="en-US" sz="2400" i="1"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Normal</a:t>
            </a:r>
            <a:r>
              <a:rPr lang="en-US" sz="2400" i="1"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rgbClr val="F19B9B"/>
                </a:solidFill>
              </a:rPr>
              <a:t>grav</a:t>
            </a:r>
            <a:endParaRPr lang="en-US" sz="2400" i="1" baseline="-25000" dirty="0">
              <a:solidFill>
                <a:srgbClr val="F19B9B"/>
              </a:solidFill>
            </a:endParaRPr>
          </a:p>
          <a:p>
            <a:r>
              <a:rPr lang="en-US" sz="2400" i="1" dirty="0">
                <a:solidFill>
                  <a:schemeClr val="accent4">
                    <a:lumMod val="40000"/>
                    <a:lumOff val="60000"/>
                  </a:schemeClr>
                </a:solidFill>
              </a:rPr>
              <a:t>    </a:t>
            </a:r>
            <a:endParaRPr lang="en-US" sz="2400" dirty="0">
              <a:solidFill>
                <a:schemeClr val="accent4">
                  <a:lumMod val="40000"/>
                  <a:lumOff val="60000"/>
                </a:schemeClr>
              </a:solidFill>
            </a:endParaRPr>
          </a:p>
        </p:txBody>
      </p:sp>
      <p:cxnSp>
        <p:nvCxnSpPr>
          <p:cNvPr id="18" name="Straight Arrow Connector 17"/>
          <p:cNvCxnSpPr/>
          <p:nvPr/>
        </p:nvCxnSpPr>
        <p:spPr>
          <a:xfrm flipV="1">
            <a:off x="5226414" y="3293939"/>
            <a:ext cx="0" cy="100160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 name="Rectangle 1"/>
          <p:cNvSpPr/>
          <p:nvPr/>
        </p:nvSpPr>
        <p:spPr>
          <a:xfrm>
            <a:off x="2187366" y="4182775"/>
            <a:ext cx="393483" cy="13953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2366949" y="2236061"/>
            <a:ext cx="0" cy="244892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4" name="Oval 13"/>
          <p:cNvSpPr/>
          <p:nvPr/>
        </p:nvSpPr>
        <p:spPr>
          <a:xfrm flipV="1">
            <a:off x="2255384" y="4691655"/>
            <a:ext cx="223129" cy="18877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5" name="Straight Arrow Connector 14"/>
          <p:cNvCxnSpPr/>
          <p:nvPr/>
        </p:nvCxnSpPr>
        <p:spPr>
          <a:xfrm>
            <a:off x="2384108" y="4880427"/>
            <a:ext cx="0" cy="181239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98899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23" y="228600"/>
            <a:ext cx="8377952" cy="1005706"/>
          </a:xfrm>
        </p:spPr>
        <p:txBody>
          <a:bodyPr/>
          <a:lstStyle/>
          <a:p>
            <a:pPr algn="l"/>
            <a:r>
              <a:rPr lang="en-US" sz="2800" dirty="0"/>
              <a:t>If there are forces in multiple directions, it can help to color code the forces in the free body diagram</a:t>
            </a:r>
          </a:p>
        </p:txBody>
      </p:sp>
      <p:sp>
        <p:nvSpPr>
          <p:cNvPr id="3" name="Content Placeholder 2"/>
          <p:cNvSpPr>
            <a:spLocks noGrp="1"/>
          </p:cNvSpPr>
          <p:nvPr>
            <p:ph idx="1"/>
          </p:nvPr>
        </p:nvSpPr>
        <p:spPr>
          <a:xfrm>
            <a:off x="672150" y="1256491"/>
            <a:ext cx="7581901" cy="657578"/>
          </a:xfrm>
        </p:spPr>
        <p:txBody>
          <a:bodyPr/>
          <a:lstStyle/>
          <a:p>
            <a:r>
              <a:rPr lang="en-US" dirty="0"/>
              <a:t>Example: A cart being pushed up an inclined plane:</a:t>
            </a:r>
          </a:p>
        </p:txBody>
      </p:sp>
      <p:cxnSp>
        <p:nvCxnSpPr>
          <p:cNvPr id="5" name="Straight Connector 4"/>
          <p:cNvCxnSpPr/>
          <p:nvPr/>
        </p:nvCxnSpPr>
        <p:spPr>
          <a:xfrm flipV="1">
            <a:off x="572338" y="3202040"/>
            <a:ext cx="5115275" cy="2343392"/>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20145720">
            <a:off x="2280880" y="3763527"/>
            <a:ext cx="1341418" cy="6298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986893" y="4185906"/>
            <a:ext cx="1" cy="23255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Oval 10"/>
          <p:cNvSpPr/>
          <p:nvPr/>
        </p:nvSpPr>
        <p:spPr>
          <a:xfrm flipV="1">
            <a:off x="2881394" y="3994023"/>
            <a:ext cx="223129" cy="188772"/>
          </a:xfrm>
          <a:prstGeom prst="ellipse">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3" name="Straight Arrow Connector 12"/>
          <p:cNvCxnSpPr/>
          <p:nvPr/>
        </p:nvCxnSpPr>
        <p:spPr>
          <a:xfrm>
            <a:off x="3064503" y="4182795"/>
            <a:ext cx="923982" cy="180984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flipV="1">
            <a:off x="2986894" y="5992644"/>
            <a:ext cx="1001591" cy="51876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051090" y="2140560"/>
            <a:ext cx="883962" cy="185346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1" name="Straight Arrow Connector 20"/>
          <p:cNvCxnSpPr/>
          <p:nvPr/>
        </p:nvCxnSpPr>
        <p:spPr>
          <a:xfrm flipH="1">
            <a:off x="1913756" y="4182795"/>
            <a:ext cx="967638" cy="45818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flipV="1">
            <a:off x="1913756" y="4640976"/>
            <a:ext cx="1073138" cy="187043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104523" y="2943319"/>
            <a:ext cx="2474963" cy="114525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3" name="TextBox 32"/>
          <p:cNvSpPr txBox="1"/>
          <p:nvPr/>
        </p:nvSpPr>
        <p:spPr>
          <a:xfrm>
            <a:off x="2478513" y="2499463"/>
            <a:ext cx="1012662" cy="461665"/>
          </a:xfrm>
          <a:prstGeom prst="rect">
            <a:avLst/>
          </a:prstGeom>
          <a:noFill/>
        </p:spPr>
        <p:txBody>
          <a:bodyPr wrap="square" rtlCol="0">
            <a:spAutoFit/>
          </a:bodyPr>
          <a:lstStyle/>
          <a:p>
            <a:r>
              <a:rPr lang="en-US" sz="2400" i="1" dirty="0" err="1">
                <a:solidFill>
                  <a:schemeClr val="accent3">
                    <a:lumMod val="40000"/>
                    <a:lumOff val="60000"/>
                  </a:schemeClr>
                </a:solidFill>
              </a:rPr>
              <a:t>F</a:t>
            </a:r>
            <a:r>
              <a:rPr lang="en-US" sz="2400" i="1" baseline="-25000" dirty="0" err="1">
                <a:solidFill>
                  <a:schemeClr val="accent3">
                    <a:lumMod val="40000"/>
                    <a:lumOff val="60000"/>
                  </a:schemeClr>
                </a:solidFill>
              </a:rPr>
              <a:t>Normal</a:t>
            </a:r>
            <a:endParaRPr lang="en-US" sz="2400" i="1" baseline="-25000" dirty="0">
              <a:solidFill>
                <a:schemeClr val="accent3">
                  <a:lumMod val="40000"/>
                  <a:lumOff val="60000"/>
                </a:schemeClr>
              </a:solidFill>
            </a:endParaRPr>
          </a:p>
        </p:txBody>
      </p:sp>
      <p:sp>
        <p:nvSpPr>
          <p:cNvPr id="34" name="TextBox 33"/>
          <p:cNvSpPr txBox="1"/>
          <p:nvPr/>
        </p:nvSpPr>
        <p:spPr>
          <a:xfrm>
            <a:off x="2159060" y="6107774"/>
            <a:ext cx="1012662" cy="461665"/>
          </a:xfrm>
          <a:prstGeom prst="rect">
            <a:avLst/>
          </a:prstGeom>
          <a:noFill/>
        </p:spPr>
        <p:txBody>
          <a:bodyPr wrap="square" rtlCol="0">
            <a:spAutoFit/>
          </a:bodyPr>
          <a:lstStyle/>
          <a:p>
            <a:r>
              <a:rPr lang="en-US" sz="2400" i="1" dirty="0" err="1">
                <a:solidFill>
                  <a:schemeClr val="accent2">
                    <a:lumMod val="40000"/>
                    <a:lumOff val="60000"/>
                  </a:schemeClr>
                </a:solidFill>
              </a:rPr>
              <a:t>F</a:t>
            </a:r>
            <a:r>
              <a:rPr lang="en-US" sz="2400" i="1" baseline="-25000" dirty="0" err="1">
                <a:solidFill>
                  <a:schemeClr val="accent2">
                    <a:lumMod val="40000"/>
                    <a:lumOff val="60000"/>
                  </a:schemeClr>
                </a:solidFill>
              </a:rPr>
              <a:t>grav</a:t>
            </a:r>
            <a:endParaRPr lang="en-US" sz="2400" i="1" baseline="-25000" dirty="0">
              <a:solidFill>
                <a:schemeClr val="accent2">
                  <a:lumMod val="40000"/>
                  <a:lumOff val="60000"/>
                </a:schemeClr>
              </a:solidFill>
            </a:endParaRPr>
          </a:p>
        </p:txBody>
      </p:sp>
      <p:sp>
        <p:nvSpPr>
          <p:cNvPr id="35" name="TextBox 34"/>
          <p:cNvSpPr txBox="1"/>
          <p:nvPr/>
        </p:nvSpPr>
        <p:spPr>
          <a:xfrm>
            <a:off x="6333244" y="4088569"/>
            <a:ext cx="3219404"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Net</a:t>
            </a:r>
            <a:r>
              <a:rPr lang="en-US" sz="2400" i="1" baseline="-25000" dirty="0">
                <a:solidFill>
                  <a:schemeClr val="accent4">
                    <a:lumMod val="40000"/>
                    <a:lumOff val="60000"/>
                  </a:schemeClr>
                </a:solidFill>
              </a:rPr>
              <a:t> </a:t>
            </a:r>
            <a:r>
              <a:rPr lang="en-US" sz="2400" dirty="0">
                <a:solidFill>
                  <a:schemeClr val="accent4">
                    <a:lumMod val="40000"/>
                    <a:lumOff val="60000"/>
                  </a:schemeClr>
                </a:solidFill>
              </a:rPr>
              <a:t>=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push</a:t>
            </a:r>
            <a:r>
              <a:rPr lang="en-US" sz="2400" dirty="0">
                <a:solidFill>
                  <a:schemeClr val="accent4">
                    <a:lumMod val="40000"/>
                    <a:lumOff val="60000"/>
                  </a:schemeClr>
                </a:solidFill>
              </a:rPr>
              <a:t> – </a:t>
            </a:r>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r>
              <a:rPr lang="en-US" sz="2400" i="1" baseline="-25000" dirty="0">
                <a:solidFill>
                  <a:schemeClr val="accent4">
                    <a:lumMod val="40000"/>
                    <a:lumOff val="60000"/>
                  </a:schemeClr>
                </a:solidFill>
              </a:rPr>
              <a:t>, x</a:t>
            </a:r>
          </a:p>
        </p:txBody>
      </p:sp>
      <p:sp>
        <p:nvSpPr>
          <p:cNvPr id="36" name="TextBox 35"/>
          <p:cNvSpPr txBox="1"/>
          <p:nvPr/>
        </p:nvSpPr>
        <p:spPr>
          <a:xfrm>
            <a:off x="3643575" y="4924397"/>
            <a:ext cx="1012662" cy="461665"/>
          </a:xfrm>
          <a:prstGeom prst="rect">
            <a:avLst/>
          </a:prstGeom>
          <a:noFill/>
        </p:spPr>
        <p:txBody>
          <a:bodyPr wrap="square" rtlCol="0">
            <a:spAutoFit/>
          </a:bodyPr>
          <a:lstStyle/>
          <a:p>
            <a:r>
              <a:rPr lang="en-US" sz="2400" i="1" dirty="0" err="1">
                <a:solidFill>
                  <a:srgbClr val="9AD1F9"/>
                </a:solidFill>
              </a:rPr>
              <a:t>F</a:t>
            </a:r>
            <a:r>
              <a:rPr lang="en-US" sz="2400" i="1" baseline="-25000" dirty="0" err="1">
                <a:solidFill>
                  <a:srgbClr val="9AD1F9"/>
                </a:solidFill>
              </a:rPr>
              <a:t>grav</a:t>
            </a:r>
            <a:r>
              <a:rPr lang="en-US" sz="2400" i="1" baseline="-25000" dirty="0">
                <a:solidFill>
                  <a:srgbClr val="9AD1F9"/>
                </a:solidFill>
              </a:rPr>
              <a:t>, y</a:t>
            </a:r>
          </a:p>
        </p:txBody>
      </p:sp>
      <p:sp>
        <p:nvSpPr>
          <p:cNvPr id="37" name="TextBox 36"/>
          <p:cNvSpPr txBox="1"/>
          <p:nvPr/>
        </p:nvSpPr>
        <p:spPr>
          <a:xfrm>
            <a:off x="1038428" y="4088569"/>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grav</a:t>
            </a:r>
            <a:r>
              <a:rPr lang="en-US" sz="2400" i="1" baseline="-25000" dirty="0">
                <a:solidFill>
                  <a:schemeClr val="accent4">
                    <a:lumMod val="40000"/>
                    <a:lumOff val="60000"/>
                  </a:schemeClr>
                </a:solidFill>
              </a:rPr>
              <a:t>, x</a:t>
            </a:r>
          </a:p>
        </p:txBody>
      </p:sp>
      <p:sp>
        <p:nvSpPr>
          <p:cNvPr id="38" name="TextBox 37"/>
          <p:cNvSpPr txBox="1"/>
          <p:nvPr/>
        </p:nvSpPr>
        <p:spPr>
          <a:xfrm>
            <a:off x="4674951" y="2421030"/>
            <a:ext cx="1012662" cy="461665"/>
          </a:xfrm>
          <a:prstGeom prst="rect">
            <a:avLst/>
          </a:prstGeom>
          <a:noFill/>
        </p:spPr>
        <p:txBody>
          <a:bodyPr wrap="square" rtlCol="0">
            <a:spAutoFit/>
          </a:bodyPr>
          <a:lstStyle/>
          <a:p>
            <a:r>
              <a:rPr lang="en-US" sz="2400" i="1" dirty="0" err="1">
                <a:solidFill>
                  <a:schemeClr val="accent4">
                    <a:lumMod val="40000"/>
                    <a:lumOff val="60000"/>
                  </a:schemeClr>
                </a:solidFill>
              </a:rPr>
              <a:t>F</a:t>
            </a:r>
            <a:r>
              <a:rPr lang="en-US" sz="2400" i="1" baseline="-25000" dirty="0" err="1">
                <a:solidFill>
                  <a:schemeClr val="accent4">
                    <a:lumMod val="40000"/>
                    <a:lumOff val="60000"/>
                  </a:schemeClr>
                </a:solidFill>
              </a:rPr>
              <a:t>push</a:t>
            </a:r>
            <a:endParaRPr lang="en-US" sz="2400" i="1" baseline="-25000" dirty="0">
              <a:solidFill>
                <a:schemeClr val="accent4">
                  <a:lumMod val="40000"/>
                  <a:lumOff val="60000"/>
                </a:schemeClr>
              </a:solidFill>
            </a:endParaRPr>
          </a:p>
        </p:txBody>
      </p:sp>
      <p:cxnSp>
        <p:nvCxnSpPr>
          <p:cNvPr id="39" name="Straight Arrow Connector 38"/>
          <p:cNvCxnSpPr/>
          <p:nvPr/>
        </p:nvCxnSpPr>
        <p:spPr>
          <a:xfrm flipV="1">
            <a:off x="6243815" y="3382722"/>
            <a:ext cx="1607953" cy="72062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591537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785471"/>
            <a:ext cx="7581901" cy="1653988"/>
          </a:xfrm>
        </p:spPr>
        <p:txBody>
          <a:bodyPr/>
          <a:lstStyle/>
          <a:p>
            <a:r>
              <a:rPr lang="en-US" dirty="0"/>
              <a:t>Force &amp; Motion</a:t>
            </a:r>
            <a:br>
              <a:rPr lang="en-US" dirty="0"/>
            </a:br>
            <a:r>
              <a:rPr lang="en-US" dirty="0"/>
              <a:t>Activities</a:t>
            </a:r>
          </a:p>
        </p:txBody>
      </p:sp>
    </p:spTree>
    <p:extLst>
      <p:ext uri="{BB962C8B-B14F-4D97-AF65-F5344CB8AC3E}">
        <p14:creationId xmlns:p14="http://schemas.microsoft.com/office/powerpoint/2010/main" val="2953300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Which Thread Will Break?</a:t>
            </a:r>
          </a:p>
        </p:txBody>
      </p:sp>
      <p:pic>
        <p:nvPicPr>
          <p:cNvPr id="5" name="Picture 4" descr="IMG_39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2" y="1973524"/>
            <a:ext cx="3288352" cy="4384470"/>
          </a:xfrm>
          <a:prstGeom prst="rect">
            <a:avLst/>
          </a:prstGeom>
        </p:spPr>
      </p:pic>
      <p:sp>
        <p:nvSpPr>
          <p:cNvPr id="6" name="Content Placeholder 2"/>
          <p:cNvSpPr>
            <a:spLocks noGrp="1"/>
          </p:cNvSpPr>
          <p:nvPr>
            <p:ph idx="1"/>
          </p:nvPr>
        </p:nvSpPr>
        <p:spPr>
          <a:xfrm>
            <a:off x="4377758" y="1973524"/>
            <a:ext cx="4320458" cy="4584411"/>
          </a:xfrm>
        </p:spPr>
        <p:txBody>
          <a:bodyPr>
            <a:normAutofit/>
          </a:bodyPr>
          <a:lstStyle/>
          <a:p>
            <a:r>
              <a:rPr lang="en-US" dirty="0"/>
              <a:t>Use two 500-g masses with hooks on both ends.</a:t>
            </a:r>
          </a:p>
          <a:p>
            <a:r>
              <a:rPr lang="en-US" dirty="0"/>
              <a:t>Tie thread to both hooks and hang the masses from above.</a:t>
            </a:r>
          </a:p>
          <a:p>
            <a:r>
              <a:rPr lang="en-US" dirty="0"/>
              <a:t>Have students predict which thread will break, the one above the mass, or the one below, if you pull on the bottom </a:t>
            </a:r>
            <a:r>
              <a:rPr lang="en-US" dirty="0" err="1"/>
              <a:t>thred</a:t>
            </a:r>
            <a:r>
              <a:rPr lang="en-US" dirty="0"/>
              <a:t>.</a:t>
            </a:r>
          </a:p>
        </p:txBody>
      </p:sp>
    </p:spTree>
    <p:extLst>
      <p:ext uri="{BB962C8B-B14F-4D97-AF65-F5344CB8AC3E}">
        <p14:creationId xmlns:p14="http://schemas.microsoft.com/office/powerpoint/2010/main" val="21687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Which Thread Will Break?</a:t>
            </a:r>
          </a:p>
        </p:txBody>
      </p:sp>
      <p:pic>
        <p:nvPicPr>
          <p:cNvPr id="5" name="Picture 4" descr="IMG_39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2" y="1973524"/>
            <a:ext cx="3288352" cy="4384470"/>
          </a:xfrm>
          <a:prstGeom prst="rect">
            <a:avLst/>
          </a:prstGeom>
        </p:spPr>
      </p:pic>
      <p:sp>
        <p:nvSpPr>
          <p:cNvPr id="6" name="Content Placeholder 2"/>
          <p:cNvSpPr>
            <a:spLocks noGrp="1"/>
          </p:cNvSpPr>
          <p:nvPr>
            <p:ph idx="1"/>
          </p:nvPr>
        </p:nvSpPr>
        <p:spPr>
          <a:xfrm>
            <a:off x="4377758" y="1973524"/>
            <a:ext cx="4320458" cy="4584411"/>
          </a:xfrm>
        </p:spPr>
        <p:txBody>
          <a:bodyPr>
            <a:normAutofit lnSpcReduction="10000"/>
          </a:bodyPr>
          <a:lstStyle/>
          <a:p>
            <a:r>
              <a:rPr lang="en-US" dirty="0"/>
              <a:t>If you pull slowly, the thread above the mass will break, since it feels tension due to both your pull as well as the weight of the 500 g.</a:t>
            </a:r>
          </a:p>
          <a:p>
            <a:r>
              <a:rPr lang="en-US" dirty="0"/>
              <a:t>If you pull quickly enough, however, the bottom thread will break before the force of your pull can be transmitted (at the speed of sound) up the thread to the top.</a:t>
            </a:r>
          </a:p>
        </p:txBody>
      </p:sp>
    </p:spTree>
    <p:extLst>
      <p:ext uri="{BB962C8B-B14F-4D97-AF65-F5344CB8AC3E}">
        <p14:creationId xmlns:p14="http://schemas.microsoft.com/office/powerpoint/2010/main" val="9608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“Space Junk” Science on Saturday:</a:t>
            </a:r>
          </a:p>
        </p:txBody>
      </p:sp>
      <p:pic>
        <p:nvPicPr>
          <p:cNvPr id="4" name="SOS_Cli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995289"/>
            <a:ext cx="8128000" cy="4572000"/>
          </a:xfrm>
          <a:prstGeom prst="rect">
            <a:avLst/>
          </a:prstGeom>
        </p:spPr>
      </p:pic>
    </p:spTree>
    <p:extLst>
      <p:ext uri="{BB962C8B-B14F-4D97-AF65-F5344CB8AC3E}">
        <p14:creationId xmlns:p14="http://schemas.microsoft.com/office/powerpoint/2010/main" val="37427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64" y="107577"/>
            <a:ext cx="9027036" cy="1346327"/>
          </a:xfrm>
        </p:spPr>
        <p:txBody>
          <a:bodyPr/>
          <a:lstStyle/>
          <a:p>
            <a:r>
              <a:rPr lang="en-US" sz="4800" dirty="0"/>
              <a:t>SMART Carts &amp; Newton’s 2</a:t>
            </a:r>
            <a:r>
              <a:rPr lang="en-US" sz="4800" baseline="30000" dirty="0"/>
              <a:t>nd</a:t>
            </a:r>
            <a:r>
              <a:rPr lang="en-US" sz="4800" dirty="0"/>
              <a:t> Law</a:t>
            </a:r>
          </a:p>
        </p:txBody>
      </p:sp>
      <p:sp>
        <p:nvSpPr>
          <p:cNvPr id="3" name="Content Placeholder 2"/>
          <p:cNvSpPr>
            <a:spLocks noGrp="1"/>
          </p:cNvSpPr>
          <p:nvPr>
            <p:ph idx="1"/>
          </p:nvPr>
        </p:nvSpPr>
        <p:spPr>
          <a:xfrm>
            <a:off x="384307" y="1570886"/>
            <a:ext cx="8220827" cy="4896482"/>
          </a:xfrm>
        </p:spPr>
        <p:txBody>
          <a:bodyPr>
            <a:normAutofit lnSpcReduction="10000"/>
          </a:bodyPr>
          <a:lstStyle/>
          <a:p>
            <a:r>
              <a:rPr lang="en-US" u="sng" dirty="0"/>
              <a:t>Constant Mass &amp; Changing Force</a:t>
            </a:r>
            <a:r>
              <a:rPr lang="en-US" dirty="0"/>
              <a:t> </a:t>
            </a:r>
            <a:r>
              <a:rPr lang="mr-IN" dirty="0"/>
              <a:t>–</a:t>
            </a:r>
            <a:r>
              <a:rPr lang="en-US" dirty="0"/>
              <a:t> </a:t>
            </a:r>
            <a:r>
              <a:rPr lang="en-US" b="0" dirty="0"/>
              <a:t>Show increasing the force on a system of constant mass leads to a proportionally increased acceleration</a:t>
            </a:r>
          </a:p>
          <a:p>
            <a:r>
              <a:rPr lang="en-US" u="sng" dirty="0"/>
              <a:t>Constant Force &amp; Changing Mass</a:t>
            </a:r>
            <a:r>
              <a:rPr lang="en-US" b="0" dirty="0"/>
              <a:t> </a:t>
            </a:r>
            <a:r>
              <a:rPr lang="mr-IN" b="0" dirty="0"/>
              <a:t>–</a:t>
            </a:r>
            <a:r>
              <a:rPr lang="en-US" b="0" dirty="0"/>
              <a:t> Show Increasing the mass of a cart leads to proportionally decreased acceleration</a:t>
            </a:r>
          </a:p>
          <a:p>
            <a:r>
              <a:rPr lang="en-US" u="sng" dirty="0"/>
              <a:t>Confirming Newton’s 2</a:t>
            </a:r>
            <a:r>
              <a:rPr lang="en-US" u="sng" baseline="30000" dirty="0"/>
              <a:t>nd</a:t>
            </a:r>
            <a:r>
              <a:rPr lang="en-US" u="sng" dirty="0"/>
              <a:t> Law</a:t>
            </a:r>
            <a:r>
              <a:rPr lang="en-US" dirty="0"/>
              <a:t> </a:t>
            </a:r>
            <a:r>
              <a:rPr lang="mr-IN" dirty="0"/>
              <a:t>–</a:t>
            </a:r>
            <a:r>
              <a:rPr lang="en-US" dirty="0"/>
              <a:t> </a:t>
            </a:r>
            <a:r>
              <a:rPr lang="en-US" b="0" dirty="0"/>
              <a:t>Use sensors for both acceleration and force to show direction proportionality and that the slope of a force v. acceleration plot = mass!</a:t>
            </a:r>
          </a:p>
          <a:p>
            <a:r>
              <a:rPr lang="en-US" u="sng" dirty="0"/>
              <a:t>Using Newton’s 2</a:t>
            </a:r>
            <a:r>
              <a:rPr lang="en-US" u="sng" baseline="30000" dirty="0"/>
              <a:t>nd</a:t>
            </a:r>
            <a:r>
              <a:rPr lang="en-US" u="sng" dirty="0"/>
              <a:t> Law</a:t>
            </a:r>
            <a:r>
              <a:rPr lang="en-US" b="0" dirty="0"/>
              <a:t> </a:t>
            </a:r>
            <a:r>
              <a:rPr lang="mr-IN" b="0" dirty="0"/>
              <a:t>–</a:t>
            </a:r>
            <a:r>
              <a:rPr lang="en-US" b="0" dirty="0"/>
              <a:t> Predict the tension force and acceleration of a known weight pulling a cart of known mass and then confirm with SMART Carts!</a:t>
            </a:r>
          </a:p>
          <a:p>
            <a:endParaRPr lang="en-US" dirty="0"/>
          </a:p>
        </p:txBody>
      </p:sp>
    </p:spTree>
    <p:extLst>
      <p:ext uri="{BB962C8B-B14F-4D97-AF65-F5344CB8AC3E}">
        <p14:creationId xmlns:p14="http://schemas.microsoft.com/office/powerpoint/2010/main" val="13895334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0050-77EC-68E6-230D-07365195052F}"/>
              </a:ext>
            </a:extLst>
          </p:cNvPr>
          <p:cNvSpPr>
            <a:spLocks noGrp="1"/>
          </p:cNvSpPr>
          <p:nvPr>
            <p:ph type="title"/>
          </p:nvPr>
        </p:nvSpPr>
        <p:spPr/>
        <p:txBody>
          <a:bodyPr/>
          <a:lstStyle/>
          <a:p>
            <a:r>
              <a:rPr lang="en-US" dirty="0"/>
              <a:t>Other Newton’s 2</a:t>
            </a:r>
            <a:r>
              <a:rPr lang="en-US" baseline="30000" dirty="0"/>
              <a:t>nd</a:t>
            </a:r>
            <a:r>
              <a:rPr lang="en-US" dirty="0"/>
              <a:t> Law Lab Ideas</a:t>
            </a:r>
          </a:p>
        </p:txBody>
      </p:sp>
      <p:sp>
        <p:nvSpPr>
          <p:cNvPr id="3" name="Content Placeholder 2">
            <a:extLst>
              <a:ext uri="{FF2B5EF4-FFF2-40B4-BE49-F238E27FC236}">
                <a16:creationId xmlns:a16="http://schemas.microsoft.com/office/drawing/2014/main" id="{7DACD855-8B04-34A1-DB0D-813201F4E28E}"/>
              </a:ext>
            </a:extLst>
          </p:cNvPr>
          <p:cNvSpPr>
            <a:spLocks noGrp="1"/>
          </p:cNvSpPr>
          <p:nvPr>
            <p:ph idx="1"/>
          </p:nvPr>
        </p:nvSpPr>
        <p:spPr>
          <a:xfrm>
            <a:off x="779462" y="2218944"/>
            <a:ext cx="7581901" cy="3617080"/>
          </a:xfrm>
        </p:spPr>
        <p:txBody>
          <a:bodyPr/>
          <a:lstStyle/>
          <a:p>
            <a:r>
              <a:rPr lang="en-US" dirty="0"/>
              <a:t>Confirming Newton’s 2</a:t>
            </a:r>
            <a:r>
              <a:rPr lang="en-US" baseline="30000" dirty="0"/>
              <a:t>nd</a:t>
            </a:r>
            <a:r>
              <a:rPr lang="en-US" dirty="0"/>
              <a:t> Law with an Atwood Machine</a:t>
            </a:r>
          </a:p>
          <a:p>
            <a:r>
              <a:rPr lang="en-US" dirty="0"/>
              <a:t>Using Newton’s 2</a:t>
            </a:r>
            <a:r>
              <a:rPr lang="en-US" baseline="30000" dirty="0"/>
              <a:t>nd</a:t>
            </a:r>
            <a:r>
              <a:rPr lang="en-US" dirty="0"/>
              <a:t> Law to predict the acceleration of a cart going down a ramp</a:t>
            </a:r>
          </a:p>
        </p:txBody>
      </p:sp>
    </p:spTree>
    <p:extLst>
      <p:ext uri="{BB962C8B-B14F-4D97-AF65-F5344CB8AC3E}">
        <p14:creationId xmlns:p14="http://schemas.microsoft.com/office/powerpoint/2010/main" val="180860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611F-B484-C2D8-9F59-701FAFF3CE7D}"/>
              </a:ext>
            </a:extLst>
          </p:cNvPr>
          <p:cNvSpPr>
            <a:spLocks noGrp="1"/>
          </p:cNvSpPr>
          <p:nvPr>
            <p:ph type="title"/>
          </p:nvPr>
        </p:nvSpPr>
        <p:spPr/>
        <p:txBody>
          <a:bodyPr/>
          <a:lstStyle/>
          <a:p>
            <a:r>
              <a:rPr lang="en-US" dirty="0"/>
              <a:t>Newton’s 3</a:t>
            </a:r>
            <a:r>
              <a:rPr lang="en-US" baseline="30000" dirty="0"/>
              <a:t>rd</a:t>
            </a:r>
            <a:r>
              <a:rPr lang="en-US" dirty="0"/>
              <a:t> Law Demos</a:t>
            </a:r>
          </a:p>
        </p:txBody>
      </p:sp>
      <p:sp>
        <p:nvSpPr>
          <p:cNvPr id="3" name="Content Placeholder 2">
            <a:extLst>
              <a:ext uri="{FF2B5EF4-FFF2-40B4-BE49-F238E27FC236}">
                <a16:creationId xmlns:a16="http://schemas.microsoft.com/office/drawing/2014/main" id="{5F56FC20-B329-29FE-1548-73E46BFB2B44}"/>
              </a:ext>
            </a:extLst>
          </p:cNvPr>
          <p:cNvSpPr>
            <a:spLocks noGrp="1"/>
          </p:cNvSpPr>
          <p:nvPr>
            <p:ph idx="1"/>
          </p:nvPr>
        </p:nvSpPr>
        <p:spPr>
          <a:xfrm>
            <a:off x="779462" y="2199502"/>
            <a:ext cx="7581901" cy="3636521"/>
          </a:xfrm>
        </p:spPr>
        <p:txBody>
          <a:bodyPr/>
          <a:lstStyle/>
          <a:p>
            <a:r>
              <a:rPr lang="en-US" dirty="0"/>
              <a:t>Balloon vs. Fan Cart</a:t>
            </a:r>
          </a:p>
          <a:p>
            <a:r>
              <a:rPr lang="en-US" dirty="0"/>
              <a:t>Balloon Helicopter</a:t>
            </a:r>
          </a:p>
        </p:txBody>
      </p:sp>
    </p:spTree>
    <p:extLst>
      <p:ext uri="{BB962C8B-B14F-4D97-AF65-F5344CB8AC3E}">
        <p14:creationId xmlns:p14="http://schemas.microsoft.com/office/powerpoint/2010/main" val="376815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fast?</a:t>
            </a:r>
            <a:br>
              <a:rPr lang="en-US" dirty="0"/>
            </a:br>
            <a:r>
              <a:rPr lang="en-US" sz="4800" dirty="0"/>
              <a:t>Speed v. Velocity</a:t>
            </a:r>
          </a:p>
        </p:txBody>
      </p:sp>
      <p:sp>
        <p:nvSpPr>
          <p:cNvPr id="3" name="Content Placeholder 2"/>
          <p:cNvSpPr>
            <a:spLocks noGrp="1"/>
          </p:cNvSpPr>
          <p:nvPr>
            <p:ph idx="1"/>
          </p:nvPr>
        </p:nvSpPr>
        <p:spPr>
          <a:xfrm>
            <a:off x="779462" y="2210396"/>
            <a:ext cx="7817053" cy="4387800"/>
          </a:xfrm>
        </p:spPr>
        <p:txBody>
          <a:bodyPr>
            <a:normAutofit/>
          </a:bodyPr>
          <a:lstStyle/>
          <a:p>
            <a:r>
              <a:rPr lang="en-US" sz="2800" b="0" dirty="0"/>
              <a:t>What controls in a car allow the driver to change the car’s speed?</a:t>
            </a:r>
          </a:p>
          <a:p>
            <a:pPr marL="0" indent="0">
              <a:buNone/>
            </a:pPr>
            <a:r>
              <a:rPr lang="en-US" sz="2800" b="0" dirty="0"/>
              <a:t>	a.)	Gas pedal</a:t>
            </a:r>
          </a:p>
          <a:p>
            <a:pPr marL="0" indent="0">
              <a:buNone/>
            </a:pPr>
            <a:r>
              <a:rPr lang="en-US" sz="2800" b="0" dirty="0"/>
              <a:t>	b.)	Gas pedal, brakes</a:t>
            </a:r>
          </a:p>
          <a:p>
            <a:pPr marL="0" indent="0">
              <a:buNone/>
            </a:pPr>
            <a:r>
              <a:rPr lang="en-US" sz="2800" b="0" dirty="0"/>
              <a:t>	c.)	Gas pedal, brakes, steering wheel</a:t>
            </a:r>
          </a:p>
          <a:p>
            <a:pPr marL="0" indent="0">
              <a:buNone/>
            </a:pPr>
            <a:r>
              <a:rPr lang="en-US" sz="2800" b="0" dirty="0"/>
              <a:t>	d.)	Gas pedal, brakes, steering wheel, air 		conditioner knob</a:t>
            </a:r>
          </a:p>
        </p:txBody>
      </p:sp>
    </p:spTree>
    <p:extLst>
      <p:ext uri="{BB962C8B-B14F-4D97-AF65-F5344CB8AC3E}">
        <p14:creationId xmlns:p14="http://schemas.microsoft.com/office/powerpoint/2010/main" val="2491245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129" y="4155141"/>
            <a:ext cx="8667705" cy="1013012"/>
          </a:xfrm>
        </p:spPr>
        <p:txBody>
          <a:bodyPr/>
          <a:lstStyle/>
          <a:p>
            <a:r>
              <a:rPr lang="en-US" dirty="0"/>
              <a:t>PTSOS – Impulse &amp; Momentum</a:t>
            </a:r>
          </a:p>
        </p:txBody>
      </p:sp>
      <p:sp>
        <p:nvSpPr>
          <p:cNvPr id="3" name="Subtitle 2"/>
          <p:cNvSpPr>
            <a:spLocks noGrp="1"/>
          </p:cNvSpPr>
          <p:nvPr>
            <p:ph type="subTitle" idx="1"/>
          </p:nvPr>
        </p:nvSpPr>
        <p:spPr/>
        <p:txBody>
          <a:bodyPr/>
          <a:lstStyle/>
          <a:p>
            <a:r>
              <a:rPr lang="en-US" i="1" dirty="0"/>
              <a:t>Why do Airbags Work?</a:t>
            </a:r>
          </a:p>
        </p:txBody>
      </p:sp>
    </p:spTree>
    <p:extLst>
      <p:ext uri="{BB962C8B-B14F-4D97-AF65-F5344CB8AC3E}">
        <p14:creationId xmlns:p14="http://schemas.microsoft.com/office/powerpoint/2010/main" val="767674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779462" y="2282424"/>
            <a:ext cx="7581901" cy="3553599"/>
          </a:xfrm>
        </p:spPr>
        <p:txBody>
          <a:bodyPr>
            <a:normAutofit fontScale="92500" lnSpcReduction="10000"/>
          </a:bodyPr>
          <a:lstStyle/>
          <a:p>
            <a:r>
              <a:rPr lang="en-US" dirty="0"/>
              <a:t>Impulse: Product of force and the time over which that force occurred</a:t>
            </a:r>
          </a:p>
          <a:p>
            <a:pPr marL="0" indent="0">
              <a:buNone/>
            </a:pPr>
            <a:r>
              <a:rPr lang="en-US" dirty="0"/>
              <a:t>	</a:t>
            </a:r>
            <a:r>
              <a:rPr lang="en-US" sz="4800" i="1" dirty="0"/>
              <a:t>I</a:t>
            </a:r>
            <a:r>
              <a:rPr lang="en-US" sz="4800" dirty="0"/>
              <a:t> = </a:t>
            </a:r>
            <a:r>
              <a:rPr lang="en-US" sz="4800" i="1" dirty="0"/>
              <a:t>F × </a:t>
            </a:r>
            <a:r>
              <a:rPr lang="en-US" sz="4800" dirty="0" err="1">
                <a:latin typeface="Lucida Grande"/>
                <a:ea typeface="Lucida Grande"/>
                <a:cs typeface="Lucida Grande"/>
                <a:sym typeface="Webdings"/>
              </a:rPr>
              <a:t>Δ</a:t>
            </a:r>
            <a:r>
              <a:rPr lang="en-US" sz="4800" i="1" dirty="0" err="1">
                <a:sym typeface="Webdings"/>
              </a:rPr>
              <a:t>t</a:t>
            </a:r>
            <a:endParaRPr lang="en-US" sz="4800" i="1" dirty="0"/>
          </a:p>
          <a:p>
            <a:r>
              <a:rPr lang="en-US" dirty="0"/>
              <a:t>Momentum: Produce of mass and velocity</a:t>
            </a:r>
          </a:p>
          <a:p>
            <a:pPr marL="0" indent="0">
              <a:buNone/>
            </a:pPr>
            <a:r>
              <a:rPr lang="en-US" dirty="0"/>
              <a:t>	</a:t>
            </a:r>
            <a:r>
              <a:rPr lang="en-US" sz="4800" i="1" dirty="0"/>
              <a:t>p = mv</a:t>
            </a:r>
          </a:p>
          <a:p>
            <a:r>
              <a:rPr lang="en-US" dirty="0"/>
              <a:t>How are these concepts connected?</a:t>
            </a:r>
          </a:p>
        </p:txBody>
      </p:sp>
    </p:spTree>
    <p:extLst>
      <p:ext uri="{BB962C8B-B14F-4D97-AF65-F5344CB8AC3E}">
        <p14:creationId xmlns:p14="http://schemas.microsoft.com/office/powerpoint/2010/main" val="1257355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Impulse-Momentum Theorem</a:t>
            </a:r>
          </a:p>
        </p:txBody>
      </p:sp>
      <p:sp>
        <p:nvSpPr>
          <p:cNvPr id="3" name="Content Placeholder 2"/>
          <p:cNvSpPr>
            <a:spLocks noGrp="1"/>
          </p:cNvSpPr>
          <p:nvPr>
            <p:ph idx="1"/>
          </p:nvPr>
        </p:nvSpPr>
        <p:spPr>
          <a:xfrm>
            <a:off x="608110" y="2110841"/>
            <a:ext cx="7753253" cy="4275350"/>
          </a:xfrm>
        </p:spPr>
        <p:txBody>
          <a:bodyPr>
            <a:normAutofit fontScale="92500" lnSpcReduction="10000"/>
          </a:bodyPr>
          <a:lstStyle/>
          <a:p>
            <a:r>
              <a:rPr lang="en-US" dirty="0"/>
              <a:t>Start with Newton’s 2</a:t>
            </a:r>
            <a:r>
              <a:rPr lang="en-US" baseline="30000" dirty="0"/>
              <a:t>nd</a:t>
            </a:r>
            <a:r>
              <a:rPr lang="en-US" dirty="0"/>
              <a:t> law: </a:t>
            </a:r>
            <a:r>
              <a:rPr lang="en-US" i="1" dirty="0"/>
              <a:t>F = ma</a:t>
            </a:r>
          </a:p>
          <a:p>
            <a:r>
              <a:rPr lang="en-US" dirty="0"/>
              <a:t>Recall: </a:t>
            </a:r>
            <a:r>
              <a:rPr lang="en-US" i="1" dirty="0"/>
              <a:t>a</a:t>
            </a:r>
            <a:r>
              <a:rPr lang="en-US" dirty="0"/>
              <a:t> = </a:t>
            </a:r>
            <a:r>
              <a:rPr lang="en-US" baseline="30000" dirty="0" err="1"/>
              <a:t>Δ</a:t>
            </a:r>
            <a:r>
              <a:rPr lang="en-US" i="1" baseline="30000" dirty="0" err="1"/>
              <a:t>v</a:t>
            </a:r>
            <a:r>
              <a:rPr lang="en-US" dirty="0"/>
              <a:t>/</a:t>
            </a:r>
            <a:r>
              <a:rPr lang="en-US" baseline="-25000" dirty="0" err="1"/>
              <a:t>Δ</a:t>
            </a:r>
            <a:r>
              <a:rPr lang="en-US" i="1" baseline="-25000" dirty="0" err="1"/>
              <a:t>t</a:t>
            </a:r>
            <a:endParaRPr lang="en-US" i="1" dirty="0"/>
          </a:p>
          <a:p>
            <a:r>
              <a:rPr lang="en-US" dirty="0"/>
              <a:t>So </a:t>
            </a:r>
            <a:r>
              <a:rPr lang="en-US" i="1" dirty="0"/>
              <a:t>F</a:t>
            </a:r>
            <a:r>
              <a:rPr lang="en-US" dirty="0"/>
              <a:t> = </a:t>
            </a:r>
            <a:r>
              <a:rPr lang="en-US" i="1" dirty="0"/>
              <a:t>m </a:t>
            </a:r>
            <a:r>
              <a:rPr lang="en-US" dirty="0"/>
              <a:t>(</a:t>
            </a:r>
            <a:r>
              <a:rPr lang="en-US" baseline="30000" dirty="0" err="1"/>
              <a:t>Δ</a:t>
            </a:r>
            <a:r>
              <a:rPr lang="en-US" i="1" baseline="30000" dirty="0" err="1"/>
              <a:t>v</a:t>
            </a:r>
            <a:r>
              <a:rPr lang="en-US" dirty="0"/>
              <a:t>/</a:t>
            </a:r>
            <a:r>
              <a:rPr lang="en-US" baseline="-25000" dirty="0" err="1"/>
              <a:t>Δ</a:t>
            </a:r>
            <a:r>
              <a:rPr lang="en-US" i="1" baseline="-25000" dirty="0" err="1"/>
              <a:t>t</a:t>
            </a:r>
            <a:r>
              <a:rPr lang="en-US" dirty="0"/>
              <a:t>)</a:t>
            </a:r>
          </a:p>
          <a:p>
            <a:r>
              <a:rPr lang="en-US" dirty="0"/>
              <a:t>Multiply both sides by </a:t>
            </a:r>
            <a:r>
              <a:rPr lang="en-US" dirty="0" err="1"/>
              <a:t>Δ</a:t>
            </a:r>
            <a:r>
              <a:rPr lang="en-US" i="1" dirty="0" err="1"/>
              <a:t>t</a:t>
            </a:r>
            <a:r>
              <a:rPr lang="en-US" dirty="0"/>
              <a:t>:</a:t>
            </a:r>
          </a:p>
          <a:p>
            <a:r>
              <a:rPr lang="en-US" i="1" dirty="0"/>
              <a:t>F</a:t>
            </a:r>
            <a:r>
              <a:rPr lang="en-US" dirty="0"/>
              <a:t> </a:t>
            </a:r>
            <a:r>
              <a:rPr lang="en-US" dirty="0" err="1"/>
              <a:t>Δ</a:t>
            </a:r>
            <a:r>
              <a:rPr lang="en-US" i="1" dirty="0" err="1"/>
              <a:t>t</a:t>
            </a:r>
            <a:r>
              <a:rPr lang="en-US" dirty="0"/>
              <a:t> = </a:t>
            </a:r>
            <a:r>
              <a:rPr lang="en-US" i="1" dirty="0"/>
              <a:t>m</a:t>
            </a:r>
            <a:r>
              <a:rPr lang="en-US" dirty="0"/>
              <a:t> </a:t>
            </a:r>
            <a:r>
              <a:rPr lang="en-US" dirty="0" err="1"/>
              <a:t>Δ</a:t>
            </a:r>
            <a:r>
              <a:rPr lang="en-US" i="1" dirty="0" err="1"/>
              <a:t>v</a:t>
            </a:r>
            <a:endParaRPr lang="en-US" i="1" dirty="0"/>
          </a:p>
          <a:p>
            <a:r>
              <a:rPr lang="en-US" i="1" dirty="0"/>
              <a:t>I </a:t>
            </a:r>
            <a:r>
              <a:rPr lang="en-US" dirty="0"/>
              <a:t>= </a:t>
            </a:r>
            <a:r>
              <a:rPr lang="en-US" dirty="0" err="1"/>
              <a:t>Δ</a:t>
            </a:r>
            <a:r>
              <a:rPr lang="en-US" i="1" dirty="0" err="1"/>
              <a:t>p</a:t>
            </a:r>
            <a:endParaRPr lang="en-US" i="1" dirty="0"/>
          </a:p>
          <a:p>
            <a:r>
              <a:rPr lang="en-US" dirty="0"/>
              <a:t>The impulse experienced by a body is equal to it’s </a:t>
            </a:r>
            <a:r>
              <a:rPr lang="en-US" i="1" dirty="0"/>
              <a:t>change</a:t>
            </a:r>
            <a:r>
              <a:rPr lang="en-US" dirty="0"/>
              <a:t> in momentum!</a:t>
            </a:r>
          </a:p>
        </p:txBody>
      </p:sp>
    </p:spTree>
    <p:extLst>
      <p:ext uri="{BB962C8B-B14F-4D97-AF65-F5344CB8AC3E}">
        <p14:creationId xmlns:p14="http://schemas.microsoft.com/office/powerpoint/2010/main" val="2233300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305614"/>
          </a:xfrm>
        </p:spPr>
        <p:txBody>
          <a:bodyPr/>
          <a:lstStyle/>
          <a:p>
            <a:r>
              <a:rPr lang="en-US" dirty="0"/>
              <a:t>Example:</a:t>
            </a:r>
          </a:p>
        </p:txBody>
      </p:sp>
      <p:sp>
        <p:nvSpPr>
          <p:cNvPr id="3" name="Content Placeholder 2"/>
          <p:cNvSpPr>
            <a:spLocks noGrp="1"/>
          </p:cNvSpPr>
          <p:nvPr>
            <p:ph idx="1"/>
          </p:nvPr>
        </p:nvSpPr>
        <p:spPr>
          <a:xfrm>
            <a:off x="779462" y="1413192"/>
            <a:ext cx="7581901" cy="1627852"/>
          </a:xfrm>
        </p:spPr>
        <p:txBody>
          <a:bodyPr/>
          <a:lstStyle/>
          <a:p>
            <a:r>
              <a:rPr lang="en-US" dirty="0"/>
              <a:t>Suppose a 70.-kg person, driving at 20. m/s, strikes a tree and comes to a stop in 0.10 seconds.  What force is experienced by the driver?</a:t>
            </a:r>
          </a:p>
        </p:txBody>
      </p:sp>
      <p:pic>
        <p:nvPicPr>
          <p:cNvPr id="5" name="Picture 4" descr="IMG_33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74" y="3041044"/>
            <a:ext cx="3932901" cy="2619312"/>
          </a:xfrm>
          <a:prstGeom prst="rect">
            <a:avLst/>
          </a:prstGeom>
        </p:spPr>
      </p:pic>
      <p:sp>
        <p:nvSpPr>
          <p:cNvPr id="6" name="Content Placeholder 2"/>
          <p:cNvSpPr txBox="1">
            <a:spLocks/>
          </p:cNvSpPr>
          <p:nvPr/>
        </p:nvSpPr>
        <p:spPr>
          <a:xfrm>
            <a:off x="4846991" y="2823164"/>
            <a:ext cx="3935055" cy="3330475"/>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i="1" dirty="0"/>
              <a:t>I </a:t>
            </a:r>
            <a:r>
              <a:rPr lang="en-US" dirty="0"/>
              <a:t>= </a:t>
            </a:r>
            <a:r>
              <a:rPr lang="en-US" dirty="0" err="1"/>
              <a:t>Δ</a:t>
            </a:r>
            <a:r>
              <a:rPr lang="en-US" i="1" dirty="0" err="1"/>
              <a:t>p</a:t>
            </a:r>
            <a:endParaRPr lang="en-US" i="1" dirty="0"/>
          </a:p>
          <a:p>
            <a:r>
              <a:rPr lang="en-US" i="1" dirty="0"/>
              <a:t>F </a:t>
            </a:r>
            <a:r>
              <a:rPr lang="en-US" dirty="0" err="1"/>
              <a:t>Δ</a:t>
            </a:r>
            <a:r>
              <a:rPr lang="en-US" i="1" dirty="0" err="1"/>
              <a:t>t</a:t>
            </a:r>
            <a:r>
              <a:rPr lang="en-US" dirty="0"/>
              <a:t> = </a:t>
            </a:r>
            <a:r>
              <a:rPr lang="en-US" i="1" dirty="0"/>
              <a:t>m </a:t>
            </a:r>
            <a:r>
              <a:rPr lang="en-US" dirty="0" err="1"/>
              <a:t>Δ</a:t>
            </a:r>
            <a:r>
              <a:rPr lang="en-US" i="1" dirty="0" err="1"/>
              <a:t>v</a:t>
            </a:r>
            <a:endParaRPr lang="en-US" i="1" dirty="0"/>
          </a:p>
          <a:p>
            <a:r>
              <a:rPr lang="en-US" i="1" dirty="0"/>
              <a:t>F</a:t>
            </a:r>
            <a:r>
              <a:rPr lang="en-US" dirty="0"/>
              <a:t> = (</a:t>
            </a:r>
            <a:r>
              <a:rPr lang="en-US" i="1" dirty="0"/>
              <a:t>m </a:t>
            </a:r>
            <a:r>
              <a:rPr lang="en-US" dirty="0" err="1"/>
              <a:t>Δ</a:t>
            </a:r>
            <a:r>
              <a:rPr lang="en-US" i="1" dirty="0" err="1"/>
              <a:t>v</a:t>
            </a:r>
            <a:r>
              <a:rPr lang="en-US" dirty="0"/>
              <a:t>)/</a:t>
            </a:r>
            <a:r>
              <a:rPr lang="en-US" dirty="0" err="1"/>
              <a:t>Δ</a:t>
            </a:r>
            <a:r>
              <a:rPr lang="en-US" i="1" dirty="0" err="1"/>
              <a:t>t</a:t>
            </a:r>
            <a:endParaRPr lang="en-US" i="1" dirty="0"/>
          </a:p>
          <a:p>
            <a:r>
              <a:rPr lang="en-US" i="1" dirty="0"/>
              <a:t>F = </a:t>
            </a:r>
            <a:r>
              <a:rPr lang="en-US" dirty="0"/>
              <a:t>(70 kg × 20 </a:t>
            </a:r>
            <a:r>
              <a:rPr lang="en-US" baseline="30000" dirty="0"/>
              <a:t>m</a:t>
            </a:r>
            <a:r>
              <a:rPr lang="en-US" dirty="0"/>
              <a:t>/</a:t>
            </a:r>
            <a:r>
              <a:rPr lang="en-US" baseline="-25000" dirty="0"/>
              <a:t>s</a:t>
            </a:r>
            <a:r>
              <a:rPr lang="en-US" dirty="0"/>
              <a:t>)÷(0.1 s)</a:t>
            </a:r>
          </a:p>
          <a:p>
            <a:r>
              <a:rPr lang="en-US" i="1" dirty="0"/>
              <a:t>F </a:t>
            </a:r>
            <a:r>
              <a:rPr lang="en-US" dirty="0"/>
              <a:t>= 14,000 N</a:t>
            </a:r>
          </a:p>
          <a:p>
            <a:pPr marL="0" indent="0">
              <a:buNone/>
            </a:pPr>
            <a:endParaRPr lang="en-US" dirty="0"/>
          </a:p>
        </p:txBody>
      </p:sp>
      <p:sp>
        <p:nvSpPr>
          <p:cNvPr id="8" name="Content Placeholder 2"/>
          <p:cNvSpPr txBox="1">
            <a:spLocks/>
          </p:cNvSpPr>
          <p:nvPr/>
        </p:nvSpPr>
        <p:spPr>
          <a:xfrm>
            <a:off x="1091020" y="6010533"/>
            <a:ext cx="7691026" cy="769206"/>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But, what aren’t we taking into account?</a:t>
            </a:r>
          </a:p>
          <a:p>
            <a:pPr marL="0" indent="0">
              <a:buNone/>
            </a:pPr>
            <a:endParaRPr lang="en-US" dirty="0"/>
          </a:p>
        </p:txBody>
      </p:sp>
    </p:spTree>
    <p:extLst>
      <p:ext uri="{BB962C8B-B14F-4D97-AF65-F5344CB8AC3E}">
        <p14:creationId xmlns:p14="http://schemas.microsoft.com/office/powerpoint/2010/main" val="2997769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Bags!</a:t>
            </a:r>
          </a:p>
        </p:txBody>
      </p:sp>
      <p:pic>
        <p:nvPicPr>
          <p:cNvPr id="4" name="Picture 3" descr="nn_06_tco_airbags_141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92" y="1761565"/>
            <a:ext cx="7945667" cy="4469438"/>
          </a:xfrm>
          <a:prstGeom prst="rect">
            <a:avLst/>
          </a:prstGeom>
        </p:spPr>
      </p:pic>
    </p:spTree>
    <p:extLst>
      <p:ext uri="{BB962C8B-B14F-4D97-AF65-F5344CB8AC3E}">
        <p14:creationId xmlns:p14="http://schemas.microsoft.com/office/powerpoint/2010/main" val="530995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53" y="107577"/>
            <a:ext cx="8084279" cy="1653988"/>
          </a:xfrm>
        </p:spPr>
        <p:txBody>
          <a:bodyPr/>
          <a:lstStyle/>
          <a:p>
            <a:pPr algn="l"/>
            <a:r>
              <a:rPr lang="en-US" sz="4800" dirty="0"/>
              <a:t>Which quantity does an air bag change in our calculation?</a:t>
            </a:r>
          </a:p>
        </p:txBody>
      </p:sp>
      <p:sp>
        <p:nvSpPr>
          <p:cNvPr id="3" name="Content Placeholder 2"/>
          <p:cNvSpPr>
            <a:spLocks noGrp="1"/>
          </p:cNvSpPr>
          <p:nvPr>
            <p:ph idx="1"/>
          </p:nvPr>
        </p:nvSpPr>
        <p:spPr>
          <a:xfrm>
            <a:off x="1287761" y="2325504"/>
            <a:ext cx="7073602" cy="3510520"/>
          </a:xfrm>
        </p:spPr>
        <p:txBody>
          <a:bodyPr>
            <a:normAutofit/>
          </a:bodyPr>
          <a:lstStyle/>
          <a:p>
            <a:pPr marL="914400" indent="-914400">
              <a:buAutoNum type="alphaUcParenR"/>
            </a:pPr>
            <a:r>
              <a:rPr lang="en-US" sz="4800" b="0" dirty="0" err="1"/>
              <a:t>Δ</a:t>
            </a:r>
            <a:r>
              <a:rPr lang="en-US" sz="4800" b="0" i="1" dirty="0" err="1"/>
              <a:t>t</a:t>
            </a:r>
            <a:endParaRPr lang="en-US" sz="4800" b="0" i="1" dirty="0"/>
          </a:p>
          <a:p>
            <a:pPr marL="914400" indent="-914400">
              <a:buAutoNum type="alphaUcParenR"/>
            </a:pPr>
            <a:r>
              <a:rPr lang="en-US" sz="4800" b="0" dirty="0"/>
              <a:t> </a:t>
            </a:r>
            <a:r>
              <a:rPr lang="en-US" sz="4800" b="0" i="1" dirty="0"/>
              <a:t>m</a:t>
            </a:r>
            <a:endParaRPr lang="en-US" sz="4800" b="0" dirty="0"/>
          </a:p>
          <a:p>
            <a:pPr marL="914400" indent="-914400">
              <a:buAutoNum type="alphaUcParenR"/>
            </a:pPr>
            <a:r>
              <a:rPr lang="en-US" sz="4800" b="0" dirty="0" err="1"/>
              <a:t>Δ</a:t>
            </a:r>
            <a:r>
              <a:rPr lang="en-US" sz="4800" b="0" i="1" dirty="0" err="1"/>
              <a:t>v</a:t>
            </a:r>
            <a:endParaRPr lang="en-US" sz="4800" b="0" i="1" dirty="0"/>
          </a:p>
          <a:p>
            <a:pPr marL="0" indent="0">
              <a:buNone/>
            </a:pPr>
            <a:endParaRPr lang="en-US" dirty="0"/>
          </a:p>
        </p:txBody>
      </p:sp>
    </p:spTree>
    <p:extLst>
      <p:ext uri="{BB962C8B-B14F-4D97-AF65-F5344CB8AC3E}">
        <p14:creationId xmlns:p14="http://schemas.microsoft.com/office/powerpoint/2010/main" val="9267857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53" y="107577"/>
            <a:ext cx="8084279" cy="1653988"/>
          </a:xfrm>
        </p:spPr>
        <p:txBody>
          <a:bodyPr/>
          <a:lstStyle/>
          <a:p>
            <a:pPr algn="l"/>
            <a:r>
              <a:rPr lang="en-US" sz="4800" dirty="0"/>
              <a:t>Which quantity does an air bag change in our calculation?</a:t>
            </a:r>
          </a:p>
        </p:txBody>
      </p:sp>
      <p:sp>
        <p:nvSpPr>
          <p:cNvPr id="3" name="Content Placeholder 2"/>
          <p:cNvSpPr>
            <a:spLocks noGrp="1"/>
          </p:cNvSpPr>
          <p:nvPr>
            <p:ph idx="1"/>
          </p:nvPr>
        </p:nvSpPr>
        <p:spPr>
          <a:xfrm>
            <a:off x="1287761" y="2325504"/>
            <a:ext cx="7073602" cy="3510520"/>
          </a:xfrm>
        </p:spPr>
        <p:txBody>
          <a:bodyPr>
            <a:normAutofit/>
          </a:bodyPr>
          <a:lstStyle/>
          <a:p>
            <a:pPr marL="914400" indent="-914400">
              <a:buAutoNum type="alphaUcParenR"/>
            </a:pPr>
            <a:r>
              <a:rPr lang="en-US" sz="6000" dirty="0" err="1">
                <a:solidFill>
                  <a:srgbClr val="D8F5A5"/>
                </a:solidFill>
              </a:rPr>
              <a:t>Δ</a:t>
            </a:r>
            <a:r>
              <a:rPr lang="en-US" sz="6000" i="1" dirty="0" err="1">
                <a:solidFill>
                  <a:srgbClr val="D8F5A5"/>
                </a:solidFill>
              </a:rPr>
              <a:t>t</a:t>
            </a:r>
            <a:endParaRPr lang="en-US" sz="6000" i="1" dirty="0">
              <a:solidFill>
                <a:srgbClr val="D8F5A5"/>
              </a:solidFill>
            </a:endParaRPr>
          </a:p>
          <a:p>
            <a:pPr marL="914400" indent="-914400">
              <a:buAutoNum type="alphaUcParenR"/>
            </a:pPr>
            <a:r>
              <a:rPr lang="en-US" sz="4800" b="0" dirty="0"/>
              <a:t> </a:t>
            </a:r>
            <a:r>
              <a:rPr lang="en-US" sz="4800" b="0" i="1" dirty="0"/>
              <a:t>m</a:t>
            </a:r>
            <a:endParaRPr lang="en-US" sz="4800" b="0" dirty="0"/>
          </a:p>
          <a:p>
            <a:pPr marL="914400" indent="-914400">
              <a:buAutoNum type="alphaUcParenR"/>
            </a:pPr>
            <a:r>
              <a:rPr lang="en-US" sz="4800" b="0" dirty="0" err="1"/>
              <a:t>Δ</a:t>
            </a:r>
            <a:r>
              <a:rPr lang="en-US" sz="4800" b="0" i="1" dirty="0" err="1"/>
              <a:t>v</a:t>
            </a:r>
            <a:endParaRPr lang="en-US" sz="4800" b="0" i="1" dirty="0"/>
          </a:p>
          <a:p>
            <a:pPr marL="0" indent="0">
              <a:buNone/>
            </a:pPr>
            <a:endParaRPr lang="en-US" dirty="0"/>
          </a:p>
        </p:txBody>
      </p:sp>
    </p:spTree>
    <p:extLst>
      <p:ext uri="{BB962C8B-B14F-4D97-AF65-F5344CB8AC3E}">
        <p14:creationId xmlns:p14="http://schemas.microsoft.com/office/powerpoint/2010/main" val="858378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46734"/>
            <a:ext cx="7581901" cy="2329209"/>
          </a:xfrm>
        </p:spPr>
        <p:txBody>
          <a:bodyPr/>
          <a:lstStyle/>
          <a:p>
            <a:pPr algn="l"/>
            <a:r>
              <a:rPr lang="en-US" sz="4000" dirty="0"/>
              <a:t>Suppose an airbag extended the driver’s crash from 0.10 s to 1.0 s.  How much force would the driver experience now?</a:t>
            </a:r>
          </a:p>
        </p:txBody>
      </p:sp>
      <p:sp>
        <p:nvSpPr>
          <p:cNvPr id="4" name="Content Placeholder 2"/>
          <p:cNvSpPr txBox="1">
            <a:spLocks/>
          </p:cNvSpPr>
          <p:nvPr/>
        </p:nvSpPr>
        <p:spPr>
          <a:xfrm>
            <a:off x="4364081" y="2823164"/>
            <a:ext cx="4417966" cy="3330475"/>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sz="2800" i="1" dirty="0"/>
              <a:t>I </a:t>
            </a:r>
            <a:r>
              <a:rPr lang="en-US" sz="2800" dirty="0"/>
              <a:t>= </a:t>
            </a:r>
            <a:r>
              <a:rPr lang="en-US" sz="2800" dirty="0" err="1"/>
              <a:t>Δ</a:t>
            </a:r>
            <a:r>
              <a:rPr lang="en-US" sz="2800" i="1" dirty="0" err="1"/>
              <a:t>p</a:t>
            </a:r>
            <a:endParaRPr lang="en-US" sz="2800" i="1" dirty="0"/>
          </a:p>
          <a:p>
            <a:r>
              <a:rPr lang="en-US" sz="2800" i="1" dirty="0"/>
              <a:t>F </a:t>
            </a:r>
            <a:r>
              <a:rPr lang="en-US" sz="2800" dirty="0" err="1"/>
              <a:t>Δ</a:t>
            </a:r>
            <a:r>
              <a:rPr lang="en-US" sz="2800" i="1" dirty="0" err="1"/>
              <a:t>t</a:t>
            </a:r>
            <a:r>
              <a:rPr lang="en-US" sz="2800" dirty="0"/>
              <a:t> = </a:t>
            </a:r>
            <a:r>
              <a:rPr lang="en-US" sz="2800" i="1" dirty="0"/>
              <a:t>m </a:t>
            </a:r>
            <a:r>
              <a:rPr lang="en-US" sz="2800" dirty="0" err="1"/>
              <a:t>Δ</a:t>
            </a:r>
            <a:r>
              <a:rPr lang="en-US" sz="2800" i="1" dirty="0" err="1"/>
              <a:t>v</a:t>
            </a:r>
            <a:endParaRPr lang="en-US" sz="2800" i="1" dirty="0"/>
          </a:p>
          <a:p>
            <a:r>
              <a:rPr lang="en-US" sz="2800" i="1" dirty="0"/>
              <a:t>F</a:t>
            </a:r>
            <a:r>
              <a:rPr lang="en-US" sz="2800" dirty="0"/>
              <a:t> = (</a:t>
            </a:r>
            <a:r>
              <a:rPr lang="en-US" sz="2800" i="1" dirty="0"/>
              <a:t>m </a:t>
            </a:r>
            <a:r>
              <a:rPr lang="en-US" sz="2800" dirty="0" err="1"/>
              <a:t>Δ</a:t>
            </a:r>
            <a:r>
              <a:rPr lang="en-US" sz="2800" i="1" dirty="0" err="1"/>
              <a:t>v</a:t>
            </a:r>
            <a:r>
              <a:rPr lang="en-US" sz="2800" dirty="0"/>
              <a:t>)/</a:t>
            </a:r>
            <a:r>
              <a:rPr lang="en-US" sz="2800" dirty="0" err="1"/>
              <a:t>Δ</a:t>
            </a:r>
            <a:r>
              <a:rPr lang="en-US" sz="2800" i="1" dirty="0" err="1"/>
              <a:t>t</a:t>
            </a:r>
            <a:endParaRPr lang="en-US" sz="2800" i="1" dirty="0"/>
          </a:p>
          <a:p>
            <a:r>
              <a:rPr lang="en-US" sz="2800" i="1" dirty="0"/>
              <a:t>F = </a:t>
            </a:r>
            <a:r>
              <a:rPr lang="en-US" sz="2800" dirty="0"/>
              <a:t>(70 kg × 20 </a:t>
            </a:r>
            <a:r>
              <a:rPr lang="en-US" sz="2800" baseline="30000" dirty="0"/>
              <a:t>m</a:t>
            </a:r>
            <a:r>
              <a:rPr lang="en-US" sz="2800" dirty="0"/>
              <a:t>/</a:t>
            </a:r>
            <a:r>
              <a:rPr lang="en-US" sz="2800" baseline="-25000" dirty="0"/>
              <a:t>s</a:t>
            </a:r>
            <a:r>
              <a:rPr lang="en-US" sz="2800" dirty="0"/>
              <a:t>)÷(1.0 s)</a:t>
            </a:r>
          </a:p>
          <a:p>
            <a:r>
              <a:rPr lang="en-US" sz="2800" i="1" dirty="0"/>
              <a:t>F </a:t>
            </a:r>
            <a:r>
              <a:rPr lang="en-US" sz="2800" dirty="0"/>
              <a:t>= 1,400 N</a:t>
            </a:r>
          </a:p>
          <a:p>
            <a:pPr marL="0" indent="0">
              <a:buNone/>
            </a:pPr>
            <a:endParaRPr lang="en-US" dirty="0"/>
          </a:p>
        </p:txBody>
      </p:sp>
    </p:spTree>
    <p:extLst>
      <p:ext uri="{BB962C8B-B14F-4D97-AF65-F5344CB8AC3E}">
        <p14:creationId xmlns:p14="http://schemas.microsoft.com/office/powerpoint/2010/main" val="1029226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54" y="107577"/>
            <a:ext cx="8680820" cy="2171176"/>
          </a:xfrm>
        </p:spPr>
        <p:txBody>
          <a:bodyPr/>
          <a:lstStyle/>
          <a:p>
            <a:r>
              <a:rPr lang="en-US" sz="4800" dirty="0"/>
              <a:t>SMART Cart Activity: Confirming Impulse-Momentum Theorem</a:t>
            </a:r>
            <a:br>
              <a:rPr lang="en-US" sz="4800" dirty="0"/>
            </a:br>
            <a:endParaRPr lang="en-US" sz="4800" dirty="0"/>
          </a:p>
        </p:txBody>
      </p:sp>
      <p:sp>
        <p:nvSpPr>
          <p:cNvPr id="3" name="Content Placeholder 2"/>
          <p:cNvSpPr>
            <a:spLocks noGrp="1"/>
          </p:cNvSpPr>
          <p:nvPr>
            <p:ph idx="1"/>
          </p:nvPr>
        </p:nvSpPr>
        <p:spPr>
          <a:xfrm>
            <a:off x="779462" y="2070011"/>
            <a:ext cx="7581901" cy="4470529"/>
          </a:xfrm>
        </p:spPr>
        <p:txBody>
          <a:bodyPr>
            <a:normAutofit lnSpcReduction="10000"/>
          </a:bodyPr>
          <a:lstStyle/>
          <a:p>
            <a:r>
              <a:rPr lang="en-US" dirty="0"/>
              <a:t>Determine the mass of your SMART Cart first.</a:t>
            </a:r>
          </a:p>
          <a:p>
            <a:r>
              <a:rPr lang="en-US" dirty="0"/>
              <a:t>Pull a SMART Cart, starting from rest, part of the way across the track, monitoring force, time, and velocity.</a:t>
            </a:r>
          </a:p>
          <a:p>
            <a:r>
              <a:rPr lang="en-US" dirty="0"/>
              <a:t>Plot force v. time.  Use </a:t>
            </a:r>
            <a:r>
              <a:rPr lang="en-US" dirty="0" err="1"/>
              <a:t>SPARKvue</a:t>
            </a:r>
            <a:r>
              <a:rPr lang="en-US" dirty="0"/>
              <a:t> to find the area under the curve during the time interval you were pulling in order to determine the impulse you imparted to the SMART Cart.</a:t>
            </a:r>
          </a:p>
          <a:p>
            <a:r>
              <a:rPr lang="en-US" dirty="0"/>
              <a:t>Use the velocity of the SMART Cart at the end of your pull along with known mass to calculate change in momentum.</a:t>
            </a:r>
          </a:p>
          <a:p>
            <a:pPr marL="0" indent="0">
              <a:buNone/>
            </a:pPr>
            <a:endParaRPr lang="en-US" dirty="0"/>
          </a:p>
        </p:txBody>
      </p:sp>
    </p:spTree>
    <p:extLst>
      <p:ext uri="{BB962C8B-B14F-4D97-AF65-F5344CB8AC3E}">
        <p14:creationId xmlns:p14="http://schemas.microsoft.com/office/powerpoint/2010/main" val="365908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54" y="107577"/>
            <a:ext cx="8680820" cy="2171176"/>
          </a:xfrm>
        </p:spPr>
        <p:txBody>
          <a:bodyPr/>
          <a:lstStyle/>
          <a:p>
            <a:r>
              <a:rPr lang="en-US" sz="4800" dirty="0"/>
              <a:t>SMART Cart Activity: Confirming Work-Kinetic Energy Theorem</a:t>
            </a:r>
            <a:br>
              <a:rPr lang="en-US" sz="4800" dirty="0"/>
            </a:br>
            <a:endParaRPr lang="en-US" sz="4800" dirty="0"/>
          </a:p>
        </p:txBody>
      </p:sp>
      <p:sp>
        <p:nvSpPr>
          <p:cNvPr id="3" name="Content Placeholder 2"/>
          <p:cNvSpPr>
            <a:spLocks noGrp="1"/>
          </p:cNvSpPr>
          <p:nvPr>
            <p:ph idx="1"/>
          </p:nvPr>
        </p:nvSpPr>
        <p:spPr>
          <a:xfrm>
            <a:off x="434911" y="2070011"/>
            <a:ext cx="8280701" cy="4470529"/>
          </a:xfrm>
        </p:spPr>
        <p:txBody>
          <a:bodyPr>
            <a:normAutofit/>
          </a:bodyPr>
          <a:lstStyle/>
          <a:p>
            <a:r>
              <a:rPr lang="en-US" dirty="0"/>
              <a:t>Determine the mass of your SMART Cart first.</a:t>
            </a:r>
          </a:p>
          <a:p>
            <a:r>
              <a:rPr lang="en-US" dirty="0"/>
              <a:t>Pull a SMART Cart, starting from rest, part of the way across the track, monitoring force, position, and velocity.</a:t>
            </a:r>
          </a:p>
          <a:p>
            <a:r>
              <a:rPr lang="en-US" dirty="0"/>
              <a:t>Plot force v. position.  Use </a:t>
            </a:r>
            <a:r>
              <a:rPr lang="en-US" dirty="0" err="1"/>
              <a:t>SPARKvue</a:t>
            </a:r>
            <a:r>
              <a:rPr lang="en-US" dirty="0"/>
              <a:t> to find the area under the curve during the time interval you were pulling in order to determine the work you did to the SMART Cart.</a:t>
            </a:r>
          </a:p>
          <a:p>
            <a:r>
              <a:rPr lang="en-US" dirty="0"/>
              <a:t>Use the velocity of the SMART Cart at the end of your pull along with known mass to calculate change in </a:t>
            </a:r>
            <a:r>
              <a:rPr lang="en-US"/>
              <a:t>kinetic energy.</a:t>
            </a:r>
            <a:endParaRPr lang="en-US" dirty="0"/>
          </a:p>
          <a:p>
            <a:pPr marL="0" indent="0">
              <a:buNone/>
            </a:pPr>
            <a:endParaRPr lang="en-US" dirty="0"/>
          </a:p>
        </p:txBody>
      </p:sp>
    </p:spTree>
    <p:extLst>
      <p:ext uri="{BB962C8B-B14F-4D97-AF65-F5344CB8AC3E}">
        <p14:creationId xmlns:p14="http://schemas.microsoft.com/office/powerpoint/2010/main" val="51061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fast?</a:t>
            </a:r>
            <a:br>
              <a:rPr lang="en-US" dirty="0"/>
            </a:br>
            <a:r>
              <a:rPr lang="en-US" sz="4800" dirty="0"/>
              <a:t>Speed v. Velocity</a:t>
            </a:r>
          </a:p>
        </p:txBody>
      </p:sp>
      <p:sp>
        <p:nvSpPr>
          <p:cNvPr id="3" name="Content Placeholder 2"/>
          <p:cNvSpPr>
            <a:spLocks noGrp="1"/>
          </p:cNvSpPr>
          <p:nvPr>
            <p:ph idx="1"/>
          </p:nvPr>
        </p:nvSpPr>
        <p:spPr>
          <a:xfrm>
            <a:off x="779462" y="2210396"/>
            <a:ext cx="7817053" cy="4387800"/>
          </a:xfrm>
        </p:spPr>
        <p:txBody>
          <a:bodyPr>
            <a:normAutofit/>
          </a:bodyPr>
          <a:lstStyle/>
          <a:p>
            <a:r>
              <a:rPr lang="en-US" sz="2800" b="0" dirty="0"/>
              <a:t>What controls in a car allow the driver to change the car’s speed?</a:t>
            </a:r>
          </a:p>
          <a:p>
            <a:pPr marL="0" indent="0">
              <a:buNone/>
            </a:pPr>
            <a:r>
              <a:rPr lang="en-US" sz="2800" b="0" dirty="0"/>
              <a:t>	a.)	Gas pedal</a:t>
            </a:r>
          </a:p>
          <a:p>
            <a:pPr marL="0" indent="0">
              <a:buNone/>
            </a:pPr>
            <a:r>
              <a:rPr lang="en-US" sz="2800" b="0" dirty="0"/>
              <a:t>	</a:t>
            </a:r>
            <a:r>
              <a:rPr lang="en-US" sz="3600" dirty="0">
                <a:solidFill>
                  <a:srgbClr val="CCFFCC"/>
                </a:solidFill>
              </a:rPr>
              <a:t>b.)	Gas pedal, brakes</a:t>
            </a:r>
          </a:p>
          <a:p>
            <a:pPr marL="0" indent="0">
              <a:buNone/>
            </a:pPr>
            <a:r>
              <a:rPr lang="en-US" sz="2800" b="0" dirty="0"/>
              <a:t>	c.)	Gas pedal, brakes, steering wheel</a:t>
            </a:r>
          </a:p>
          <a:p>
            <a:pPr marL="0" indent="0">
              <a:buNone/>
            </a:pPr>
            <a:r>
              <a:rPr lang="en-US" sz="2800" b="0" dirty="0"/>
              <a:t>	d.)	Gas pedal, brakes, steering wheel, air 		conditioner knob</a:t>
            </a:r>
          </a:p>
        </p:txBody>
      </p:sp>
    </p:spTree>
    <p:extLst>
      <p:ext uri="{BB962C8B-B14F-4D97-AF65-F5344CB8AC3E}">
        <p14:creationId xmlns:p14="http://schemas.microsoft.com/office/powerpoint/2010/main" val="236116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fast?</a:t>
            </a:r>
            <a:br>
              <a:rPr lang="en-US" dirty="0"/>
            </a:br>
            <a:r>
              <a:rPr lang="en-US" sz="4800" dirty="0"/>
              <a:t>Speed v. Velocity</a:t>
            </a:r>
          </a:p>
        </p:txBody>
      </p:sp>
      <p:sp>
        <p:nvSpPr>
          <p:cNvPr id="3" name="Content Placeholder 2"/>
          <p:cNvSpPr>
            <a:spLocks noGrp="1"/>
          </p:cNvSpPr>
          <p:nvPr>
            <p:ph idx="1"/>
          </p:nvPr>
        </p:nvSpPr>
        <p:spPr>
          <a:xfrm>
            <a:off x="779462" y="2210396"/>
            <a:ext cx="7817053" cy="4387800"/>
          </a:xfrm>
        </p:spPr>
        <p:txBody>
          <a:bodyPr>
            <a:normAutofit/>
          </a:bodyPr>
          <a:lstStyle/>
          <a:p>
            <a:r>
              <a:rPr lang="en-US" sz="2800" b="0" dirty="0"/>
              <a:t>What controls in a car allow the driver to change the car’s velocity?</a:t>
            </a:r>
          </a:p>
          <a:p>
            <a:pPr marL="0" indent="0">
              <a:buNone/>
            </a:pPr>
            <a:r>
              <a:rPr lang="en-US" sz="2800" b="0" dirty="0"/>
              <a:t>	a.)	Gas pedal</a:t>
            </a:r>
          </a:p>
          <a:p>
            <a:pPr marL="0" indent="0">
              <a:buNone/>
            </a:pPr>
            <a:r>
              <a:rPr lang="en-US" sz="2800" b="0" dirty="0"/>
              <a:t>	b.)	Gas pedal, brakes</a:t>
            </a:r>
          </a:p>
          <a:p>
            <a:pPr marL="0" indent="0">
              <a:buNone/>
            </a:pPr>
            <a:r>
              <a:rPr lang="en-US" sz="2800" b="0" dirty="0"/>
              <a:t>	c.)	Gas pedal, brakes, steering wheel</a:t>
            </a:r>
          </a:p>
          <a:p>
            <a:pPr marL="0" indent="0">
              <a:buNone/>
            </a:pPr>
            <a:r>
              <a:rPr lang="en-US" sz="2800" b="0" dirty="0"/>
              <a:t>	d.)	Gas pedal, brakes, steering wheel, air 		conditioner knob</a:t>
            </a:r>
          </a:p>
        </p:txBody>
      </p:sp>
    </p:spTree>
    <p:extLst>
      <p:ext uri="{BB962C8B-B14F-4D97-AF65-F5344CB8AC3E}">
        <p14:creationId xmlns:p14="http://schemas.microsoft.com/office/powerpoint/2010/main" val="2361166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11876</TotalTime>
  <Words>3704</Words>
  <Application>Microsoft Macintosh PowerPoint</Application>
  <PresentationFormat>On-screen Show (4:3)</PresentationFormat>
  <Paragraphs>360</Paragraphs>
  <Slides>79</Slides>
  <Notes>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Calibri</vt:lpstr>
      <vt:lpstr>Candara</vt:lpstr>
      <vt:lpstr>Lucida Grande</vt:lpstr>
      <vt:lpstr>Orbit</vt:lpstr>
      <vt:lpstr>Welcome to PTSOS!</vt:lpstr>
      <vt:lpstr>To access Tom’s PTSOS files:</vt:lpstr>
      <vt:lpstr>PTSOS – 1D Kinematics</vt:lpstr>
      <vt:lpstr>How Far?   Distance v. Displacement</vt:lpstr>
      <vt:lpstr>Example</vt:lpstr>
      <vt:lpstr>How fast? Speed v. Velocity</vt:lpstr>
      <vt:lpstr>How fast? Speed v. Velocity</vt:lpstr>
      <vt:lpstr>How fast? Speed v. Velocity</vt:lpstr>
      <vt:lpstr>How fast? Speed v. Velocity</vt:lpstr>
      <vt:lpstr>How fast? Speed v. Velocity</vt:lpstr>
      <vt:lpstr>Average v. Instantaneous Speed &amp; Velocity</vt:lpstr>
      <vt:lpstr>Average v. Instantaneous Speed &amp; Velocity</vt:lpstr>
      <vt:lpstr>What does this dashboard indicator tell a driver?</vt:lpstr>
      <vt:lpstr>What does this dashboard indicator tell a driver?</vt:lpstr>
      <vt:lpstr>If you get a speeding ticket, is it because  your instantaneous speed was too fast, or your average speed was too fast?</vt:lpstr>
      <vt:lpstr>Usually, it’s because your instantaneous speed was too fast.</vt:lpstr>
      <vt:lpstr>But on a toll road, you can get a ticket if you average speed exceeds the legal limit!</vt:lpstr>
      <vt:lpstr>Olympic Controversy</vt:lpstr>
      <vt:lpstr>Some data suggests that  the water on one side of the Olympic pool had a very small current running through it.  The closer a swimmer was to lane 8, the stronger this current.</vt:lpstr>
      <vt:lpstr>For races, such as the 100-meter, where swimmers swam both directions across the pool, a small current in the pool would have been _________.</vt:lpstr>
      <vt:lpstr>For races, such as the 100-meter, where swimmers swam both directions across the pool, a small current in the pool would have been _________.</vt:lpstr>
      <vt:lpstr>A swimmer would go fast when swimming with the current, and slower when swimming against the current.  Since the “upstream” and “downstream” distances are the same, the swimmer will spend more time swimming against the current than they spend swimming with it.  Thus the average speed will be less than if there were no current.</vt:lpstr>
      <vt:lpstr>Here’s a similar example:</vt:lpstr>
      <vt:lpstr>PowerPoint Presentation</vt:lpstr>
      <vt:lpstr>Approaches to  Problem-Solving</vt:lpstr>
      <vt:lpstr>Components of a  Vector Motion Diagram:</vt:lpstr>
      <vt:lpstr>Example A) A driver moving at 25 m/s applies the brakes and travels 148 m before coming to a stop at a red light.  What was the car’s acceleration?</vt:lpstr>
      <vt:lpstr>Example B) Someone standing on a bridge 12.8 m over a river tosses a pebble up into the air at 17.1 m/s.  How long does it take before the pebble slashes in the water?</vt:lpstr>
      <vt:lpstr>Given &amp; Wanted</vt:lpstr>
      <vt:lpstr>Example A) A driver moving at 25 m/s applies the brakes and travels 148 m before coming to a stop at a red light.  What was the car’s acceleration?</vt:lpstr>
      <vt:lpstr>Example B) Someone standing on a bridge 12.8 m over a river tosses a pebble up into the air at 17.1 m/s.  How long does it take before the pebble slashes in the water?</vt:lpstr>
      <vt:lpstr>Now let’s pick a formula</vt:lpstr>
      <vt:lpstr>Example A) A driver moving at 25 m/s applies the brakes and travels 148 m before coming to a stop at a red light.  What was the car’s acceleration?</vt:lpstr>
      <vt:lpstr>Example A) Someone standing on a bridge 12.8 m over a river tosses a pebble up into the air at 17.1 m/s.  How long does it take before the pebble slashes in the water?</vt:lpstr>
      <vt:lpstr>1-D Kinematics Activities</vt:lpstr>
      <vt:lpstr>What is Your Reaction Time?</vt:lpstr>
      <vt:lpstr>Free-Fall Acceleration: Plotting 2d vs. t2</vt:lpstr>
      <vt:lpstr>PowerPoint Presentation</vt:lpstr>
      <vt:lpstr>Analyzing GoldenEye</vt:lpstr>
      <vt:lpstr>PTSOS – 2D Kinematics</vt:lpstr>
      <vt:lpstr>Approaches to  Problem-Solving</vt:lpstr>
      <vt:lpstr>PowerPoint Presentation</vt:lpstr>
      <vt:lpstr>PowerPoint Presentation</vt:lpstr>
      <vt:lpstr>Sample of student work</vt:lpstr>
      <vt:lpstr>2-D Kinematics Activities</vt:lpstr>
      <vt:lpstr>Demo: Monkey &amp; Hunter</vt:lpstr>
      <vt:lpstr>PhET Projectile Simulation</vt:lpstr>
      <vt:lpstr>PTSOS – Newton’s Laws</vt:lpstr>
      <vt:lpstr>Newton’s 1st Law Demos</vt:lpstr>
      <vt:lpstr>Developing Newton’s 2nd Law</vt:lpstr>
      <vt:lpstr>Developing Newton’s 2nd Law</vt:lpstr>
      <vt:lpstr>Developing Newton’s 2nd Law</vt:lpstr>
      <vt:lpstr>Newton’s 2nd Law</vt:lpstr>
      <vt:lpstr>Special Case:  Gravity</vt:lpstr>
      <vt:lpstr>Consistent Acceleration</vt:lpstr>
      <vt:lpstr>PowerPoint Presentation</vt:lpstr>
      <vt:lpstr>Approaches to  Problem-Solving</vt:lpstr>
      <vt:lpstr>Examples</vt:lpstr>
      <vt:lpstr>PowerPoint Presentation</vt:lpstr>
      <vt:lpstr>PowerPoint Presentation</vt:lpstr>
      <vt:lpstr>PowerPoint Presentation</vt:lpstr>
      <vt:lpstr>If there are forces in multiple directions, it can help to color code the forces in the free body diagram</vt:lpstr>
      <vt:lpstr>Force &amp; Motion Activities</vt:lpstr>
      <vt:lpstr>Demo: Which Thread Will Break?</vt:lpstr>
      <vt:lpstr>Demo: Which Thread Will Break?</vt:lpstr>
      <vt:lpstr>From the “Space Junk” Science on Saturday:</vt:lpstr>
      <vt:lpstr>SMART Carts &amp; Newton’s 2nd Law</vt:lpstr>
      <vt:lpstr>Other Newton’s 2nd Law Lab Ideas</vt:lpstr>
      <vt:lpstr>Newton’s 3rd Law Demos</vt:lpstr>
      <vt:lpstr>PTSOS – Impulse &amp; Momentum</vt:lpstr>
      <vt:lpstr>Definitions</vt:lpstr>
      <vt:lpstr>The Impulse-Momentum Theorem</vt:lpstr>
      <vt:lpstr>Example:</vt:lpstr>
      <vt:lpstr>Air Bags!</vt:lpstr>
      <vt:lpstr>Which quantity does an air bag change in our calculation?</vt:lpstr>
      <vt:lpstr>Which quantity does an air bag change in our calculation?</vt:lpstr>
      <vt:lpstr>Suppose an airbag extended the driver’s crash from 0.10 s to 1.0 s.  How much force would the driver experience now?</vt:lpstr>
      <vt:lpstr>SMART Cart Activity: Confirming Impulse-Momentum Theorem </vt:lpstr>
      <vt:lpstr>SMART Cart Activity: Confirming Work-Kinetic Energy Theorem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PTSOS – 1D Kinematics</dc:title>
  <dc:creator>Tom</dc:creator>
  <cp:lastModifiedBy>Tom Shefler</cp:lastModifiedBy>
  <cp:revision>71</cp:revision>
  <dcterms:created xsi:type="dcterms:W3CDTF">2016-08-31T20:47:55Z</dcterms:created>
  <dcterms:modified xsi:type="dcterms:W3CDTF">2023-09-15T22:09:17Z</dcterms:modified>
</cp:coreProperties>
</file>