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3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20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6CA088-E6E5-3F4F-BDA1-5825BD993440}" type="datetimeFigureOut">
              <a:rPr lang="en-US" smtClean="0"/>
              <a:t>6/22/20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A79941-9615-9E42-AE26-9FCF6BFFC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812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4155141"/>
            <a:ext cx="7542212" cy="1013012"/>
          </a:xfrm>
        </p:spPr>
        <p:txBody>
          <a:bodyPr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738" y="5230906"/>
            <a:ext cx="7542212" cy="1030942"/>
          </a:xfrm>
        </p:spPr>
        <p:txBody>
          <a:bodyPr/>
          <a:lstStyle>
            <a:lvl1pPr marL="0" indent="0" algn="ctr">
              <a:spcBef>
                <a:spcPct val="30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614B-AFAA-DB4A-A7D2-22FB739CED9D}" type="datetimeFigureOut">
              <a:rPr lang="en-US" smtClean="0"/>
              <a:t>6/22/20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MoleculeTrac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019" y="224679"/>
            <a:ext cx="5795963" cy="39433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3962399"/>
            <a:ext cx="7585710" cy="672353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01957" y="457200"/>
            <a:ext cx="2940087" cy="2940087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FontTx/>
              <a:buNone/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4639235"/>
            <a:ext cx="7585710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614B-AFAA-DB4A-A7D2-22FB739CED9D}" type="datetimeFigureOut">
              <a:rPr lang="en-US" smtClean="0"/>
              <a:t>6/22/20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3D42-1CAB-0B42-90B5-104737D0B1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614B-AFAA-DB4A-A7D2-22FB739CED9D}" type="datetimeFigureOut">
              <a:rPr lang="en-US" smtClean="0"/>
              <a:t>6/22/20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3D42-1CAB-0B42-90B5-104737D0B1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365" y="416859"/>
            <a:ext cx="1940859" cy="5607424"/>
          </a:xfrm>
        </p:spPr>
        <p:txBody>
          <a:bodyPr vert="eaVert"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0737" y="414015"/>
            <a:ext cx="6144839" cy="5610268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614B-AFAA-DB4A-A7D2-22FB739CED9D}" type="datetimeFigureOut">
              <a:rPr lang="en-US" smtClean="0"/>
              <a:t>6/22/20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3D42-1CAB-0B42-90B5-104737D0B1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614B-AFAA-DB4A-A7D2-22FB739CED9D}" type="datetimeFigureOut">
              <a:rPr lang="en-US" smtClean="0"/>
              <a:t>6/22/20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3D42-1CAB-0B42-90B5-104737D0B1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737" y="1219013"/>
            <a:ext cx="7542213" cy="19589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0737" y="3224213"/>
            <a:ext cx="7542213" cy="1500187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614B-AFAA-DB4A-A7D2-22FB739CED9D}" type="datetimeFigureOut">
              <a:rPr lang="en-US" smtClean="0"/>
              <a:t>6/22/20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3763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614B-AFAA-DB4A-A7D2-22FB739CED9D}" type="datetimeFigureOut">
              <a:rPr lang="en-US" smtClean="0"/>
              <a:t>6/22/20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3D42-1CAB-0B42-90B5-104737D0B1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2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3763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3763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614B-AFAA-DB4A-A7D2-22FB739CED9D}" type="datetimeFigureOut">
              <a:rPr lang="en-US" smtClean="0"/>
              <a:t>6/22/20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3D42-1CAB-0B42-90B5-104737D0B1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614B-AFAA-DB4A-A7D2-22FB739CED9D}" type="datetimeFigureOut">
              <a:rPr lang="en-US" smtClean="0"/>
              <a:t>6/22/20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3D42-1CAB-0B42-90B5-104737D0B1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614B-AFAA-DB4A-A7D2-22FB739CED9D}" type="datetimeFigureOut">
              <a:rPr lang="en-US" smtClean="0"/>
              <a:t>6/22/20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3D42-1CAB-0B42-90B5-104737D0B1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929" y="457201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2393" y="457201"/>
            <a:ext cx="3566160" cy="5410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2173288" indent="-344488">
              <a:defRPr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929" y="1828801"/>
            <a:ext cx="3566160" cy="3657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614B-AFAA-DB4A-A7D2-22FB739CED9D}" type="datetimeFigureOut">
              <a:rPr lang="en-US" smtClean="0"/>
              <a:t>6/22/20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3D42-1CAB-0B42-90B5-104737D0B1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457200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66765" y="1676400"/>
            <a:ext cx="2975610" cy="2975610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1828800"/>
            <a:ext cx="3566160" cy="3657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614B-AFAA-DB4A-A7D2-22FB739CED9D}" type="datetimeFigureOut">
              <a:rPr lang="en-US" smtClean="0"/>
              <a:t>6/22/20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3D42-1CAB-0B42-90B5-104737D0B1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idOverlay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60000"/>
              <a:lumOff val="40000"/>
              <a:alpha val="10000"/>
            </a:schemeClr>
          </a:solidFill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882588"/>
            <a:ext cx="7581901" cy="3953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8A30614B-AFAA-DB4A-A7D2-22FB739CED9D}" type="datetimeFigureOut">
              <a:rPr lang="en-US" smtClean="0"/>
              <a:t>6/22/20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6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BCAA3D42-1CAB-0B42-90B5-104737D0B1BC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56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03225" indent="-403225" algn="l" defTabSz="914400" rtl="0" eaLnBrk="1" latinLnBrk="0" hangingPunct="1">
        <a:spcBef>
          <a:spcPts val="2000"/>
        </a:spcBef>
        <a:buFontTx/>
        <a:buBlip>
          <a:blip r:embed="rId15"/>
        </a:buBlip>
        <a:defRPr sz="24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1pPr>
      <a:lvl2pPr marL="806450" indent="-403225" algn="l" defTabSz="914400" rtl="0" eaLnBrk="1" latinLnBrk="0" hangingPunct="1">
        <a:spcBef>
          <a:spcPts val="600"/>
        </a:spcBef>
        <a:buFontTx/>
        <a:buBlip>
          <a:blip r:embed="rId15"/>
        </a:buBlip>
        <a:defRPr sz="22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2pPr>
      <a:lvl3pPr marL="11430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20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3pPr>
      <a:lvl4pPr marL="1492250" indent="-3492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4pPr>
      <a:lvl5pPr marL="18288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5pPr>
      <a:lvl6pPr marL="21732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6pPr>
      <a:lvl7pPr marL="25161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7pPr>
      <a:lvl8pPr marL="2860675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8pPr>
      <a:lvl9pPr marL="3205163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1: Measurements &amp; Uncertainties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738" y="5509494"/>
            <a:ext cx="7542212" cy="752354"/>
          </a:xfrm>
        </p:spPr>
        <p:txBody>
          <a:bodyPr/>
          <a:lstStyle/>
          <a:p>
            <a:r>
              <a:rPr lang="en-US" dirty="0" smtClean="0"/>
              <a:t>Part 2 – Uncertainty &amp; Error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762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garbage_math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8100" y="0"/>
            <a:ext cx="39852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831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508" y="107577"/>
            <a:ext cx="8772225" cy="861693"/>
          </a:xfrm>
        </p:spPr>
        <p:txBody>
          <a:bodyPr/>
          <a:lstStyle/>
          <a:p>
            <a:r>
              <a:rPr lang="en-US" sz="3600" dirty="0" smtClean="0"/>
              <a:t>How to Calculate </a:t>
            </a:r>
            <a:r>
              <a:rPr lang="en-US" sz="3600" dirty="0"/>
              <a:t>P</a:t>
            </a:r>
            <a:r>
              <a:rPr lang="en-US" sz="3600" dirty="0" smtClean="0"/>
              <a:t>ropagated Uncertainty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144" y="1153097"/>
            <a:ext cx="8337790" cy="5395707"/>
          </a:xfrm>
        </p:spPr>
        <p:txBody>
          <a:bodyPr/>
          <a:lstStyle/>
          <a:p>
            <a:r>
              <a:rPr lang="en-US" dirty="0" smtClean="0"/>
              <a:t>Let 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i="1" dirty="0" smtClean="0"/>
              <a:t>b</a:t>
            </a:r>
            <a:r>
              <a:rPr lang="en-US" dirty="0" smtClean="0"/>
              <a:t>, and </a:t>
            </a:r>
            <a:r>
              <a:rPr lang="en-US" i="1" dirty="0" smtClean="0"/>
              <a:t>c</a:t>
            </a:r>
            <a:r>
              <a:rPr lang="en-US" dirty="0" smtClean="0"/>
              <a:t> be directly measured values such that:</a:t>
            </a:r>
          </a:p>
          <a:p>
            <a:pPr lvl="1"/>
            <a:r>
              <a:rPr lang="en-US" i="1" dirty="0"/>
              <a:t>a</a:t>
            </a:r>
            <a:r>
              <a:rPr lang="en-US" dirty="0"/>
              <a:t> = </a:t>
            </a:r>
            <a:r>
              <a:rPr lang="en-US" i="1" dirty="0"/>
              <a:t>a</a:t>
            </a:r>
            <a:r>
              <a:rPr lang="en-US" i="1" baseline="-25000" dirty="0"/>
              <a:t>0</a:t>
            </a:r>
            <a:r>
              <a:rPr lang="en-US" dirty="0"/>
              <a:t> + </a:t>
            </a:r>
            <a:r>
              <a:rPr lang="en-US" i="1" dirty="0" err="1"/>
              <a:t>Δa</a:t>
            </a:r>
            <a:endParaRPr lang="en-US" i="1" dirty="0"/>
          </a:p>
          <a:p>
            <a:pPr lvl="1"/>
            <a:r>
              <a:rPr lang="en-US" i="1" dirty="0" smtClean="0"/>
              <a:t>b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i="1" dirty="0" smtClean="0"/>
              <a:t>b</a:t>
            </a:r>
            <a:r>
              <a:rPr lang="en-US" i="1" baseline="-25000" dirty="0" smtClean="0"/>
              <a:t>0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i="1" dirty="0" err="1" smtClean="0"/>
              <a:t>Δb</a:t>
            </a:r>
            <a:endParaRPr lang="en-US" i="1" dirty="0"/>
          </a:p>
          <a:p>
            <a:pPr lvl="1"/>
            <a:r>
              <a:rPr lang="en-US" i="1" dirty="0" smtClean="0"/>
              <a:t>c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i="1" dirty="0" smtClean="0"/>
              <a:t>c</a:t>
            </a:r>
            <a:r>
              <a:rPr lang="en-US" i="1" baseline="-25000" dirty="0" smtClean="0"/>
              <a:t>0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i="1" dirty="0" err="1" smtClean="0"/>
              <a:t>Δc</a:t>
            </a:r>
            <a:endParaRPr lang="en-US" i="1" dirty="0" smtClean="0"/>
          </a:p>
          <a:p>
            <a:r>
              <a:rPr lang="en-US" dirty="0" smtClean="0"/>
              <a:t>If </a:t>
            </a:r>
            <a:r>
              <a:rPr lang="en-US" i="1" dirty="0" smtClean="0"/>
              <a:t>Q</a:t>
            </a:r>
            <a:r>
              <a:rPr lang="en-US" dirty="0" smtClean="0"/>
              <a:t> is a new quantity calculated from 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i="1" dirty="0" smtClean="0"/>
              <a:t>b</a:t>
            </a:r>
            <a:r>
              <a:rPr lang="en-US" dirty="0" smtClean="0"/>
              <a:t>, and/or </a:t>
            </a:r>
            <a:r>
              <a:rPr lang="en-US" i="1" dirty="0" smtClean="0"/>
              <a:t>c</a:t>
            </a:r>
            <a:r>
              <a:rPr lang="en-US" dirty="0" smtClean="0"/>
              <a:t>, there are two rules for how to determine uncertainty in </a:t>
            </a:r>
            <a:r>
              <a:rPr lang="en-US" i="1" dirty="0" smtClean="0"/>
              <a:t>Q</a:t>
            </a:r>
            <a:r>
              <a:rPr lang="en-US" dirty="0" smtClean="0"/>
              <a:t>:</a:t>
            </a:r>
          </a:p>
          <a:p>
            <a:r>
              <a:rPr lang="en-US" u="sng" dirty="0" smtClean="0"/>
              <a:t>Rule #1</a:t>
            </a:r>
            <a:r>
              <a:rPr lang="en-US" dirty="0" smtClean="0"/>
              <a:t>: If </a:t>
            </a:r>
            <a:r>
              <a:rPr lang="en-US" i="1" dirty="0" smtClean="0"/>
              <a:t>Q</a:t>
            </a:r>
            <a:r>
              <a:rPr lang="en-US" dirty="0" smtClean="0"/>
              <a:t> is calculated by </a:t>
            </a:r>
            <a:r>
              <a:rPr lang="en-US" u="sng" dirty="0" smtClean="0"/>
              <a:t>adding or subtracting</a:t>
            </a:r>
            <a:r>
              <a:rPr lang="en-US" dirty="0" smtClean="0"/>
              <a:t> a,</a:t>
            </a:r>
            <a:r>
              <a:rPr lang="en-US" i="1" dirty="0" smtClean="0"/>
              <a:t> b</a:t>
            </a:r>
            <a:r>
              <a:rPr lang="en-US" dirty="0" smtClean="0"/>
              <a:t>, and c, then the </a:t>
            </a:r>
            <a:r>
              <a:rPr lang="en-US" u="sng" dirty="0" smtClean="0"/>
              <a:t>absolute uncertainty</a:t>
            </a:r>
            <a:r>
              <a:rPr lang="en-US" dirty="0" smtClean="0"/>
              <a:t> of </a:t>
            </a:r>
            <a:r>
              <a:rPr lang="en-US" i="1" dirty="0" smtClean="0"/>
              <a:t>Q</a:t>
            </a:r>
            <a:r>
              <a:rPr lang="en-US" dirty="0" smtClean="0"/>
              <a:t> equals the sum of the </a:t>
            </a:r>
            <a:r>
              <a:rPr lang="en-US" u="sng" dirty="0" smtClean="0"/>
              <a:t>absolute uncertainties</a:t>
            </a:r>
            <a:r>
              <a:rPr lang="en-US" dirty="0" smtClean="0"/>
              <a:t> of 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i="1" dirty="0" smtClean="0"/>
              <a:t>b</a:t>
            </a:r>
            <a:r>
              <a:rPr lang="en-US" dirty="0" smtClean="0"/>
              <a:t>, and </a:t>
            </a:r>
            <a:r>
              <a:rPr lang="en-US" i="1" dirty="0" smtClean="0"/>
              <a:t>c</a:t>
            </a:r>
            <a:r>
              <a:rPr lang="en-US" dirty="0" smtClean="0"/>
              <a:t>:</a:t>
            </a:r>
          </a:p>
          <a:p>
            <a:r>
              <a:rPr lang="en-US" dirty="0" smtClean="0"/>
              <a:t>Example: If </a:t>
            </a:r>
            <a:r>
              <a:rPr lang="en-US" i="1" dirty="0" smtClean="0"/>
              <a:t>Q</a:t>
            </a:r>
            <a:r>
              <a:rPr lang="en-US" dirty="0" smtClean="0"/>
              <a:t> = </a:t>
            </a:r>
            <a:r>
              <a:rPr lang="en-US" i="1" dirty="0" smtClean="0"/>
              <a:t>a</a:t>
            </a:r>
            <a:r>
              <a:rPr lang="en-US" dirty="0" smtClean="0"/>
              <a:t> + </a:t>
            </a:r>
            <a:r>
              <a:rPr lang="en-US" i="1" dirty="0" smtClean="0"/>
              <a:t>b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i="1" dirty="0" smtClean="0"/>
              <a:t>c</a:t>
            </a:r>
            <a:r>
              <a:rPr lang="en-US" dirty="0" smtClean="0"/>
              <a:t> , then </a:t>
            </a:r>
            <a:r>
              <a:rPr lang="en-US" i="1" dirty="0" smtClean="0"/>
              <a:t>ΔQ </a:t>
            </a:r>
            <a:r>
              <a:rPr lang="en-US" dirty="0" smtClean="0"/>
              <a:t>= </a:t>
            </a:r>
            <a:r>
              <a:rPr lang="en-US" i="1" dirty="0" err="1" smtClean="0"/>
              <a:t>Δa</a:t>
            </a:r>
            <a:r>
              <a:rPr lang="en-US" i="1" dirty="0" smtClean="0"/>
              <a:t> </a:t>
            </a:r>
            <a:r>
              <a:rPr lang="en-US" dirty="0" smtClean="0"/>
              <a:t>+ </a:t>
            </a:r>
            <a:r>
              <a:rPr lang="en-US" i="1" dirty="0" err="1" smtClean="0"/>
              <a:t>Δb</a:t>
            </a:r>
            <a:r>
              <a:rPr lang="en-US" i="1" dirty="0" smtClean="0"/>
              <a:t> </a:t>
            </a:r>
            <a:r>
              <a:rPr lang="en-US" dirty="0" smtClean="0"/>
              <a:t>+ </a:t>
            </a:r>
            <a:r>
              <a:rPr lang="en-US" i="1" dirty="0" err="1" smtClean="0"/>
              <a:t>Δc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800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508" y="107577"/>
            <a:ext cx="8772225" cy="861693"/>
          </a:xfrm>
        </p:spPr>
        <p:txBody>
          <a:bodyPr/>
          <a:lstStyle/>
          <a:p>
            <a:r>
              <a:rPr lang="en-US" sz="3600" dirty="0" smtClean="0"/>
              <a:t>How to Calculate </a:t>
            </a:r>
            <a:r>
              <a:rPr lang="en-US" sz="3600" dirty="0"/>
              <a:t>P</a:t>
            </a:r>
            <a:r>
              <a:rPr lang="en-US" sz="3600" dirty="0" smtClean="0"/>
              <a:t>ropagated Uncertainty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144" y="1153098"/>
            <a:ext cx="8337790" cy="2022096"/>
          </a:xfrm>
        </p:spPr>
        <p:txBody>
          <a:bodyPr/>
          <a:lstStyle/>
          <a:p>
            <a:r>
              <a:rPr lang="en-US" u="sng" dirty="0" smtClean="0"/>
              <a:t>Rule #2</a:t>
            </a:r>
            <a:r>
              <a:rPr lang="en-US" dirty="0" smtClean="0"/>
              <a:t>: If </a:t>
            </a:r>
            <a:r>
              <a:rPr lang="en-US" i="1" dirty="0" smtClean="0"/>
              <a:t>Q</a:t>
            </a:r>
            <a:r>
              <a:rPr lang="en-US" dirty="0" smtClean="0"/>
              <a:t> is calculated by </a:t>
            </a:r>
            <a:r>
              <a:rPr lang="en-US" u="sng" dirty="0" smtClean="0"/>
              <a:t>multiplying or dividing</a:t>
            </a:r>
            <a:r>
              <a:rPr lang="en-US" dirty="0" smtClean="0"/>
              <a:t> a,</a:t>
            </a:r>
            <a:r>
              <a:rPr lang="en-US" i="1" dirty="0" smtClean="0"/>
              <a:t> b</a:t>
            </a:r>
            <a:r>
              <a:rPr lang="en-US" dirty="0" smtClean="0"/>
              <a:t>, and c, then the </a:t>
            </a:r>
            <a:r>
              <a:rPr lang="en-US" u="sng" dirty="0" smtClean="0"/>
              <a:t>fractional uncertainty</a:t>
            </a:r>
            <a:r>
              <a:rPr lang="en-US" dirty="0" smtClean="0"/>
              <a:t> of </a:t>
            </a:r>
            <a:r>
              <a:rPr lang="en-US" i="1" dirty="0" smtClean="0"/>
              <a:t>Q</a:t>
            </a:r>
            <a:r>
              <a:rPr lang="en-US" dirty="0" smtClean="0"/>
              <a:t> equals the sum of the </a:t>
            </a:r>
            <a:r>
              <a:rPr lang="en-US" u="sng" dirty="0" smtClean="0"/>
              <a:t>fractional uncertainties</a:t>
            </a:r>
            <a:r>
              <a:rPr lang="en-US" dirty="0" smtClean="0"/>
              <a:t> of 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i="1" dirty="0" smtClean="0"/>
              <a:t>b</a:t>
            </a:r>
            <a:r>
              <a:rPr lang="en-US" dirty="0" smtClean="0"/>
              <a:t>, and </a:t>
            </a:r>
            <a:r>
              <a:rPr lang="en-US" i="1" dirty="0" smtClean="0"/>
              <a:t>c</a:t>
            </a:r>
            <a:r>
              <a:rPr lang="en-US" dirty="0" smtClean="0"/>
              <a:t>:</a:t>
            </a:r>
          </a:p>
          <a:p>
            <a:r>
              <a:rPr lang="en-US" dirty="0" smtClean="0"/>
              <a:t>Example: If </a:t>
            </a:r>
            <a:r>
              <a:rPr lang="en-US" i="1" dirty="0" smtClean="0"/>
              <a:t>Q</a:t>
            </a:r>
            <a:r>
              <a:rPr lang="en-US" dirty="0" smtClean="0"/>
              <a:t> = </a:t>
            </a:r>
            <a:r>
              <a:rPr lang="en-US" i="1" baseline="30000" dirty="0" err="1" smtClean="0"/>
              <a:t>ab</a:t>
            </a:r>
            <a:r>
              <a:rPr lang="en-US" dirty="0"/>
              <a:t>/</a:t>
            </a:r>
            <a:r>
              <a:rPr lang="en-US" i="1" baseline="-25000" dirty="0" smtClean="0"/>
              <a:t>c</a:t>
            </a:r>
            <a:r>
              <a:rPr lang="en-US" dirty="0" smtClean="0"/>
              <a:t> , then </a:t>
            </a:r>
            <a:r>
              <a:rPr lang="en-US" i="1" dirty="0" smtClean="0"/>
              <a:t>ΔQ </a:t>
            </a:r>
            <a:r>
              <a:rPr lang="en-US" dirty="0" smtClean="0"/>
              <a:t>= </a:t>
            </a:r>
            <a:r>
              <a:rPr lang="en-US" i="1" dirty="0" err="1" smtClean="0"/>
              <a:t>Δa</a:t>
            </a:r>
            <a:r>
              <a:rPr lang="en-US" i="1" dirty="0" smtClean="0"/>
              <a:t> </a:t>
            </a:r>
            <a:r>
              <a:rPr lang="en-US" dirty="0" smtClean="0"/>
              <a:t>+ </a:t>
            </a:r>
            <a:r>
              <a:rPr lang="en-US" i="1" dirty="0" err="1" smtClean="0"/>
              <a:t>Δb</a:t>
            </a:r>
            <a:r>
              <a:rPr lang="en-US" i="1" dirty="0" smtClean="0"/>
              <a:t> </a:t>
            </a:r>
            <a:r>
              <a:rPr lang="en-US" dirty="0" smtClean="0"/>
              <a:t>+ </a:t>
            </a:r>
            <a:r>
              <a:rPr lang="en-US" i="1" dirty="0" err="1" smtClean="0"/>
              <a:t>Δc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189712" y="2991362"/>
            <a:ext cx="417725" cy="0"/>
          </a:xfrm>
          <a:prstGeom prst="line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820337" y="2993125"/>
            <a:ext cx="417725" cy="0"/>
          </a:xfrm>
          <a:prstGeom prst="line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465444" y="2993125"/>
            <a:ext cx="417725" cy="0"/>
          </a:xfrm>
          <a:prstGeom prst="line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083886" y="2993125"/>
            <a:ext cx="417725" cy="0"/>
          </a:xfrm>
          <a:prstGeom prst="line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186304" y="2941226"/>
            <a:ext cx="526747" cy="46166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Q</a:t>
            </a:r>
            <a:r>
              <a:rPr lang="en-US" sz="2400" i="1" baseline="-25000" dirty="0" smtClean="0"/>
              <a:t>0</a:t>
            </a:r>
            <a:endParaRPr lang="en-US" sz="2400" i="1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4854868" y="2909793"/>
            <a:ext cx="470592" cy="46166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2400" i="1" dirty="0"/>
              <a:t>a</a:t>
            </a:r>
            <a:r>
              <a:rPr lang="en-US" sz="2400" i="1" baseline="-25000" dirty="0" smtClean="0"/>
              <a:t>0</a:t>
            </a:r>
            <a:endParaRPr lang="en-US" sz="2400" i="1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5493895" y="2934483"/>
            <a:ext cx="489528" cy="46166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2400" i="1" dirty="0"/>
              <a:t>b</a:t>
            </a:r>
            <a:r>
              <a:rPr lang="en-US" sz="2400" i="1" baseline="-25000" dirty="0" smtClean="0"/>
              <a:t>0</a:t>
            </a:r>
            <a:endParaRPr lang="en-US" sz="2400" i="1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6100595" y="2913785"/>
            <a:ext cx="453160" cy="46166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2400" i="1" dirty="0"/>
              <a:t>c</a:t>
            </a:r>
            <a:r>
              <a:rPr lang="en-US" sz="2400" i="1" baseline="-25000" dirty="0" smtClean="0"/>
              <a:t>0</a:t>
            </a:r>
            <a:endParaRPr lang="en-US" sz="2400" i="1" baseline="-25000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51144" y="3578268"/>
            <a:ext cx="8337790" cy="2103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03225" indent="-403225" algn="l" defTabSz="914400" rtl="0" eaLnBrk="1" latinLnBrk="0" hangingPunct="1">
              <a:spcBef>
                <a:spcPts val="2000"/>
              </a:spcBef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806450" indent="-403225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492250" indent="-3492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Since any expression written as an exponent can also be written as a product (for example, </a:t>
            </a:r>
            <a:r>
              <a:rPr lang="en-US" i="1" dirty="0" smtClean="0"/>
              <a:t>a</a:t>
            </a:r>
            <a:r>
              <a:rPr lang="en-US" baseline="30000" dirty="0" smtClean="0"/>
              <a:t>4</a:t>
            </a:r>
            <a:r>
              <a:rPr lang="en-US" dirty="0" smtClean="0"/>
              <a:t> = </a:t>
            </a:r>
            <a:r>
              <a:rPr lang="en-US" i="1" dirty="0" err="1"/>
              <a:t>a</a:t>
            </a:r>
            <a:r>
              <a:rPr lang="en-US" dirty="0" err="1" smtClean="0"/>
              <a:t>×</a:t>
            </a:r>
            <a:r>
              <a:rPr lang="en-US" i="1" dirty="0" err="1"/>
              <a:t>a</a:t>
            </a:r>
            <a:r>
              <a:rPr lang="en-US" dirty="0" err="1" smtClean="0"/>
              <a:t>×</a:t>
            </a:r>
            <a:r>
              <a:rPr lang="en-US" i="1" dirty="0" err="1"/>
              <a:t>a</a:t>
            </a:r>
            <a:r>
              <a:rPr lang="en-US" dirty="0" err="1" smtClean="0"/>
              <a:t>×</a:t>
            </a:r>
            <a:r>
              <a:rPr lang="en-US" i="1" dirty="0" err="1" smtClean="0"/>
              <a:t>a</a:t>
            </a:r>
            <a:r>
              <a:rPr lang="en-US" dirty="0" smtClean="0"/>
              <a:t>) one can show the following corollary to </a:t>
            </a:r>
            <a:r>
              <a:rPr lang="en-US" u="sng" dirty="0" smtClean="0"/>
              <a:t>Rule #2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If </a:t>
            </a:r>
            <a:r>
              <a:rPr lang="en-US" i="1" dirty="0" smtClean="0"/>
              <a:t>Q</a:t>
            </a:r>
            <a:r>
              <a:rPr lang="en-US" dirty="0" smtClean="0"/>
              <a:t> = </a:t>
            </a:r>
            <a:r>
              <a:rPr lang="en-US" i="1" dirty="0" smtClean="0"/>
              <a:t>a</a:t>
            </a:r>
            <a:r>
              <a:rPr lang="en-US" i="1" baseline="30000" dirty="0" smtClean="0"/>
              <a:t>n</a:t>
            </a:r>
            <a:r>
              <a:rPr lang="en-US" dirty="0" smtClean="0"/>
              <a:t>, then </a:t>
            </a:r>
            <a:r>
              <a:rPr lang="en-US" i="1" dirty="0" smtClean="0"/>
              <a:t>ΔQ </a:t>
            </a:r>
            <a:r>
              <a:rPr lang="en-US" dirty="0" smtClean="0"/>
              <a:t>= |n|</a:t>
            </a:r>
            <a:r>
              <a:rPr lang="en-US" dirty="0"/>
              <a:t>×</a:t>
            </a:r>
            <a:r>
              <a:rPr lang="en-US" i="1" dirty="0" err="1" smtClean="0"/>
              <a:t>Δa</a:t>
            </a:r>
            <a:endParaRPr lang="en-US" dirty="0" smtClean="0"/>
          </a:p>
          <a:p>
            <a:pPr marL="0" indent="0">
              <a:buFontTx/>
              <a:buNone/>
            </a:pP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3256027" y="5417669"/>
            <a:ext cx="417725" cy="0"/>
          </a:xfrm>
          <a:prstGeom prst="line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252619" y="5367533"/>
            <a:ext cx="526747" cy="46166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Q</a:t>
            </a:r>
            <a:r>
              <a:rPr lang="en-US" sz="2400" i="1" baseline="-25000" dirty="0" smtClean="0"/>
              <a:t>0</a:t>
            </a:r>
            <a:endParaRPr lang="en-US" sz="2400" i="1" baseline="-2500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4354295" y="5413449"/>
            <a:ext cx="417725" cy="0"/>
          </a:xfrm>
          <a:prstGeom prst="line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55432" y="5320524"/>
            <a:ext cx="470592" cy="46166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a</a:t>
            </a:r>
            <a:r>
              <a:rPr lang="en-US" sz="2400" i="1" baseline="-25000" dirty="0" smtClean="0"/>
              <a:t>0</a:t>
            </a:r>
            <a:endParaRPr lang="en-US" sz="2400" i="1" baseline="-25000" dirty="0"/>
          </a:p>
        </p:txBody>
      </p:sp>
    </p:spTree>
    <p:extLst>
      <p:ext uri="{BB962C8B-B14F-4D97-AF65-F5344CB8AC3E}">
        <p14:creationId xmlns:p14="http://schemas.microsoft.com/office/powerpoint/2010/main" val="4099473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Problem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882588"/>
            <a:ext cx="7581901" cy="1426298"/>
          </a:xfrm>
        </p:spPr>
        <p:txBody>
          <a:bodyPr/>
          <a:lstStyle/>
          <a:p>
            <a:r>
              <a:rPr lang="en-US" dirty="0" smtClean="0"/>
              <a:t>The dimensions of a rectangle are measured to be 8.0 cm ± 0.1 cm and 13.0 cm ± 0.05 cm.  Find the perimeter and area of the rectangle, including absolute error.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17471" y="3308886"/>
            <a:ext cx="8488172" cy="35491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03225" indent="-403225" algn="l" defTabSz="914400" rtl="0" eaLnBrk="1" latinLnBrk="0" hangingPunct="1">
              <a:spcBef>
                <a:spcPts val="2000"/>
              </a:spcBef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806450" indent="-403225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492250" indent="-3492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Let’s find perimeter first:</a:t>
            </a:r>
          </a:p>
          <a:p>
            <a:r>
              <a:rPr lang="en-US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P</a:t>
            </a:r>
            <a:r>
              <a:rPr lang="en-US" i="1" baseline="-25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0</a:t>
            </a:r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= </a:t>
            </a:r>
            <a:r>
              <a:rPr lang="en-US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L</a:t>
            </a:r>
            <a:r>
              <a:rPr lang="en-US" i="1" baseline="-25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0</a:t>
            </a:r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+ </a:t>
            </a:r>
            <a:r>
              <a:rPr lang="en-US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L</a:t>
            </a:r>
            <a:r>
              <a:rPr lang="en-US" i="1" baseline="-25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0</a:t>
            </a:r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+ </a:t>
            </a:r>
            <a:r>
              <a:rPr lang="en-US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w</a:t>
            </a:r>
            <a:r>
              <a:rPr lang="en-US" i="1" baseline="-25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0</a:t>
            </a:r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+ </a:t>
            </a:r>
            <a:r>
              <a:rPr lang="en-US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w</a:t>
            </a:r>
            <a:r>
              <a:rPr lang="en-US" i="1" baseline="-25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0</a:t>
            </a:r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= 2(8.0 cm) + 2(13.0 cm) = 42.0 cm</a:t>
            </a:r>
            <a:endParaRPr lang="en-US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Since we’re adding to get </a:t>
            </a:r>
            <a:r>
              <a:rPr lang="en-US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P</a:t>
            </a:r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, we use Rule #1:</a:t>
            </a:r>
          </a:p>
          <a:p>
            <a:r>
              <a:rPr lang="en-US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ΔP</a:t>
            </a:r>
            <a:r>
              <a:rPr lang="en-US" i="1" baseline="-25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0</a:t>
            </a:r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= </a:t>
            </a:r>
            <a:r>
              <a:rPr lang="en-US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Δ</a:t>
            </a:r>
            <a:r>
              <a:rPr lang="en-US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L</a:t>
            </a:r>
            <a:r>
              <a:rPr lang="en-US" i="1" baseline="-25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0</a:t>
            </a:r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+ </a:t>
            </a:r>
            <a:r>
              <a:rPr lang="en-US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Δ</a:t>
            </a:r>
            <a:r>
              <a:rPr lang="en-US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L</a:t>
            </a:r>
            <a:r>
              <a:rPr lang="en-US" i="1" baseline="-25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0</a:t>
            </a:r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+ </a:t>
            </a:r>
            <a:r>
              <a:rPr lang="en-US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Δ</a:t>
            </a:r>
            <a:r>
              <a:rPr lang="en-US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w</a:t>
            </a:r>
            <a:r>
              <a:rPr lang="en-US" i="1" baseline="-25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0</a:t>
            </a:r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+</a:t>
            </a:r>
            <a:r>
              <a:rPr lang="en-US" i="1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Δ</a:t>
            </a:r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en-US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w</a:t>
            </a:r>
            <a:r>
              <a:rPr lang="en-US" i="1" baseline="-25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0</a:t>
            </a:r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= 2(0.1 cm) + 2(0.05 cm) = 0.3 cm</a:t>
            </a:r>
          </a:p>
          <a:p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So </a:t>
            </a:r>
            <a:r>
              <a:rPr lang="en-US" i="1" u="sng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P</a:t>
            </a:r>
            <a:r>
              <a:rPr lang="en-US" u="sng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= 42.0 cm ± 0.3 cm</a:t>
            </a:r>
          </a:p>
        </p:txBody>
      </p:sp>
    </p:spTree>
    <p:extLst>
      <p:ext uri="{BB962C8B-B14F-4D97-AF65-F5344CB8AC3E}">
        <p14:creationId xmlns:p14="http://schemas.microsoft.com/office/powerpoint/2010/main" val="686980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17471" y="284098"/>
            <a:ext cx="8488172" cy="654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03225" indent="-403225" algn="l" defTabSz="914400" rtl="0" eaLnBrk="1" latinLnBrk="0" hangingPunct="1">
              <a:spcBef>
                <a:spcPts val="2000"/>
              </a:spcBef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806450" indent="-403225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492250" indent="-3492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Now let’s find area:</a:t>
            </a:r>
          </a:p>
          <a:p>
            <a:r>
              <a:rPr lang="en-US" sz="2800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A</a:t>
            </a:r>
            <a:r>
              <a:rPr lang="en-US" sz="2800" i="1" baseline="-25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0</a:t>
            </a:r>
            <a:r>
              <a:rPr lang="en-US" sz="2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= </a:t>
            </a:r>
            <a:r>
              <a:rPr lang="en-US" sz="2800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L</a:t>
            </a:r>
            <a:r>
              <a:rPr lang="en-US" sz="2800" i="1" baseline="-25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0</a:t>
            </a:r>
            <a:r>
              <a:rPr lang="en-US" sz="2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800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w</a:t>
            </a:r>
            <a:r>
              <a:rPr lang="en-US" sz="2800" i="1" baseline="-25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0</a:t>
            </a:r>
            <a:r>
              <a:rPr lang="en-US" sz="2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= (8.0 cm)(13.0 cm) = 104 cm</a:t>
            </a:r>
            <a:r>
              <a:rPr lang="en-US" sz="2800" baseline="30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2</a:t>
            </a:r>
            <a:endParaRPr lang="en-US" sz="2800" baseline="300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Since </a:t>
            </a:r>
            <a:r>
              <a:rPr lang="en-US" sz="280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we’re </a:t>
            </a:r>
            <a:r>
              <a:rPr lang="en-US" sz="280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multiplying </a:t>
            </a:r>
            <a:r>
              <a:rPr lang="en-US" sz="2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to get </a:t>
            </a:r>
            <a:r>
              <a:rPr lang="en-US" sz="2800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A</a:t>
            </a:r>
            <a:r>
              <a:rPr lang="en-US" sz="2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, we use Rule #2:</a:t>
            </a:r>
          </a:p>
          <a:p>
            <a:r>
              <a:rPr lang="en-US" sz="2800" i="1" baseline="30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ΔA</a:t>
            </a:r>
            <a:r>
              <a:rPr lang="en-US" sz="2800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/</a:t>
            </a:r>
            <a:r>
              <a:rPr lang="en-US" sz="2800" i="1" baseline="-25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A0</a:t>
            </a:r>
            <a:r>
              <a:rPr lang="en-US" sz="2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8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= </a:t>
            </a:r>
            <a:r>
              <a:rPr lang="en-US" sz="2800" i="1" baseline="30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ΔL</a:t>
            </a:r>
            <a:r>
              <a:rPr lang="en-US" sz="2800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/</a:t>
            </a:r>
            <a:r>
              <a:rPr lang="en-US" sz="2800" i="1" baseline="-25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L0</a:t>
            </a:r>
            <a:r>
              <a:rPr lang="en-US" sz="2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+ </a:t>
            </a:r>
            <a:r>
              <a:rPr lang="en-US" sz="2800" i="1" baseline="300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Δw</a:t>
            </a:r>
            <a:r>
              <a:rPr lang="en-US" sz="2800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/</a:t>
            </a:r>
            <a:r>
              <a:rPr lang="en-US" sz="2800" i="1" baseline="-25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w0</a:t>
            </a:r>
          </a:p>
          <a:p>
            <a:r>
              <a:rPr lang="en-US" sz="2800" i="1" baseline="30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ΔA</a:t>
            </a:r>
            <a:r>
              <a:rPr lang="en-US" sz="2800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/</a:t>
            </a:r>
            <a:r>
              <a:rPr lang="en-US" sz="2800" i="1" baseline="-25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104 cm^2</a:t>
            </a:r>
            <a:r>
              <a:rPr lang="en-US" sz="2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8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= </a:t>
            </a:r>
            <a:r>
              <a:rPr lang="en-US" sz="2800" i="1" baseline="30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0.1 cm</a:t>
            </a:r>
            <a:r>
              <a:rPr lang="en-US" sz="2800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/</a:t>
            </a:r>
            <a:r>
              <a:rPr lang="en-US" sz="2800" i="1" baseline="-25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8.0 cm</a:t>
            </a:r>
            <a:r>
              <a:rPr lang="en-US" sz="2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8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+ </a:t>
            </a:r>
            <a:r>
              <a:rPr lang="en-US" sz="2800" i="1" baseline="30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0.05 cm</a:t>
            </a:r>
            <a:r>
              <a:rPr lang="en-US" sz="2800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/</a:t>
            </a:r>
            <a:r>
              <a:rPr lang="en-US" sz="2800" i="1" baseline="-25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13.0 cm</a:t>
            </a:r>
            <a:endParaRPr lang="en-US" sz="2800" i="1" baseline="-250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Solving for </a:t>
            </a:r>
            <a:r>
              <a:rPr lang="en-US" sz="2800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ΔA </a:t>
            </a:r>
            <a:r>
              <a:rPr lang="en-US" sz="2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yields 1.7 cm</a:t>
            </a:r>
            <a:r>
              <a:rPr lang="en-US" sz="2800" baseline="30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2</a:t>
            </a:r>
            <a:r>
              <a:rPr lang="en-US" sz="2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.</a:t>
            </a:r>
          </a:p>
          <a:p>
            <a:r>
              <a:rPr lang="en-US" sz="2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But final absolute uncertainties should have only one significant figure, so </a:t>
            </a:r>
            <a:r>
              <a:rPr lang="en-US" sz="2800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ΔA </a:t>
            </a:r>
            <a:r>
              <a:rPr lang="en-US" sz="2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≈ 2 cm</a:t>
            </a:r>
            <a:r>
              <a:rPr lang="en-US" sz="2800" baseline="30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2</a:t>
            </a:r>
          </a:p>
          <a:p>
            <a:r>
              <a:rPr lang="en-US" sz="2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So </a:t>
            </a:r>
            <a:r>
              <a:rPr lang="en-US" sz="2800" i="1" u="sng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A</a:t>
            </a:r>
            <a:r>
              <a:rPr lang="en-US" sz="2800" u="sng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= 104 cm</a:t>
            </a:r>
            <a:r>
              <a:rPr lang="en-US" sz="2800" u="sng" baseline="30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2</a:t>
            </a:r>
            <a:r>
              <a:rPr lang="en-US" sz="2800" u="sng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± 2 cm</a:t>
            </a:r>
            <a:r>
              <a:rPr lang="en-US" sz="2800" u="sng" baseline="30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013821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Problem 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882588"/>
            <a:ext cx="7581901" cy="2505889"/>
          </a:xfrm>
        </p:spPr>
        <p:txBody>
          <a:bodyPr/>
          <a:lstStyle/>
          <a:p>
            <a:r>
              <a:rPr lang="en-US" dirty="0" smtClean="0"/>
              <a:t>A mass is measured to be 4.4 kg ± 0.2 kg and its speed is measured to be 18 m/s ± 2 m/s.  The formula for kinetic energy is </a:t>
            </a:r>
            <a:r>
              <a:rPr lang="en-US" i="1" dirty="0" smtClean="0"/>
              <a:t>K</a:t>
            </a:r>
            <a:r>
              <a:rPr lang="en-US" dirty="0" smtClean="0"/>
              <a:t> = ½</a:t>
            </a:r>
            <a:r>
              <a:rPr lang="en-US" i="1" dirty="0" smtClean="0"/>
              <a:t>mv</a:t>
            </a:r>
            <a:r>
              <a:rPr lang="en-US" baseline="30000" dirty="0" smtClean="0"/>
              <a:t>2</a:t>
            </a:r>
            <a:r>
              <a:rPr lang="en-US" dirty="0" smtClean="0"/>
              <a:t>, where </a:t>
            </a:r>
            <a:r>
              <a:rPr lang="en-US" i="1" dirty="0" smtClean="0"/>
              <a:t>K</a:t>
            </a:r>
            <a:r>
              <a:rPr lang="en-US" dirty="0" smtClean="0"/>
              <a:t> = kinetic energy in joules if mass </a:t>
            </a:r>
            <a:r>
              <a:rPr lang="en-US" i="1" dirty="0" smtClean="0"/>
              <a:t>m</a:t>
            </a:r>
            <a:r>
              <a:rPr lang="en-US" dirty="0" smtClean="0"/>
              <a:t> is measured in kg and velocity </a:t>
            </a:r>
            <a:r>
              <a:rPr lang="en-US" i="1" dirty="0" smtClean="0"/>
              <a:t>v</a:t>
            </a:r>
            <a:r>
              <a:rPr lang="en-US" dirty="0" smtClean="0"/>
              <a:t> is measured in m/s.  Find the kinetic energy of the mass, including absolute uncertainty.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79462" y="4645677"/>
            <a:ext cx="7608669" cy="1478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03225" indent="-403225" algn="l" defTabSz="914400" rtl="0" eaLnBrk="1" latinLnBrk="0" hangingPunct="1">
              <a:spcBef>
                <a:spcPts val="2000"/>
              </a:spcBef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806450" indent="-403225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492250" indent="-3492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Let’s find best estimate first:</a:t>
            </a:r>
          </a:p>
          <a:p>
            <a:r>
              <a:rPr lang="en-US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K</a:t>
            </a:r>
            <a:r>
              <a:rPr lang="en-US" i="1" baseline="-25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0</a:t>
            </a:r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= ½ </a:t>
            </a:r>
            <a:r>
              <a:rPr lang="en-US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m</a:t>
            </a:r>
            <a:r>
              <a:rPr lang="en-US" i="1" baseline="-25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0</a:t>
            </a:r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v</a:t>
            </a:r>
            <a:r>
              <a:rPr lang="en-US" i="1" baseline="-25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0</a:t>
            </a:r>
            <a:r>
              <a:rPr lang="en-US" i="1" baseline="30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= ½ (4.4 kg)(18 m/s)</a:t>
            </a:r>
            <a:r>
              <a:rPr lang="en-US" baseline="30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= 712.8 J</a:t>
            </a:r>
            <a:endParaRPr lang="en-US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571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160774" y="431459"/>
            <a:ext cx="8983226" cy="64265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03225" indent="-403225" algn="l" defTabSz="914400" rtl="0" eaLnBrk="1" latinLnBrk="0" hangingPunct="1">
              <a:spcBef>
                <a:spcPts val="2000"/>
              </a:spcBef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806450" indent="-403225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492250" indent="-3492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Since we’re multiplying to get </a:t>
            </a:r>
            <a:r>
              <a:rPr lang="en-US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K</a:t>
            </a:r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, we use Rule #2:</a:t>
            </a:r>
          </a:p>
          <a:p>
            <a:r>
              <a:rPr lang="en-US" i="1" baseline="30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ΔK</a:t>
            </a:r>
            <a:r>
              <a:rPr lang="en-US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/</a:t>
            </a:r>
            <a:r>
              <a:rPr lang="en-US" i="1" baseline="-25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K0</a:t>
            </a:r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= </a:t>
            </a:r>
            <a:r>
              <a:rPr lang="en-US" i="1" baseline="300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Δm</a:t>
            </a:r>
            <a:r>
              <a:rPr lang="en-US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/</a:t>
            </a:r>
            <a:r>
              <a:rPr lang="en-US" i="1" baseline="-25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m0</a:t>
            </a:r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+ </a:t>
            </a:r>
            <a:r>
              <a:rPr lang="en-US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2</a:t>
            </a:r>
            <a:r>
              <a:rPr lang="en-US" i="1" baseline="30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Δv</a:t>
            </a:r>
            <a:r>
              <a:rPr lang="en-US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/</a:t>
            </a:r>
            <a:r>
              <a:rPr lang="en-US" i="1" baseline="-25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v0</a:t>
            </a:r>
            <a:r>
              <a:rPr lang="en-US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 	</a:t>
            </a:r>
            <a:r>
              <a:rPr lang="en-US" sz="1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(Note: the 2 is due to the exponent on the v)</a:t>
            </a:r>
            <a:endParaRPr lang="en-US" dirty="0" smtClean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r>
              <a:rPr lang="en-US" i="1" baseline="30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ΔK</a:t>
            </a:r>
            <a:r>
              <a:rPr lang="en-US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/</a:t>
            </a:r>
            <a:r>
              <a:rPr lang="en-US" i="1" baseline="-25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712.8 J</a:t>
            </a:r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= </a:t>
            </a:r>
            <a:r>
              <a:rPr lang="en-US" i="1" baseline="30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0.2 kg</a:t>
            </a:r>
            <a:r>
              <a:rPr lang="en-US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/</a:t>
            </a:r>
            <a:r>
              <a:rPr lang="en-US" i="1" baseline="-25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4.4 kg</a:t>
            </a:r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+ </a:t>
            </a:r>
            <a:r>
              <a:rPr lang="en-US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(</a:t>
            </a:r>
            <a:r>
              <a:rPr lang="en-US" i="1" baseline="30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2 m/s</a:t>
            </a:r>
            <a:r>
              <a:rPr lang="en-US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/</a:t>
            </a:r>
            <a:r>
              <a:rPr lang="en-US" i="1" baseline="-25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18 m/s</a:t>
            </a:r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)</a:t>
            </a:r>
          </a:p>
          <a:p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Solving for </a:t>
            </a:r>
            <a:r>
              <a:rPr lang="en-US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ΔK </a:t>
            </a:r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yields 190.8 J.</a:t>
            </a:r>
          </a:p>
          <a:p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But final absolute uncertainties should have only 1 sig fig.</a:t>
            </a:r>
          </a:p>
          <a:p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So </a:t>
            </a:r>
            <a:r>
              <a:rPr lang="en-US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ΔK </a:t>
            </a:r>
            <a:r>
              <a:rPr lang="en-US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= 200 J</a:t>
            </a:r>
          </a:p>
          <a:p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Since our uncertain in energy </a:t>
            </a:r>
            <a:r>
              <a:rPr lang="en-US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ΔK</a:t>
            </a:r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is measured in hundreds of joules, it doesn’t make sense to report our </a:t>
            </a:r>
            <a:r>
              <a:rPr lang="en-US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best estimate </a:t>
            </a:r>
            <a:r>
              <a:rPr lang="en-US" i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K</a:t>
            </a:r>
            <a:r>
              <a:rPr lang="en-US" i="1" baseline="-2500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0</a:t>
            </a:r>
            <a:r>
              <a:rPr lang="en-US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for energy to a greater level of precision than that.</a:t>
            </a:r>
          </a:p>
          <a:p>
            <a:r>
              <a:rPr lang="en-US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K</a:t>
            </a:r>
            <a:r>
              <a:rPr lang="en-US" i="1" baseline="-25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0</a:t>
            </a:r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= 712.8 J ≈ 700 J</a:t>
            </a:r>
          </a:p>
          <a:p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So our final answer is: </a:t>
            </a:r>
            <a:r>
              <a:rPr lang="en-US" i="1" u="sng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K</a:t>
            </a:r>
            <a:r>
              <a:rPr lang="en-US" u="sng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= 700 J ± 200 J</a:t>
            </a:r>
          </a:p>
        </p:txBody>
      </p:sp>
    </p:spTree>
    <p:extLst>
      <p:ext uri="{BB962C8B-B14F-4D97-AF65-F5344CB8AC3E}">
        <p14:creationId xmlns:p14="http://schemas.microsoft.com/office/powerpoint/2010/main" val="44879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Types of Uncertainty</a:t>
            </a:r>
          </a:p>
          <a:p>
            <a:r>
              <a:rPr lang="en-US" dirty="0" smtClean="0"/>
              <a:t>Calculating Uncertainty</a:t>
            </a:r>
          </a:p>
          <a:p>
            <a:r>
              <a:rPr lang="en-US" dirty="0" smtClean="0"/>
              <a:t>Propagated Uncertainty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313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726" y="518057"/>
            <a:ext cx="8204118" cy="5765483"/>
          </a:xfrm>
        </p:spPr>
        <p:txBody>
          <a:bodyPr/>
          <a:lstStyle/>
          <a:p>
            <a:r>
              <a:rPr lang="en-US" sz="2800" dirty="0" smtClean="0"/>
              <a:t>Physics is an </a:t>
            </a:r>
            <a:r>
              <a:rPr lang="en-US" sz="2800" u="sng" dirty="0" smtClean="0"/>
              <a:t>experimental</a:t>
            </a:r>
            <a:r>
              <a:rPr lang="en-US" sz="2800" dirty="0" smtClean="0"/>
              <a:t> science.</a:t>
            </a:r>
          </a:p>
          <a:p>
            <a:r>
              <a:rPr lang="en-US" sz="2800" u="sng" dirty="0" smtClean="0"/>
              <a:t>No</a:t>
            </a:r>
            <a:r>
              <a:rPr lang="en-US" sz="2800" dirty="0" smtClean="0"/>
              <a:t> measurement can be infinitely accurate </a:t>
            </a:r>
            <a:r>
              <a:rPr lang="mr-IN" sz="2800" dirty="0" smtClean="0"/>
              <a:t>–</a:t>
            </a:r>
            <a:r>
              <a:rPr lang="en-US" sz="2800" dirty="0" smtClean="0"/>
              <a:t> there will </a:t>
            </a:r>
            <a:r>
              <a:rPr lang="en-US" sz="2800" u="sng" dirty="0" smtClean="0"/>
              <a:t>always</a:t>
            </a:r>
            <a:r>
              <a:rPr lang="en-US" sz="2800" dirty="0" smtClean="0"/>
              <a:t> be some uncertainty.</a:t>
            </a:r>
            <a:endParaRPr lang="en-US" sz="800" dirty="0" smtClean="0"/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sz="2800" u="sng" dirty="0" smtClean="0"/>
              <a:t>Types of Uncertainty</a:t>
            </a:r>
            <a:r>
              <a:rPr lang="en-US" sz="2800" dirty="0" smtClean="0"/>
              <a:t>:</a:t>
            </a:r>
            <a:endParaRPr lang="en-US" sz="800" dirty="0" smtClean="0"/>
          </a:p>
          <a:p>
            <a:pPr marL="0" indent="0">
              <a:buNone/>
            </a:pPr>
            <a:endParaRPr lang="en-US" sz="800" dirty="0" smtClean="0"/>
          </a:p>
          <a:p>
            <a:pPr lvl="1"/>
            <a:r>
              <a:rPr lang="en-US" sz="2800" u="sng" dirty="0" smtClean="0"/>
              <a:t>Systematic Error</a:t>
            </a:r>
            <a:r>
              <a:rPr lang="en-US" sz="2800" dirty="0" smtClean="0"/>
              <a:t> </a:t>
            </a:r>
            <a:r>
              <a:rPr lang="mr-IN" sz="2800" dirty="0" smtClean="0"/>
              <a:t>–</a:t>
            </a:r>
            <a:r>
              <a:rPr lang="en-US" sz="2800" dirty="0" smtClean="0"/>
              <a:t> Uncertainty due to an incorrectly calibrated instrument</a:t>
            </a:r>
            <a:endParaRPr lang="en-US" sz="800" dirty="0" smtClean="0"/>
          </a:p>
          <a:p>
            <a:pPr marL="403225" lvl="1" indent="0">
              <a:buNone/>
            </a:pPr>
            <a:endParaRPr lang="en-US" sz="800" dirty="0" smtClean="0"/>
          </a:p>
          <a:p>
            <a:pPr lvl="1"/>
            <a:r>
              <a:rPr lang="en-US" sz="2800" u="sng" dirty="0" smtClean="0"/>
              <a:t>Random Error</a:t>
            </a:r>
            <a:r>
              <a:rPr lang="en-US" sz="2800" dirty="0" smtClean="0"/>
              <a:t> </a:t>
            </a:r>
            <a:r>
              <a:rPr lang="mr-IN" sz="2800" dirty="0" smtClean="0"/>
              <a:t>–</a:t>
            </a:r>
            <a:r>
              <a:rPr lang="en-US" sz="2800" dirty="0" smtClean="0"/>
              <a:t> Uncertainty due to human imperfection or difficulty reading instruments.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904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723861"/>
            <a:ext cx="7581901" cy="5134139"/>
          </a:xfrm>
        </p:spPr>
        <p:txBody>
          <a:bodyPr/>
          <a:lstStyle/>
          <a:p>
            <a:r>
              <a:rPr lang="en-US" dirty="0" smtClean="0"/>
              <a:t>Note: Systematic Errors will always be biased in the same direction.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Using a ruler on a hot day </a:t>
            </a:r>
            <a:r>
              <a:rPr lang="mr-IN" dirty="0" smtClean="0"/>
              <a:t>–</a:t>
            </a:r>
            <a:r>
              <a:rPr lang="en-US" dirty="0" smtClean="0"/>
              <a:t> The ruler will expand in the heat, so all measurements will be too small.</a:t>
            </a:r>
          </a:p>
          <a:p>
            <a:pPr lvl="1"/>
            <a:r>
              <a:rPr lang="en-US" dirty="0" smtClean="0"/>
              <a:t>Using a scale </a:t>
            </a:r>
            <a:r>
              <a:rPr lang="en-US" dirty="0" smtClean="0"/>
              <a:t>which </a:t>
            </a:r>
            <a:r>
              <a:rPr lang="en-US" dirty="0" smtClean="0"/>
              <a:t>reads 0.5 grams even when empty </a:t>
            </a:r>
            <a:r>
              <a:rPr lang="mr-IN" dirty="0" smtClean="0"/>
              <a:t>–</a:t>
            </a:r>
            <a:r>
              <a:rPr lang="en-US" dirty="0" smtClean="0"/>
              <a:t> Every measurement will be too large.</a:t>
            </a:r>
          </a:p>
          <a:p>
            <a:r>
              <a:rPr lang="en-US" dirty="0" smtClean="0"/>
              <a:t>Doing more measurements won’t help with systematic errors.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/>
          <a:p>
            <a:r>
              <a:rPr lang="en-US" dirty="0" smtClean="0"/>
              <a:t>Systematic Uncertainty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622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471" y="1453903"/>
            <a:ext cx="8605135" cy="540409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contrast, </a:t>
            </a:r>
            <a:r>
              <a:rPr lang="en-US" u="sng" dirty="0" smtClean="0"/>
              <a:t>random errors</a:t>
            </a:r>
            <a:r>
              <a:rPr lang="en-US" dirty="0" smtClean="0"/>
              <a:t> can be biased in either direction.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Timing an event with a stopwatch</a:t>
            </a:r>
          </a:p>
          <a:p>
            <a:pPr lvl="1"/>
            <a:r>
              <a:rPr lang="en-US" dirty="0" smtClean="0"/>
              <a:t>Estimating a length which falls between the tick marks of a ruler</a:t>
            </a:r>
          </a:p>
          <a:p>
            <a:r>
              <a:rPr lang="en-US" dirty="0" smtClean="0"/>
              <a:t>In the first case, random uncertainty is due to the </a:t>
            </a:r>
            <a:r>
              <a:rPr lang="en-US" u="sng" dirty="0" smtClean="0"/>
              <a:t>procedure</a:t>
            </a:r>
            <a:r>
              <a:rPr lang="en-US" dirty="0" smtClean="0"/>
              <a:t> used </a:t>
            </a:r>
            <a:r>
              <a:rPr lang="mr-IN" dirty="0" smtClean="0"/>
              <a:t>–</a:t>
            </a:r>
            <a:r>
              <a:rPr lang="en-US" dirty="0" smtClean="0"/>
              <a:t> the accuracy of a stopwatch is limited by the reaction time of the user.</a:t>
            </a:r>
          </a:p>
          <a:p>
            <a:r>
              <a:rPr lang="en-US" dirty="0" smtClean="0"/>
              <a:t>In the second case, random uncertainty is due to the </a:t>
            </a:r>
            <a:r>
              <a:rPr lang="en-US" u="sng" dirty="0" smtClean="0"/>
              <a:t>equipment</a:t>
            </a:r>
            <a:r>
              <a:rPr lang="en-US" dirty="0"/>
              <a:t> </a:t>
            </a:r>
            <a:r>
              <a:rPr lang="en-US" dirty="0" smtClean="0"/>
              <a:t>used </a:t>
            </a:r>
            <a:r>
              <a:rPr lang="mr-IN" dirty="0" smtClean="0"/>
              <a:t>–</a:t>
            </a:r>
            <a:r>
              <a:rPr lang="en-US" dirty="0" smtClean="0"/>
              <a:t> the accuracy is limited by the precision of the ruler.  This type of random uncertain is called a “reading uncertainty” since there is a limit to how accurately you can read the </a:t>
            </a:r>
            <a:r>
              <a:rPr lang="en-US" dirty="0" err="1" smtClean="0"/>
              <a:t>measurment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346327"/>
          </a:xfrm>
        </p:spPr>
        <p:txBody>
          <a:bodyPr/>
          <a:lstStyle/>
          <a:p>
            <a:r>
              <a:rPr lang="en-US" dirty="0" smtClean="0"/>
              <a:t>Random Uncertainty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947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Uncertainty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Note: </a:t>
            </a:r>
            <a:r>
              <a:rPr lang="en-US" u="sng" dirty="0" smtClean="0"/>
              <a:t>Reading Uncertainties</a:t>
            </a:r>
            <a:r>
              <a:rPr lang="en-US" dirty="0" smtClean="0"/>
              <a:t> are always equal to half the smallest unit of precision indicated on the device used for measuring.</a:t>
            </a:r>
          </a:p>
          <a:p>
            <a:r>
              <a:rPr lang="en-US" dirty="0" smtClean="0"/>
              <a:t>Example: If you use a ruler with tick marks every mm, your measurements should be recorded ±0.5 mm or ±0.05 cm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1305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vocab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a value is recorded as </a:t>
            </a:r>
            <a:r>
              <a:rPr lang="en-US" i="1" dirty="0" smtClean="0"/>
              <a:t>a  </a:t>
            </a:r>
            <a:r>
              <a:rPr lang="en-US" dirty="0" smtClean="0"/>
              <a:t>= </a:t>
            </a:r>
            <a:r>
              <a:rPr lang="en-US" i="1" dirty="0" smtClean="0"/>
              <a:t>a</a:t>
            </a:r>
            <a:r>
              <a:rPr lang="en-US" baseline="-25000" dirty="0" smtClean="0"/>
              <a:t>0</a:t>
            </a:r>
            <a:r>
              <a:rPr lang="en-US" dirty="0" smtClean="0"/>
              <a:t> ± </a:t>
            </a:r>
            <a:r>
              <a:rPr lang="en-US" i="1" dirty="0" err="1" smtClean="0"/>
              <a:t>Δa</a:t>
            </a:r>
            <a:endParaRPr lang="en-US" i="1" dirty="0" smtClean="0"/>
          </a:p>
          <a:p>
            <a:r>
              <a:rPr lang="en-US" i="1" dirty="0" smtClean="0"/>
              <a:t>a</a:t>
            </a:r>
            <a:r>
              <a:rPr lang="en-US" i="1" baseline="-25000" dirty="0" smtClean="0"/>
              <a:t>0</a:t>
            </a:r>
            <a:r>
              <a:rPr lang="en-US" i="1" dirty="0" smtClean="0"/>
              <a:t> </a:t>
            </a:r>
            <a:r>
              <a:rPr lang="en-US" dirty="0" smtClean="0"/>
              <a:t>= the </a:t>
            </a:r>
            <a:r>
              <a:rPr lang="en-US" u="sng" dirty="0" smtClean="0"/>
              <a:t>best estimate</a:t>
            </a:r>
            <a:r>
              <a:rPr lang="en-US" dirty="0" smtClean="0"/>
              <a:t> or </a:t>
            </a:r>
            <a:r>
              <a:rPr lang="en-US" u="sng" dirty="0" smtClean="0"/>
              <a:t>mean value</a:t>
            </a:r>
          </a:p>
          <a:p>
            <a:r>
              <a:rPr lang="en-US" i="1" dirty="0" smtClean="0"/>
              <a:t> </a:t>
            </a:r>
            <a:r>
              <a:rPr lang="en-US" i="1" dirty="0" err="1" smtClean="0"/>
              <a:t>Δa</a:t>
            </a:r>
            <a:r>
              <a:rPr lang="en-US" dirty="0" smtClean="0"/>
              <a:t> = the </a:t>
            </a:r>
            <a:r>
              <a:rPr lang="en-US" u="sng" dirty="0" smtClean="0"/>
              <a:t>absolute uncertainty</a:t>
            </a:r>
          </a:p>
          <a:p>
            <a:r>
              <a:rPr lang="en-US" i="1" dirty="0" err="1" smtClean="0"/>
              <a:t>Δa</a:t>
            </a:r>
            <a:r>
              <a:rPr lang="en-US" i="1" dirty="0" smtClean="0"/>
              <a:t>/a</a:t>
            </a:r>
            <a:r>
              <a:rPr lang="en-US" i="1" baseline="-25000" dirty="0" smtClean="0"/>
              <a:t>0</a:t>
            </a:r>
            <a:r>
              <a:rPr lang="en-US" i="1" dirty="0" smtClean="0"/>
              <a:t> = </a:t>
            </a:r>
            <a:r>
              <a:rPr lang="en-US" dirty="0" smtClean="0"/>
              <a:t>the </a:t>
            </a:r>
            <a:r>
              <a:rPr lang="en-US" u="sng" dirty="0" smtClean="0"/>
              <a:t>fractional uncertainty</a:t>
            </a:r>
          </a:p>
          <a:p>
            <a:r>
              <a:rPr lang="en-US" dirty="0" smtClean="0"/>
              <a:t>(</a:t>
            </a:r>
            <a:r>
              <a:rPr lang="en-US" i="1" dirty="0" err="1" smtClean="0"/>
              <a:t>Δa</a:t>
            </a:r>
            <a:r>
              <a:rPr lang="en-US" i="1" dirty="0"/>
              <a:t>/</a:t>
            </a:r>
            <a:r>
              <a:rPr lang="en-US" i="1" dirty="0" smtClean="0"/>
              <a:t>a</a:t>
            </a:r>
            <a:r>
              <a:rPr lang="en-US" i="1" baseline="-25000" dirty="0" smtClean="0"/>
              <a:t>0</a:t>
            </a:r>
            <a:r>
              <a:rPr lang="en-US" dirty="0" smtClean="0"/>
              <a:t>) × 100% = </a:t>
            </a:r>
            <a:r>
              <a:rPr lang="en-US" u="sng" dirty="0" smtClean="0"/>
              <a:t>percent uncertainty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433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6"/>
            <a:ext cx="7581901" cy="1045521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79" y="1453904"/>
            <a:ext cx="8187409" cy="5063598"/>
          </a:xfrm>
        </p:spPr>
        <p:txBody>
          <a:bodyPr>
            <a:normAutofit/>
          </a:bodyPr>
          <a:lstStyle/>
          <a:p>
            <a:r>
              <a:rPr lang="en-US" dirty="0" smtClean="0"/>
              <a:t>Suppose a length is determined to be: </a:t>
            </a:r>
            <a:r>
              <a:rPr lang="en-US" i="1" dirty="0" smtClean="0"/>
              <a:t>L</a:t>
            </a:r>
            <a:r>
              <a:rPr lang="en-US" dirty="0" smtClean="0"/>
              <a:t> = 42.6 cm ±0.1 cm</a:t>
            </a:r>
          </a:p>
          <a:p>
            <a:r>
              <a:rPr lang="en-US" dirty="0" smtClean="0"/>
              <a:t>The best estimate for this length is 42.6 cm</a:t>
            </a:r>
          </a:p>
          <a:p>
            <a:r>
              <a:rPr lang="en-US" dirty="0" smtClean="0"/>
              <a:t>The absolute uncertainty for this length is 0.1 cm</a:t>
            </a:r>
          </a:p>
          <a:p>
            <a:r>
              <a:rPr lang="en-US" dirty="0" smtClean="0"/>
              <a:t>The fraction uncertainty here = </a:t>
            </a:r>
            <a:r>
              <a:rPr lang="en-US" baseline="30000" dirty="0" smtClean="0"/>
              <a:t>0.1 cm</a:t>
            </a:r>
            <a:r>
              <a:rPr lang="en-US" dirty="0" smtClean="0"/>
              <a:t>/</a:t>
            </a:r>
            <a:r>
              <a:rPr lang="en-US" baseline="-25000" dirty="0" smtClean="0"/>
              <a:t>42.6 cm</a:t>
            </a:r>
            <a:r>
              <a:rPr lang="en-US" dirty="0" smtClean="0"/>
              <a:t> = 0.0023</a:t>
            </a:r>
          </a:p>
          <a:p>
            <a:r>
              <a:rPr lang="en-US" dirty="0" smtClean="0"/>
              <a:t>The %-uncertainty = (</a:t>
            </a:r>
            <a:r>
              <a:rPr lang="en-US" baseline="30000" dirty="0"/>
              <a:t>0.1 cm</a:t>
            </a:r>
            <a:r>
              <a:rPr lang="en-US" dirty="0"/>
              <a:t>/</a:t>
            </a:r>
            <a:r>
              <a:rPr lang="en-US" baseline="-25000" dirty="0"/>
              <a:t>42.6 cm</a:t>
            </a:r>
            <a:r>
              <a:rPr lang="en-US" dirty="0" smtClean="0"/>
              <a:t>)×100% = 0.23%</a:t>
            </a:r>
          </a:p>
          <a:p>
            <a:r>
              <a:rPr lang="en-US" dirty="0" smtClean="0"/>
              <a:t>Note: </a:t>
            </a:r>
            <a:r>
              <a:rPr lang="en-US" i="1" dirty="0" err="1" smtClean="0"/>
              <a:t>Δa</a:t>
            </a:r>
            <a:r>
              <a:rPr lang="en-US" dirty="0" smtClean="0"/>
              <a:t> and a</a:t>
            </a:r>
            <a:r>
              <a:rPr lang="en-US" baseline="-25000" dirty="0" smtClean="0"/>
              <a:t>0</a:t>
            </a:r>
            <a:r>
              <a:rPr lang="en-US" dirty="0" smtClean="0"/>
              <a:t> must have the </a:t>
            </a:r>
            <a:r>
              <a:rPr lang="en-US" u="sng" dirty="0" smtClean="0"/>
              <a:t>same units</a:t>
            </a:r>
            <a:r>
              <a:rPr lang="en-US" dirty="0" smtClean="0"/>
              <a:t> to calculate fractional and %-uncertainty.</a:t>
            </a:r>
          </a:p>
          <a:p>
            <a:r>
              <a:rPr lang="en-US" dirty="0" smtClean="0"/>
              <a:t>Also note: We will use the convention that any final absolute uncertainty can have only </a:t>
            </a:r>
            <a:r>
              <a:rPr lang="en-US" u="sng" dirty="0" smtClean="0"/>
              <a:t>one</a:t>
            </a:r>
            <a:r>
              <a:rPr lang="en-US" dirty="0" smtClean="0"/>
              <a:t> significant figure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130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Propagation of Uncertainty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measure a value, and then use that value to calculate something, the uncertainty in the initial value will propagate into uncertainty in the final result.</a:t>
            </a:r>
          </a:p>
          <a:p>
            <a:r>
              <a:rPr lang="en-US" dirty="0" smtClean="0"/>
              <a:t>How bad the final uncertainty is depends on how bad the initial uncertainties were that went into the calculation, and what type of calculation did you do.</a:t>
            </a:r>
          </a:p>
          <a:p>
            <a:r>
              <a:rPr lang="en-US" dirty="0" smtClean="0"/>
              <a:t>The following </a:t>
            </a:r>
            <a:r>
              <a:rPr lang="en-US" dirty="0" err="1" smtClean="0"/>
              <a:t>xkcd</a:t>
            </a:r>
            <a:r>
              <a:rPr lang="en-US" dirty="0" smtClean="0"/>
              <a:t> cartoon nicely summarizes things</a:t>
            </a:r>
            <a:r>
              <a:rPr lang="mr-IN" dirty="0" smtClean="0"/>
              <a:t>…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22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bit">
  <a:themeElements>
    <a:clrScheme name="Orbit">
      <a:dk1>
        <a:srgbClr val="000000"/>
      </a:dk1>
      <a:lt1>
        <a:srgbClr val="FFFFFF"/>
      </a:lt1>
      <a:dk2>
        <a:srgbClr val="7C9BA5"/>
      </a:dk2>
      <a:lt2>
        <a:srgbClr val="C1D0CA"/>
      </a:lt2>
      <a:accent1>
        <a:srgbClr val="F2D908"/>
      </a:accent1>
      <a:accent2>
        <a:srgbClr val="9DE61E"/>
      </a:accent2>
      <a:accent3>
        <a:srgbClr val="0D8BE6"/>
      </a:accent3>
      <a:accent4>
        <a:srgbClr val="C61B1B"/>
      </a:accent4>
      <a:accent5>
        <a:srgbClr val="E26F08"/>
      </a:accent5>
      <a:accent6>
        <a:srgbClr val="8D35D1"/>
      </a:accent6>
      <a:hlink>
        <a:srgbClr val="ECBF0B"/>
      </a:hlink>
      <a:folHlink>
        <a:srgbClr val="F4E5A8"/>
      </a:folHlink>
    </a:clrScheme>
    <a:fontScheme name="Orbit">
      <a:maj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Orbit">
      <a:fillStyleLst>
        <a:solidFill>
          <a:schemeClr val="phClr"/>
        </a:solidFill>
        <a:solidFill>
          <a:schemeClr val="phClr">
            <a:shade val="80000"/>
          </a:schemeClr>
        </a:solidFill>
        <a:gradFill rotWithShape="1">
          <a:gsLst>
            <a:gs pos="0">
              <a:schemeClr val="phClr">
                <a:shade val="30000"/>
                <a:satMod val="100000"/>
              </a:schemeClr>
            </a:gs>
            <a:gs pos="80000">
              <a:schemeClr val="phClr">
                <a:shade val="90000"/>
                <a:satMod val="100000"/>
              </a:schemeClr>
            </a:gs>
            <a:gs pos="100000">
              <a:schemeClr val="phClr">
                <a:tint val="9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762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228600" dist="38100" dir="5400000" sx="104000" sy="104000" algn="ctr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317500" dist="381000" dir="5400000" sx="90000" sy="2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etal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lumMod val="80000"/>
              </a:schemeClr>
              <a:schemeClr val="phClr">
                <a:satMod val="360000"/>
                <a:lumMod val="14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Orbit.thmx</Template>
  <TotalTime>9222</TotalTime>
  <Words>1080</Words>
  <Application>Microsoft Macintosh PowerPoint</Application>
  <PresentationFormat>On-screen Show (4:3)</PresentationFormat>
  <Paragraphs>95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Orbit</vt:lpstr>
      <vt:lpstr>Unit 1: Measurements &amp; Uncertainties</vt:lpstr>
      <vt:lpstr>Table of Contents</vt:lpstr>
      <vt:lpstr>PowerPoint Presentation</vt:lpstr>
      <vt:lpstr>Systematic Uncertainty</vt:lpstr>
      <vt:lpstr>Random Uncertainty</vt:lpstr>
      <vt:lpstr>Reading Uncertainty</vt:lpstr>
      <vt:lpstr>Some vocab</vt:lpstr>
      <vt:lpstr>Example</vt:lpstr>
      <vt:lpstr>Propagation of Uncertainty</vt:lpstr>
      <vt:lpstr>PowerPoint Presentation</vt:lpstr>
      <vt:lpstr>How to Calculate Propagated Uncertainty</vt:lpstr>
      <vt:lpstr>How to Calculate Propagated Uncertainty</vt:lpstr>
      <vt:lpstr>Example Problem A</vt:lpstr>
      <vt:lpstr>PowerPoint Presentation</vt:lpstr>
      <vt:lpstr>Example Problem B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7: Atomic, Nuclear, &amp; Particle Physics</dc:title>
  <dc:creator>Tom</dc:creator>
  <cp:lastModifiedBy>Tom</cp:lastModifiedBy>
  <cp:revision>80</cp:revision>
  <dcterms:created xsi:type="dcterms:W3CDTF">2017-02-17T17:17:37Z</dcterms:created>
  <dcterms:modified xsi:type="dcterms:W3CDTF">2020-06-23T04:49:27Z</dcterms:modified>
</cp:coreProperties>
</file>