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56" r:id="rId2"/>
    <p:sldId id="257" r:id="rId3"/>
    <p:sldId id="277" r:id="rId4"/>
    <p:sldId id="278" r:id="rId5"/>
    <p:sldId id="272" r:id="rId6"/>
    <p:sldId id="273" r:id="rId7"/>
    <p:sldId id="275" r:id="rId8"/>
    <p:sldId id="276" r:id="rId9"/>
    <p:sldId id="279" r:id="rId10"/>
    <p:sldId id="280" r:id="rId11"/>
    <p:sldId id="304" r:id="rId12"/>
    <p:sldId id="305" r:id="rId13"/>
    <p:sldId id="281" r:id="rId14"/>
    <p:sldId id="301" r:id="rId15"/>
    <p:sldId id="282" r:id="rId16"/>
    <p:sldId id="283" r:id="rId17"/>
    <p:sldId id="284" r:id="rId18"/>
    <p:sldId id="262" r:id="rId19"/>
    <p:sldId id="258" r:id="rId20"/>
    <p:sldId id="259" r:id="rId21"/>
    <p:sldId id="261" r:id="rId22"/>
    <p:sldId id="26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306" r:id="rId36"/>
    <p:sldId id="297" r:id="rId37"/>
    <p:sldId id="298" r:id="rId38"/>
    <p:sldId id="302" r:id="rId39"/>
    <p:sldId id="299" r:id="rId40"/>
    <p:sldId id="300" r:id="rId41"/>
    <p:sldId id="303" r:id="rId42"/>
    <p:sldId id="266" r:id="rId43"/>
    <p:sldId id="269" r:id="rId44"/>
    <p:sldId id="267" r:id="rId45"/>
    <p:sldId id="268" r:id="rId46"/>
    <p:sldId id="271" r:id="rId47"/>
    <p:sldId id="307" r:id="rId48"/>
    <p:sldId id="308" r:id="rId49"/>
    <p:sldId id="309" r:id="rId50"/>
    <p:sldId id="362" r:id="rId51"/>
    <p:sldId id="363" r:id="rId52"/>
    <p:sldId id="364" r:id="rId53"/>
    <p:sldId id="365" r:id="rId54"/>
    <p:sldId id="366" r:id="rId55"/>
    <p:sldId id="313" r:id="rId56"/>
    <p:sldId id="367" r:id="rId57"/>
    <p:sldId id="315" r:id="rId58"/>
    <p:sldId id="316" r:id="rId59"/>
    <p:sldId id="317" r:id="rId60"/>
    <p:sldId id="318" r:id="rId61"/>
    <p:sldId id="361" r:id="rId62"/>
    <p:sldId id="310" r:id="rId63"/>
    <p:sldId id="343" r:id="rId64"/>
    <p:sldId id="344" r:id="rId65"/>
    <p:sldId id="345" r:id="rId66"/>
    <p:sldId id="346" r:id="rId67"/>
    <p:sldId id="347" r:id="rId68"/>
    <p:sldId id="348" r:id="rId69"/>
    <p:sldId id="349" r:id="rId70"/>
    <p:sldId id="350" r:id="rId71"/>
    <p:sldId id="351" r:id="rId72"/>
    <p:sldId id="352" r:id="rId73"/>
    <p:sldId id="353" r:id="rId74"/>
    <p:sldId id="312" r:id="rId75"/>
    <p:sldId id="311" r:id="rId76"/>
    <p:sldId id="358" r:id="rId77"/>
    <p:sldId id="360" r:id="rId78"/>
    <p:sldId id="354" r:id="rId79"/>
    <p:sldId id="314" r:id="rId80"/>
    <p:sldId id="355" r:id="rId81"/>
    <p:sldId id="356" r:id="rId82"/>
    <p:sldId id="260" r:id="rId83"/>
    <p:sldId id="357"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A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23"/>
  </p:normalViewPr>
  <p:slideViewPr>
    <p:cSldViewPr snapToGrid="0" snapToObjects="1">
      <p:cViewPr varScale="1">
        <p:scale>
          <a:sx n="104" d="100"/>
          <a:sy n="104" d="100"/>
        </p:scale>
        <p:origin x="188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871A7-8A1A-DD40-8500-B4F3CF51123F}" type="datetimeFigureOut">
              <a:rPr lang="en-US" smtClean="0"/>
              <a:t>3/17/23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87B44-00C5-D849-8F04-75444367EEBE}" type="slidenum">
              <a:rPr lang="en-US" smtClean="0"/>
              <a:t>‹#›</a:t>
            </a:fld>
            <a:endParaRPr lang="en-US"/>
          </a:p>
        </p:txBody>
      </p:sp>
    </p:spTree>
    <p:extLst>
      <p:ext uri="{BB962C8B-B14F-4D97-AF65-F5344CB8AC3E}">
        <p14:creationId xmlns:p14="http://schemas.microsoft.com/office/powerpoint/2010/main" val="20029420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14</a:t>
            </a:fld>
            <a:endParaRPr lang="en-US"/>
          </a:p>
        </p:txBody>
      </p:sp>
    </p:spTree>
    <p:extLst>
      <p:ext uri="{BB962C8B-B14F-4D97-AF65-F5344CB8AC3E}">
        <p14:creationId xmlns:p14="http://schemas.microsoft.com/office/powerpoint/2010/main" val="119088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40A8D5-5511-694F-83B9-3FF92789B8BC}" type="slidenum">
              <a:rPr lang="en-US"/>
              <a:pPr>
                <a:defRPr/>
              </a:pPr>
              <a:t>44</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04461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0502B2-26E6-BF41-AA5C-7926F874337A}" type="slidenum">
              <a:rPr lang="en-US"/>
              <a:pPr>
                <a:defRPr/>
              </a:pPr>
              <a:t>45</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3074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48</a:t>
            </a:fld>
            <a:endParaRPr lang="en-US"/>
          </a:p>
        </p:txBody>
      </p:sp>
    </p:spTree>
    <p:extLst>
      <p:ext uri="{BB962C8B-B14F-4D97-AF65-F5344CB8AC3E}">
        <p14:creationId xmlns:p14="http://schemas.microsoft.com/office/powerpoint/2010/main" val="151689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249DB2-6E1C-FA4A-A19E-CD55BFBB5288}" type="slidenum">
              <a:rPr lang="en-US" smtClean="0"/>
              <a:pPr>
                <a:defRPr/>
              </a:pPr>
              <a:t>70</a:t>
            </a:fld>
            <a:endParaRPr lang="en-US"/>
          </a:p>
        </p:txBody>
      </p:sp>
    </p:spTree>
    <p:extLst>
      <p:ext uri="{BB962C8B-B14F-4D97-AF65-F5344CB8AC3E}">
        <p14:creationId xmlns:p14="http://schemas.microsoft.com/office/powerpoint/2010/main" val="262473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4309CD-7701-E74C-A625-BDEC2C2D742E}" type="slidenum">
              <a:rPr lang="en-US" smtClean="0"/>
              <a:pPr>
                <a:defRPr/>
              </a:pPr>
              <a:t>71</a:t>
            </a:fld>
            <a:endParaRPr lang="en-US" dirty="0"/>
          </a:p>
        </p:txBody>
      </p:sp>
    </p:spTree>
    <p:extLst>
      <p:ext uri="{BB962C8B-B14F-4D97-AF65-F5344CB8AC3E}">
        <p14:creationId xmlns:p14="http://schemas.microsoft.com/office/powerpoint/2010/main" val="99781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74</a:t>
            </a:fld>
            <a:endParaRPr lang="en-US"/>
          </a:p>
        </p:txBody>
      </p:sp>
    </p:spTree>
    <p:extLst>
      <p:ext uri="{BB962C8B-B14F-4D97-AF65-F5344CB8AC3E}">
        <p14:creationId xmlns:p14="http://schemas.microsoft.com/office/powerpoint/2010/main" val="355446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76</a:t>
            </a:fld>
            <a:endParaRPr lang="en-US"/>
          </a:p>
        </p:txBody>
      </p:sp>
    </p:spTree>
    <p:extLst>
      <p:ext uri="{BB962C8B-B14F-4D97-AF65-F5344CB8AC3E}">
        <p14:creationId xmlns:p14="http://schemas.microsoft.com/office/powerpoint/2010/main" val="308298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77</a:t>
            </a:fld>
            <a:endParaRPr lang="en-US"/>
          </a:p>
        </p:txBody>
      </p:sp>
    </p:spTree>
    <p:extLst>
      <p:ext uri="{BB962C8B-B14F-4D97-AF65-F5344CB8AC3E}">
        <p14:creationId xmlns:p14="http://schemas.microsoft.com/office/powerpoint/2010/main" val="618230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BC5C3D8-4A00-9B43-8FBA-5982F9E285A7}" type="slidenum">
              <a:rPr lang="en-US"/>
              <a:pPr eaLnBrk="1" hangingPunct="1"/>
              <a:t>79</a:t>
            </a:fld>
            <a:endParaRPr lang="en-US"/>
          </a:p>
        </p:txBody>
      </p:sp>
    </p:spTree>
    <p:extLst>
      <p:ext uri="{BB962C8B-B14F-4D97-AF65-F5344CB8AC3E}">
        <p14:creationId xmlns:p14="http://schemas.microsoft.com/office/powerpoint/2010/main" val="137124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F2B99-023D-FB4B-9DA3-5C4A8B1D54EB}" type="slidenum">
              <a:rPr lang="en-US"/>
              <a:pPr/>
              <a:t>18</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259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B8D8C-7D84-9445-9009-8A8A8A32BE8B}" type="slidenum">
              <a:rPr lang="en-US"/>
              <a:pPr/>
              <a:t>19</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2684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C5C1C-6F64-C54A-9878-1CA6E0C79D28}" type="slidenum">
              <a:rPr lang="en-US"/>
              <a:pPr/>
              <a:t>20</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498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787786-BB40-B040-A2C4-17E76A2A5180}" type="slidenum">
              <a:rPr lang="en-US"/>
              <a:pPr/>
              <a:t>21</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8872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F2B99-023D-FB4B-9DA3-5C4A8B1D54EB}" type="slidenum">
              <a:rPr lang="en-US"/>
              <a:pPr/>
              <a:t>22</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6835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33</a:t>
            </a:fld>
            <a:endParaRPr lang="en-US"/>
          </a:p>
        </p:txBody>
      </p:sp>
    </p:spTree>
    <p:extLst>
      <p:ext uri="{BB962C8B-B14F-4D97-AF65-F5344CB8AC3E}">
        <p14:creationId xmlns:p14="http://schemas.microsoft.com/office/powerpoint/2010/main" val="3168314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7A7BF3-C933-544F-A4E4-A95FCC62A3DE}" type="slidenum">
              <a:rPr lang="en-US"/>
              <a:pPr>
                <a:defRPr/>
              </a:pPr>
              <a:t>42</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72373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7A7BF3-C933-544F-A4E4-A95FCC62A3DE}" type="slidenum">
              <a:rPr lang="en-US"/>
              <a:pPr>
                <a:defRPr/>
              </a:pPr>
              <a:t>43</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18886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3/17/23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3/17/23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3/17/23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3/17/23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3/17/23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3/17/23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3/17/23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3/17/23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3/17/23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3/17/23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3/17/23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3/17/23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3/17/23</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ift.sonoma.edu/education/slinky_bookl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rborsci.com/bernoulli-bag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arborsci.com/shop-by-topic/waves-sound/wave-motion/mechanical-wave-value-pack"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iwant2study.org/lookangejss/04waves_14sound/ejss_model_dopplerxywee01/dopplerxywee01_Simulation.x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youtube.com/watch?v=ajZojAwfEb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het.colorado.edu/en/simulations/balloons-and-static-electricity"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het.colorado.edu/en/simulations/electric-hockey"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het.colorado.edu/sims/html/coulombs-law/latest/coulombs-law_en.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het.colorado.edu/en/simulations/john-travoltage"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80.xml.rels><?xml version="1.0" encoding="UTF-8" standalone="yes"?>
<Relationships xmlns="http://schemas.openxmlformats.org/package/2006/relationships"><Relationship Id="rId3" Type="http://schemas.openxmlformats.org/officeDocument/2006/relationships/hyperlink" Target="http://www.arborsci.com/series-parallel-bulb-board" TargetMode="External"/><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phet.colorado.edu/en/simulation/legacy/circuit-construction-kit-dc"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arborsci.com/electricity-and-magnetism-light-bulb-demo"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exploratorium.edu/snacks/stripped-down-motor" TargetMode="External"/><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119" y="1563278"/>
            <a:ext cx="8419872" cy="2315820"/>
          </a:xfrm>
        </p:spPr>
        <p:txBody>
          <a:bodyPr/>
          <a:lstStyle/>
          <a:p>
            <a:r>
              <a:rPr lang="en-US" dirty="0"/>
              <a:t>Welcome to</a:t>
            </a:r>
            <a:br>
              <a:rPr lang="en-US" dirty="0"/>
            </a:br>
            <a:r>
              <a:rPr lang="en-US" sz="20000" dirty="0"/>
              <a:t>PTSOS!</a:t>
            </a:r>
          </a:p>
        </p:txBody>
      </p:sp>
      <p:sp>
        <p:nvSpPr>
          <p:cNvPr id="4" name="Subtitle 2"/>
          <p:cNvSpPr txBox="1">
            <a:spLocks/>
          </p:cNvSpPr>
          <p:nvPr/>
        </p:nvSpPr>
        <p:spPr>
          <a:xfrm>
            <a:off x="0" y="3550661"/>
            <a:ext cx="9143999" cy="1030942"/>
          </a:xfrm>
          <a:prstGeom prst="rect">
            <a:avLst/>
          </a:prstGeom>
        </p:spPr>
        <p:txBody>
          <a:bodyPr vert="horz" lIns="91440" tIns="45720" rIns="91440" bIns="45720" rtlCol="0">
            <a:no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2800" dirty="0">
                <a:solidFill>
                  <a:srgbClr val="FFEA98"/>
                </a:solidFill>
              </a:rPr>
              <a:t>Spring Workshop Mar. 19, 2022:</a:t>
            </a:r>
          </a:p>
          <a:p>
            <a:r>
              <a:rPr lang="en-US" sz="2800" dirty="0">
                <a:solidFill>
                  <a:srgbClr val="FFEA98"/>
                </a:solidFill>
              </a:rPr>
              <a:t>Oscillation, Waves, Sound, Light, Electricity &amp; Magnetism</a:t>
            </a:r>
          </a:p>
        </p:txBody>
      </p:sp>
      <p:sp>
        <p:nvSpPr>
          <p:cNvPr id="6" name="Subtitle 2"/>
          <p:cNvSpPr txBox="1">
            <a:spLocks/>
          </p:cNvSpPr>
          <p:nvPr/>
        </p:nvSpPr>
        <p:spPr>
          <a:xfrm>
            <a:off x="300948" y="4685022"/>
            <a:ext cx="4054431" cy="1030942"/>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3800" u="sng" dirty="0"/>
              <a:t>Dan Burns</a:t>
            </a:r>
          </a:p>
          <a:p>
            <a:r>
              <a:rPr lang="en-US" dirty="0"/>
              <a:t>PASCO Curriculum Developer</a:t>
            </a:r>
          </a:p>
          <a:p>
            <a:r>
              <a:rPr lang="en-US" dirty="0"/>
              <a:t>Teacher, Los Gatos HS (retired)</a:t>
            </a:r>
          </a:p>
          <a:p>
            <a:endParaRPr lang="en-US" dirty="0"/>
          </a:p>
        </p:txBody>
      </p:sp>
      <p:sp>
        <p:nvSpPr>
          <p:cNvPr id="9" name="Subtitle 2"/>
          <p:cNvSpPr txBox="1">
            <a:spLocks/>
          </p:cNvSpPr>
          <p:nvPr/>
        </p:nvSpPr>
        <p:spPr>
          <a:xfrm>
            <a:off x="4744244" y="4636894"/>
            <a:ext cx="4054431" cy="1030942"/>
          </a:xfrm>
          <a:prstGeom prst="rect">
            <a:avLst/>
          </a:prstGeom>
        </p:spPr>
        <p:txBody>
          <a:bodyPr vert="horz" lIns="91440" tIns="45720" rIns="91440" bIns="45720" rtlCol="0">
            <a:norm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3200" u="sng" dirty="0"/>
              <a:t>Tom </a:t>
            </a:r>
            <a:r>
              <a:rPr lang="en-US" sz="3200" u="sng" dirty="0" err="1"/>
              <a:t>Shefler</a:t>
            </a:r>
            <a:endParaRPr lang="en-US" sz="3200" u="sng" dirty="0"/>
          </a:p>
          <a:p>
            <a:r>
              <a:rPr lang="en-US" sz="2000" dirty="0"/>
              <a:t>Physics Teacher, Granada HS</a:t>
            </a:r>
          </a:p>
          <a:p>
            <a:endParaRPr lang="en-US" dirty="0"/>
          </a:p>
        </p:txBody>
      </p:sp>
      <p:sp>
        <p:nvSpPr>
          <p:cNvPr id="3" name="Subtitle 2">
            <a:extLst>
              <a:ext uri="{FF2B5EF4-FFF2-40B4-BE49-F238E27FC236}">
                <a16:creationId xmlns:a16="http://schemas.microsoft.com/office/drawing/2014/main" id="{1A1CFA7C-B0EB-0B52-C4CD-D3CBE8E207E0}"/>
              </a:ext>
            </a:extLst>
          </p:cNvPr>
          <p:cNvSpPr txBox="1">
            <a:spLocks/>
          </p:cNvSpPr>
          <p:nvPr/>
        </p:nvSpPr>
        <p:spPr>
          <a:xfrm>
            <a:off x="517568" y="5819383"/>
            <a:ext cx="4054431" cy="1030942"/>
          </a:xfrm>
          <a:prstGeom prst="rect">
            <a:avLst/>
          </a:prstGeom>
        </p:spPr>
        <p:txBody>
          <a:bodyPr vert="horz" lIns="91440" tIns="45720" rIns="91440" bIns="45720" rtlCol="0">
            <a:norm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3200" u="sng" dirty="0"/>
              <a:t>Abigail </a:t>
            </a:r>
            <a:r>
              <a:rPr lang="en-US" sz="3200" u="sng" dirty="0" err="1"/>
              <a:t>Plemmons</a:t>
            </a:r>
            <a:endParaRPr lang="en-US" sz="3200" u="sng" dirty="0"/>
          </a:p>
          <a:p>
            <a:r>
              <a:rPr lang="en-US" sz="2200" dirty="0"/>
              <a:t>Physics Teacher, Granada HS</a:t>
            </a:r>
            <a:endParaRPr lang="en-US" sz="2200" u="sng" dirty="0"/>
          </a:p>
          <a:p>
            <a:endParaRPr lang="en-US" sz="3900" u="sng" dirty="0"/>
          </a:p>
          <a:p>
            <a:endParaRPr lang="en-US" dirty="0"/>
          </a:p>
        </p:txBody>
      </p:sp>
      <p:sp>
        <p:nvSpPr>
          <p:cNvPr id="5" name="Subtitle 2">
            <a:extLst>
              <a:ext uri="{FF2B5EF4-FFF2-40B4-BE49-F238E27FC236}">
                <a16:creationId xmlns:a16="http://schemas.microsoft.com/office/drawing/2014/main" id="{8D7E12EF-7783-9B92-E549-598F93B11261}"/>
              </a:ext>
            </a:extLst>
          </p:cNvPr>
          <p:cNvSpPr txBox="1">
            <a:spLocks/>
          </p:cNvSpPr>
          <p:nvPr/>
        </p:nvSpPr>
        <p:spPr>
          <a:xfrm>
            <a:off x="4689452" y="5861393"/>
            <a:ext cx="4054431" cy="1030942"/>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5100" u="sng" dirty="0"/>
              <a:t>David </a:t>
            </a:r>
            <a:r>
              <a:rPr lang="en-US" sz="5100" u="sng" dirty="0" err="1"/>
              <a:t>Rakestraw</a:t>
            </a:r>
            <a:endParaRPr lang="en-US" sz="5100" u="sng" dirty="0"/>
          </a:p>
          <a:p>
            <a:r>
              <a:rPr lang="en-US" sz="3200" dirty="0"/>
              <a:t>Lawrence Livermore National Laboratory</a:t>
            </a:r>
            <a:endParaRPr lang="en-US" sz="3900" u="sng" dirty="0"/>
          </a:p>
          <a:p>
            <a:endParaRPr lang="en-US" sz="3900" u="sng" dirty="0"/>
          </a:p>
          <a:p>
            <a:endParaRPr lang="en-US" dirty="0"/>
          </a:p>
        </p:txBody>
      </p:sp>
    </p:spTree>
    <p:extLst>
      <p:ext uri="{BB962C8B-B14F-4D97-AF65-F5344CB8AC3E}">
        <p14:creationId xmlns:p14="http://schemas.microsoft.com/office/powerpoint/2010/main" val="16033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a:t>
            </a:r>
          </a:p>
        </p:txBody>
      </p:sp>
      <p:sp>
        <p:nvSpPr>
          <p:cNvPr id="3" name="Content Placeholder 2"/>
          <p:cNvSpPr>
            <a:spLocks noGrp="1"/>
          </p:cNvSpPr>
          <p:nvPr>
            <p:ph idx="1"/>
          </p:nvPr>
        </p:nvSpPr>
        <p:spPr/>
        <p:txBody>
          <a:bodyPr/>
          <a:lstStyle/>
          <a:p>
            <a:r>
              <a:rPr lang="en-US" dirty="0"/>
              <a:t>Here are equations for the periods of a pendulum and oscillating spring:</a:t>
            </a:r>
          </a:p>
          <a:p>
            <a:pPr marL="0" indent="0">
              <a:buNone/>
            </a:pPr>
            <a:r>
              <a:rPr lang="en-US" dirty="0"/>
              <a:t>	</a:t>
            </a:r>
            <a:r>
              <a:rPr lang="en-US" dirty="0" err="1"/>
              <a:t>T</a:t>
            </a:r>
            <a:r>
              <a:rPr lang="en-US" baseline="-25000" dirty="0" err="1"/>
              <a:t>pendulum</a:t>
            </a:r>
            <a:r>
              <a:rPr lang="en-US" dirty="0"/>
              <a:t> = 2π √(</a:t>
            </a:r>
            <a:r>
              <a:rPr lang="en-US" i="1" baseline="30000" dirty="0"/>
              <a:t>L</a:t>
            </a:r>
            <a:r>
              <a:rPr lang="en-US" dirty="0"/>
              <a:t>/</a:t>
            </a:r>
            <a:r>
              <a:rPr lang="en-US" i="1" baseline="-25000" dirty="0"/>
              <a:t>g</a:t>
            </a:r>
            <a:r>
              <a:rPr lang="en-US" dirty="0"/>
              <a:t>)</a:t>
            </a:r>
          </a:p>
          <a:p>
            <a:pPr marL="0" indent="0">
              <a:buNone/>
            </a:pPr>
            <a:r>
              <a:rPr lang="en-US" dirty="0"/>
              <a:t>	</a:t>
            </a:r>
            <a:r>
              <a:rPr lang="en-US" dirty="0" err="1"/>
              <a:t>T</a:t>
            </a:r>
            <a:r>
              <a:rPr lang="en-US" baseline="-25000" dirty="0" err="1"/>
              <a:t>spring</a:t>
            </a:r>
            <a:r>
              <a:rPr lang="en-US" dirty="0"/>
              <a:t> = 2π √(</a:t>
            </a:r>
            <a:r>
              <a:rPr lang="en-US" i="1" baseline="30000" dirty="0"/>
              <a:t>m</a:t>
            </a:r>
            <a:r>
              <a:rPr lang="en-US" dirty="0"/>
              <a:t>/</a:t>
            </a:r>
            <a:r>
              <a:rPr lang="en-US" i="1" baseline="-25000" dirty="0"/>
              <a:t>k</a:t>
            </a:r>
            <a:r>
              <a:rPr lang="en-US" dirty="0"/>
              <a:t>)</a:t>
            </a:r>
          </a:p>
          <a:p>
            <a:r>
              <a:rPr lang="en-US" dirty="0"/>
              <a:t>Note: mass affects the spring but NOT the pendulum.</a:t>
            </a:r>
          </a:p>
          <a:p>
            <a:r>
              <a:rPr lang="en-US" dirty="0"/>
              <a:t>Also note: neither is influenced by amplitude.</a:t>
            </a:r>
          </a:p>
        </p:txBody>
      </p:sp>
    </p:spTree>
    <p:extLst>
      <p:ext uri="{BB962C8B-B14F-4D97-AF65-F5344CB8AC3E}">
        <p14:creationId xmlns:p14="http://schemas.microsoft.com/office/powerpoint/2010/main" val="1363539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27472"/>
          </a:xfrm>
        </p:spPr>
        <p:txBody>
          <a:bodyPr/>
          <a:lstStyle/>
          <a:p>
            <a:r>
              <a:rPr lang="en-US" dirty="0"/>
              <a:t>Oscillation Lab Ideas</a:t>
            </a:r>
          </a:p>
        </p:txBody>
      </p:sp>
      <p:sp>
        <p:nvSpPr>
          <p:cNvPr id="3" name="Content Placeholder 2"/>
          <p:cNvSpPr>
            <a:spLocks noGrp="1"/>
          </p:cNvSpPr>
          <p:nvPr>
            <p:ph idx="1"/>
          </p:nvPr>
        </p:nvSpPr>
        <p:spPr>
          <a:xfrm>
            <a:off x="0" y="1374209"/>
            <a:ext cx="4749227" cy="5305492"/>
          </a:xfrm>
        </p:spPr>
        <p:txBody>
          <a:bodyPr/>
          <a:lstStyle/>
          <a:p>
            <a:r>
              <a:rPr lang="en-US" dirty="0"/>
              <a:t>What Affects the Period of a Pendulum?</a:t>
            </a:r>
          </a:p>
          <a:p>
            <a:r>
              <a:rPr lang="en-US" dirty="0"/>
              <a:t>Using a Pendulum to Measure </a:t>
            </a:r>
            <a:r>
              <a:rPr lang="en-US" i="1" dirty="0"/>
              <a:t>g</a:t>
            </a:r>
            <a:endParaRPr lang="en-US" dirty="0"/>
          </a:p>
          <a:p>
            <a:r>
              <a:rPr lang="en-US" dirty="0"/>
              <a:t>Using Oscillation and Hooke’s Law to Determine Spring Constants</a:t>
            </a:r>
          </a:p>
        </p:txBody>
      </p:sp>
      <p:pic>
        <p:nvPicPr>
          <p:cNvPr id="4" name="Picture 3" descr="oscill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086" y="1569477"/>
            <a:ext cx="3731559" cy="4975412"/>
          </a:xfrm>
          <a:prstGeom prst="rect">
            <a:avLst/>
          </a:prstGeom>
        </p:spPr>
      </p:pic>
    </p:spTree>
    <p:extLst>
      <p:ext uri="{BB962C8B-B14F-4D97-AF65-F5344CB8AC3E}">
        <p14:creationId xmlns:p14="http://schemas.microsoft.com/office/powerpoint/2010/main" val="9927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Hallmarks of Simple Harmonic Motion</a:t>
            </a:r>
          </a:p>
        </p:txBody>
      </p:sp>
      <p:sp>
        <p:nvSpPr>
          <p:cNvPr id="3" name="Content Placeholder 2"/>
          <p:cNvSpPr>
            <a:spLocks noGrp="1"/>
          </p:cNvSpPr>
          <p:nvPr>
            <p:ph idx="1"/>
          </p:nvPr>
        </p:nvSpPr>
        <p:spPr>
          <a:xfrm>
            <a:off x="779462" y="2306192"/>
            <a:ext cx="7581901" cy="3529831"/>
          </a:xfrm>
        </p:spPr>
        <p:txBody>
          <a:bodyPr/>
          <a:lstStyle/>
          <a:p>
            <a:r>
              <a:rPr lang="en-US" dirty="0"/>
              <a:t>Period &amp; amplitude are constant</a:t>
            </a:r>
          </a:p>
          <a:p>
            <a:r>
              <a:rPr lang="en-US" dirty="0"/>
              <a:t>Period is independent of amplitude</a:t>
            </a:r>
          </a:p>
          <a:p>
            <a:r>
              <a:rPr lang="en-US" dirty="0"/>
              <a:t>Displacement, velocity, and acceleration are all sine (or cosine) curves</a:t>
            </a:r>
          </a:p>
        </p:txBody>
      </p:sp>
    </p:spTree>
    <p:extLst>
      <p:ext uri="{BB962C8B-B14F-4D97-AF65-F5344CB8AC3E}">
        <p14:creationId xmlns:p14="http://schemas.microsoft.com/office/powerpoint/2010/main" val="1821261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29906"/>
          </a:xfrm>
          <a:prstGeom prst="rect">
            <a:avLst/>
          </a:prstGeom>
        </p:spPr>
      </p:pic>
      <p:pic>
        <p:nvPicPr>
          <p:cNvPr id="6" name="Picture 5" descr="grap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61" y="183832"/>
            <a:ext cx="8237537" cy="4545488"/>
          </a:xfrm>
          <a:prstGeom prst="rect">
            <a:avLst/>
          </a:prstGeom>
        </p:spPr>
      </p:pic>
      <p:sp>
        <p:nvSpPr>
          <p:cNvPr id="7" name="Rectangle 3"/>
          <p:cNvSpPr txBox="1">
            <a:spLocks noChangeArrowheads="1"/>
          </p:cNvSpPr>
          <p:nvPr/>
        </p:nvSpPr>
        <p:spPr>
          <a:xfrm>
            <a:off x="578954" y="4929906"/>
            <a:ext cx="7581901" cy="1808540"/>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Note: velocity = 0 when displacement is a min or max</a:t>
            </a:r>
          </a:p>
          <a:p>
            <a:r>
              <a:rPr lang="en-US" dirty="0"/>
              <a:t>Also note: acceleration ~ -displacement</a:t>
            </a:r>
          </a:p>
        </p:txBody>
      </p:sp>
    </p:spTree>
    <p:extLst>
      <p:ext uri="{BB962C8B-B14F-4D97-AF65-F5344CB8AC3E}">
        <p14:creationId xmlns:p14="http://schemas.microsoft.com/office/powerpoint/2010/main" val="29108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936126"/>
          </a:xfrm>
        </p:spPr>
        <p:txBody>
          <a:bodyPr/>
          <a:lstStyle/>
          <a:p>
            <a:r>
              <a:rPr lang="en-US" dirty="0"/>
              <a:t>Smart Cart Demo</a:t>
            </a:r>
          </a:p>
        </p:txBody>
      </p:sp>
      <p:pic>
        <p:nvPicPr>
          <p:cNvPr id="6" name="Picture 5" descr="smartc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374" y="1258069"/>
            <a:ext cx="6958574" cy="5218931"/>
          </a:xfrm>
          <a:prstGeom prst="rect">
            <a:avLst/>
          </a:prstGeom>
        </p:spPr>
      </p:pic>
    </p:spTree>
    <p:extLst>
      <p:ext uri="{BB962C8B-B14F-4D97-AF65-F5344CB8AC3E}">
        <p14:creationId xmlns:p14="http://schemas.microsoft.com/office/powerpoint/2010/main" val="3638162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79481"/>
          </a:xfrm>
        </p:spPr>
        <p:txBody>
          <a:bodyPr/>
          <a:lstStyle/>
          <a:p>
            <a:r>
              <a:rPr lang="en-US" dirty="0"/>
              <a:t>Waves</a:t>
            </a:r>
          </a:p>
        </p:txBody>
      </p:sp>
      <p:sp>
        <p:nvSpPr>
          <p:cNvPr id="3" name="Content Placeholder 2"/>
          <p:cNvSpPr>
            <a:spLocks noGrp="1"/>
          </p:cNvSpPr>
          <p:nvPr>
            <p:ph idx="1"/>
          </p:nvPr>
        </p:nvSpPr>
        <p:spPr>
          <a:xfrm>
            <a:off x="779462" y="1387058"/>
            <a:ext cx="7581901" cy="3325597"/>
          </a:xfrm>
        </p:spPr>
        <p:txBody>
          <a:bodyPr/>
          <a:lstStyle/>
          <a:p>
            <a:r>
              <a:rPr lang="en-US" dirty="0"/>
              <a:t>A </a:t>
            </a:r>
            <a:r>
              <a:rPr lang="en-US" u="sng" dirty="0"/>
              <a:t>wave</a:t>
            </a:r>
            <a:r>
              <a:rPr lang="en-US" dirty="0"/>
              <a:t> is a rhythmic disturbance in which energy is conveyed through a medium</a:t>
            </a:r>
          </a:p>
          <a:p>
            <a:r>
              <a:rPr lang="en-US" dirty="0"/>
              <a:t>In the case of electromagnetic waves (i.e. light), the medium is space itself.</a:t>
            </a:r>
          </a:p>
          <a:p>
            <a:r>
              <a:rPr lang="en-US" dirty="0"/>
              <a:t>Though the energy of pulse or wave propagates through space, matter itself does NOT travel with the wave.</a:t>
            </a:r>
          </a:p>
        </p:txBody>
      </p:sp>
      <p:pic>
        <p:nvPicPr>
          <p:cNvPr id="4" name="Picture 3" descr="peoplewav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4712655"/>
            <a:ext cx="8013700" cy="1790700"/>
          </a:xfrm>
          <a:prstGeom prst="rect">
            <a:avLst/>
          </a:prstGeom>
        </p:spPr>
      </p:pic>
    </p:spTree>
    <p:extLst>
      <p:ext uri="{BB962C8B-B14F-4D97-AF65-F5344CB8AC3E}">
        <p14:creationId xmlns:p14="http://schemas.microsoft.com/office/powerpoint/2010/main" val="14700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5790" y="328414"/>
            <a:ext cx="7581901" cy="3953436"/>
          </a:xfrm>
        </p:spPr>
        <p:txBody>
          <a:bodyPr/>
          <a:lstStyle/>
          <a:p>
            <a:r>
              <a:rPr lang="en-US" u="sng" dirty="0"/>
              <a:t>Longitudinal Wave</a:t>
            </a:r>
            <a:r>
              <a:rPr lang="en-US" dirty="0"/>
              <a:t>: Wave in which particles in the medium vibrate in a direction </a:t>
            </a:r>
            <a:r>
              <a:rPr lang="en-US" i="1" dirty="0"/>
              <a:t>parallel</a:t>
            </a:r>
            <a:r>
              <a:rPr lang="en-US" dirty="0"/>
              <a:t> to the direction of wave propagation</a:t>
            </a:r>
          </a:p>
          <a:p>
            <a:r>
              <a:rPr lang="en-US" u="sng" dirty="0"/>
              <a:t>Transverse Wave</a:t>
            </a:r>
            <a:r>
              <a:rPr lang="en-US" dirty="0"/>
              <a:t>: Wave in which particles in the medium vibrate in a direction </a:t>
            </a:r>
            <a:r>
              <a:rPr lang="en-US" i="1" dirty="0"/>
              <a:t>perpendicular</a:t>
            </a:r>
            <a:r>
              <a:rPr lang="en-US" dirty="0"/>
              <a:t> to the direction of wave propagation.</a:t>
            </a:r>
            <a:endParaRPr lang="en-US" u="sng" dirty="0"/>
          </a:p>
        </p:txBody>
      </p:sp>
      <p:pic>
        <p:nvPicPr>
          <p:cNvPr id="4" name="Picture 3" descr="image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91" y="3136569"/>
            <a:ext cx="8321576" cy="3314031"/>
          </a:xfrm>
          <a:prstGeom prst="rect">
            <a:avLst/>
          </a:prstGeom>
        </p:spPr>
      </p:pic>
    </p:spTree>
    <p:extLst>
      <p:ext uri="{BB962C8B-B14F-4D97-AF65-F5344CB8AC3E}">
        <p14:creationId xmlns:p14="http://schemas.microsoft.com/office/powerpoint/2010/main" val="511943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zgif.com-optimiz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92" y="138269"/>
            <a:ext cx="7046571" cy="3755517"/>
          </a:xfrm>
          <a:prstGeom prst="rect">
            <a:avLst/>
          </a:prstGeom>
        </p:spPr>
      </p:pic>
      <p:pic>
        <p:nvPicPr>
          <p:cNvPr id="5" name="Picture 4" descr="red-do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82" y="4111040"/>
            <a:ext cx="7088126" cy="2596671"/>
          </a:xfrm>
          <a:prstGeom prst="rect">
            <a:avLst/>
          </a:prstGeom>
        </p:spPr>
      </p:pic>
      <p:sp>
        <p:nvSpPr>
          <p:cNvPr id="8" name="TextBox 7"/>
          <p:cNvSpPr txBox="1"/>
          <p:nvPr/>
        </p:nvSpPr>
        <p:spPr>
          <a:xfrm flipH="1">
            <a:off x="3525598" y="6338379"/>
            <a:ext cx="3291674" cy="369332"/>
          </a:xfrm>
          <a:prstGeom prst="rect">
            <a:avLst/>
          </a:prstGeom>
          <a:noFill/>
        </p:spPr>
        <p:txBody>
          <a:bodyPr wrap="square" rtlCol="0">
            <a:spAutoFit/>
          </a:bodyPr>
          <a:lstStyle/>
          <a:p>
            <a:r>
              <a:rPr lang="en-US" b="1" dirty="0">
                <a:solidFill>
                  <a:schemeClr val="bg1"/>
                </a:solidFill>
                <a:latin typeface="Times New Roman"/>
                <a:cs typeface="Times New Roman"/>
              </a:rPr>
              <a:t>Longitudinal Wave</a:t>
            </a:r>
          </a:p>
        </p:txBody>
      </p:sp>
    </p:spTree>
    <p:extLst>
      <p:ext uri="{BB962C8B-B14F-4D97-AF65-F5344CB8AC3E}">
        <p14:creationId xmlns:p14="http://schemas.microsoft.com/office/powerpoint/2010/main" val="1328886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9467" y="934571"/>
            <a:ext cx="8365066" cy="1653988"/>
          </a:xfrm>
        </p:spPr>
        <p:txBody>
          <a:bodyPr/>
          <a:lstStyle/>
          <a:p>
            <a:r>
              <a:rPr lang="en-US" dirty="0"/>
              <a:t>Earth Science Connection: </a:t>
            </a:r>
            <a:br>
              <a:rPr lang="en-US" dirty="0"/>
            </a:br>
            <a:r>
              <a:rPr lang="en-US" sz="3200" dirty="0"/>
              <a:t>Whether earthquake waves are longitudinal or transverse provides a window into Earth’s interior.</a:t>
            </a:r>
          </a:p>
        </p:txBody>
      </p:sp>
      <p:sp>
        <p:nvSpPr>
          <p:cNvPr id="26627" name="Rectangle 3"/>
          <p:cNvSpPr>
            <a:spLocks noGrp="1" noChangeArrowheads="1"/>
          </p:cNvSpPr>
          <p:nvPr>
            <p:ph type="body" idx="1"/>
          </p:nvPr>
        </p:nvSpPr>
        <p:spPr>
          <a:xfrm>
            <a:off x="779462" y="3268132"/>
            <a:ext cx="7581901" cy="2567891"/>
          </a:xfrm>
        </p:spPr>
        <p:txBody>
          <a:bodyPr/>
          <a:lstStyle/>
          <a:p>
            <a:r>
              <a:rPr lang="en-US" dirty="0"/>
              <a:t>P-waves, which are pressure waves, can travel through liquid, but s-waves cannot.</a:t>
            </a:r>
          </a:p>
          <a:p>
            <a:r>
              <a:rPr lang="en-US" dirty="0"/>
              <a:t>Thus, when an earthquake occurs somewhere on Earth, if geologists around the world monitor the event and share their data, they can deduce the size of Earth</a:t>
            </a:r>
            <a:r>
              <a:rPr lang="ja-JP" altLang="en-US" dirty="0">
                <a:latin typeface="Arial"/>
              </a:rPr>
              <a:t>’</a:t>
            </a:r>
            <a:r>
              <a:rPr lang="en-US" dirty="0"/>
              <a:t>s liquid center!</a:t>
            </a:r>
          </a:p>
        </p:txBody>
      </p:sp>
    </p:spTree>
    <p:extLst>
      <p:ext uri="{BB962C8B-B14F-4D97-AF65-F5344CB8AC3E}">
        <p14:creationId xmlns:p14="http://schemas.microsoft.com/office/powerpoint/2010/main" val="2276876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304800"/>
            <a:ext cx="2988733" cy="1642533"/>
          </a:xfrm>
        </p:spPr>
        <p:txBody>
          <a:bodyPr/>
          <a:lstStyle/>
          <a:p>
            <a:r>
              <a:rPr lang="en-US" dirty="0"/>
              <a:t>P-Waves</a:t>
            </a:r>
          </a:p>
        </p:txBody>
      </p:sp>
      <p:sp>
        <p:nvSpPr>
          <p:cNvPr id="24579" name="Rectangle 3"/>
          <p:cNvSpPr>
            <a:spLocks noGrp="1" noChangeArrowheads="1"/>
          </p:cNvSpPr>
          <p:nvPr>
            <p:ph type="body" idx="1"/>
          </p:nvPr>
        </p:nvSpPr>
        <p:spPr>
          <a:xfrm>
            <a:off x="304800" y="3352800"/>
            <a:ext cx="8610600" cy="3276600"/>
          </a:xfrm>
        </p:spPr>
        <p:txBody>
          <a:bodyPr/>
          <a:lstStyle/>
          <a:p>
            <a:pPr>
              <a:lnSpc>
                <a:spcPct val="90000"/>
              </a:lnSpc>
            </a:pPr>
            <a:r>
              <a:rPr lang="en-US"/>
              <a:t>P stands for </a:t>
            </a:r>
            <a:r>
              <a:rPr lang="ja-JP" altLang="en-US">
                <a:latin typeface="Arial"/>
              </a:rPr>
              <a:t>“</a:t>
            </a:r>
            <a:r>
              <a:rPr lang="en-US"/>
              <a:t>primary</a:t>
            </a:r>
            <a:r>
              <a:rPr lang="ja-JP" altLang="en-US">
                <a:latin typeface="Arial"/>
              </a:rPr>
              <a:t>”</a:t>
            </a:r>
            <a:r>
              <a:rPr lang="en-US"/>
              <a:t> or </a:t>
            </a:r>
            <a:r>
              <a:rPr lang="ja-JP" altLang="en-US">
                <a:latin typeface="Arial"/>
              </a:rPr>
              <a:t>“</a:t>
            </a:r>
            <a:r>
              <a:rPr lang="en-US"/>
              <a:t>pressure</a:t>
            </a:r>
            <a:r>
              <a:rPr lang="ja-JP" altLang="en-US">
                <a:latin typeface="Arial"/>
              </a:rPr>
              <a:t>”</a:t>
            </a:r>
            <a:r>
              <a:rPr lang="en-US"/>
              <a:t>.</a:t>
            </a:r>
          </a:p>
          <a:p>
            <a:pPr>
              <a:lnSpc>
                <a:spcPct val="90000"/>
              </a:lnSpc>
            </a:pPr>
            <a:r>
              <a:rPr lang="en-US"/>
              <a:t>These are </a:t>
            </a:r>
            <a:r>
              <a:rPr lang="en-US" i="1"/>
              <a:t>longitudinal waves</a:t>
            </a:r>
            <a:r>
              <a:rPr lang="en-US"/>
              <a:t>.  This means that disturbed particles vibrate in the same direction as the motion of the wave.</a:t>
            </a:r>
          </a:p>
          <a:p>
            <a:pPr>
              <a:lnSpc>
                <a:spcPct val="90000"/>
              </a:lnSpc>
            </a:pPr>
            <a:r>
              <a:rPr lang="en-US"/>
              <a:t>In other words, the crests travel as compressions.</a:t>
            </a:r>
          </a:p>
          <a:p>
            <a:pPr>
              <a:lnSpc>
                <a:spcPct val="90000"/>
              </a:lnSpc>
            </a:pPr>
            <a:r>
              <a:rPr lang="en-US"/>
              <a:t>Sound waves are another example of longitudinal waves.</a:t>
            </a:r>
          </a:p>
        </p:txBody>
      </p:sp>
      <p:pic>
        <p:nvPicPr>
          <p:cNvPr id="24580" name="Picture 4" descr="C:\Documents and Settings\Tom\My Documents\My Pictures\Astronomy\Earth &amp; Moon\pwav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
            <a:ext cx="5334000" cy="27463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24006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B9E1-D7FE-D147-A64E-0255D130DDA7}"/>
              </a:ext>
            </a:extLst>
          </p:cNvPr>
          <p:cNvSpPr>
            <a:spLocks noGrp="1"/>
          </p:cNvSpPr>
          <p:nvPr>
            <p:ph type="title"/>
          </p:nvPr>
        </p:nvSpPr>
        <p:spPr/>
        <p:txBody>
          <a:bodyPr/>
          <a:lstStyle/>
          <a:p>
            <a:r>
              <a:rPr lang="en-US" dirty="0"/>
              <a:t>Let’s Start the Day with some Pressure! </a:t>
            </a:r>
          </a:p>
        </p:txBody>
      </p:sp>
      <p:sp>
        <p:nvSpPr>
          <p:cNvPr id="3" name="Content Placeholder 2">
            <a:extLst>
              <a:ext uri="{FF2B5EF4-FFF2-40B4-BE49-F238E27FC236}">
                <a16:creationId xmlns:a16="http://schemas.microsoft.com/office/drawing/2014/main" id="{724C8EAE-87E3-4A4E-8041-4197245AB844}"/>
              </a:ext>
            </a:extLst>
          </p:cNvPr>
          <p:cNvSpPr>
            <a:spLocks noGrp="1"/>
          </p:cNvSpPr>
          <p:nvPr>
            <p:ph idx="1"/>
          </p:nvPr>
        </p:nvSpPr>
        <p:spPr>
          <a:xfrm>
            <a:off x="779463" y="2117558"/>
            <a:ext cx="3323306" cy="4066674"/>
          </a:xfrm>
        </p:spPr>
        <p:txBody>
          <a:bodyPr/>
          <a:lstStyle/>
          <a:p>
            <a:pPr marL="0" indent="0">
              <a:buNone/>
            </a:pPr>
            <a:r>
              <a:rPr lang="en-US" dirty="0"/>
              <a:t>Suction Lid Demo:</a:t>
            </a:r>
          </a:p>
          <a:p>
            <a:pPr marL="0" indent="0">
              <a:buNone/>
            </a:pPr>
            <a:r>
              <a:rPr lang="en-US" dirty="0"/>
              <a:t>Atmospheric Pressure = 14.7 psi.</a:t>
            </a:r>
          </a:p>
          <a:p>
            <a:pPr marL="0" indent="0">
              <a:buNone/>
            </a:pPr>
            <a:r>
              <a:rPr lang="en-US" dirty="0"/>
              <a:t>Use area of suction lid to calculate force of Earth’s atmosphere on it!</a:t>
            </a:r>
          </a:p>
        </p:txBody>
      </p:sp>
      <p:pic>
        <p:nvPicPr>
          <p:cNvPr id="5" name="Picture 4">
            <a:extLst>
              <a:ext uri="{FF2B5EF4-FFF2-40B4-BE49-F238E27FC236}">
                <a16:creationId xmlns:a16="http://schemas.microsoft.com/office/drawing/2014/main" id="{A4957858-4594-974F-8C15-715238C86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412" y="2117558"/>
            <a:ext cx="4088078" cy="3946358"/>
          </a:xfrm>
          <a:prstGeom prst="rect">
            <a:avLst/>
          </a:prstGeom>
        </p:spPr>
      </p:pic>
    </p:spTree>
    <p:extLst>
      <p:ext uri="{BB962C8B-B14F-4D97-AF65-F5344CB8AC3E}">
        <p14:creationId xmlns:p14="http://schemas.microsoft.com/office/powerpoint/2010/main" val="2201712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533400"/>
            <a:ext cx="3733800" cy="2294468"/>
          </a:xfrm>
        </p:spPr>
        <p:txBody>
          <a:bodyPr/>
          <a:lstStyle/>
          <a:p>
            <a:r>
              <a:rPr lang="en-US" dirty="0"/>
              <a:t>S-Waves</a:t>
            </a:r>
          </a:p>
        </p:txBody>
      </p:sp>
      <p:sp>
        <p:nvSpPr>
          <p:cNvPr id="25603" name="Rectangle 3"/>
          <p:cNvSpPr>
            <a:spLocks noGrp="1" noChangeArrowheads="1"/>
          </p:cNvSpPr>
          <p:nvPr>
            <p:ph type="body" idx="1"/>
          </p:nvPr>
        </p:nvSpPr>
        <p:spPr>
          <a:xfrm>
            <a:off x="228600" y="3505200"/>
            <a:ext cx="8686800" cy="3124200"/>
          </a:xfrm>
        </p:spPr>
        <p:txBody>
          <a:bodyPr/>
          <a:lstStyle/>
          <a:p>
            <a:r>
              <a:rPr lang="en-US"/>
              <a:t>S stands for </a:t>
            </a:r>
            <a:r>
              <a:rPr lang="ja-JP" altLang="en-US">
                <a:latin typeface="Arial"/>
              </a:rPr>
              <a:t>“</a:t>
            </a:r>
            <a:r>
              <a:rPr lang="en-US"/>
              <a:t>secondary</a:t>
            </a:r>
            <a:r>
              <a:rPr lang="ja-JP" altLang="en-US">
                <a:latin typeface="Arial"/>
              </a:rPr>
              <a:t>”</a:t>
            </a:r>
            <a:r>
              <a:rPr lang="en-US"/>
              <a:t> or </a:t>
            </a:r>
            <a:r>
              <a:rPr lang="ja-JP" altLang="en-US">
                <a:latin typeface="Arial"/>
              </a:rPr>
              <a:t>“</a:t>
            </a:r>
            <a:r>
              <a:rPr lang="en-US"/>
              <a:t>seismic</a:t>
            </a:r>
            <a:r>
              <a:rPr lang="ja-JP" altLang="en-US">
                <a:latin typeface="Arial"/>
              </a:rPr>
              <a:t>”</a:t>
            </a:r>
            <a:r>
              <a:rPr lang="en-US"/>
              <a:t>.</a:t>
            </a:r>
          </a:p>
          <a:p>
            <a:r>
              <a:rPr lang="en-US"/>
              <a:t>S-waves are </a:t>
            </a:r>
            <a:r>
              <a:rPr lang="en-US" i="1"/>
              <a:t>transverse waves</a:t>
            </a:r>
            <a:r>
              <a:rPr lang="en-US"/>
              <a:t>, which means that disturbed particles vibrate in a direction perpendicular to the direction of wave travel, like ripples in a pond, or people </a:t>
            </a:r>
            <a:r>
              <a:rPr lang="ja-JP" altLang="en-US">
                <a:latin typeface="Arial"/>
              </a:rPr>
              <a:t>“</a:t>
            </a:r>
            <a:r>
              <a:rPr lang="en-US"/>
              <a:t>doing the wave</a:t>
            </a:r>
            <a:r>
              <a:rPr lang="ja-JP" altLang="en-US">
                <a:latin typeface="Arial"/>
              </a:rPr>
              <a:t>”</a:t>
            </a:r>
            <a:r>
              <a:rPr lang="en-US"/>
              <a:t> in a stadium.</a:t>
            </a:r>
          </a:p>
        </p:txBody>
      </p:sp>
      <p:pic>
        <p:nvPicPr>
          <p:cNvPr id="25604" name="Picture 4" descr="C:\Documents and Settings\Tom\My Documents\My Pictures\Astronomy\Earth &amp; Moon\swav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4497388" cy="27416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4968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Tom\My Documents\My Pictures\Astronomy\Earth &amp; Moon\image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6288"/>
            <a:ext cx="9144000" cy="53054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12647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9467" y="934571"/>
            <a:ext cx="8365066" cy="1653988"/>
          </a:xfrm>
        </p:spPr>
        <p:txBody>
          <a:bodyPr/>
          <a:lstStyle/>
          <a:p>
            <a:r>
              <a:rPr lang="en-US" dirty="0"/>
              <a:t>Slinky Science activities for students:</a:t>
            </a:r>
            <a:endParaRPr lang="en-US" sz="3200" dirty="0"/>
          </a:p>
        </p:txBody>
      </p:sp>
      <p:sp>
        <p:nvSpPr>
          <p:cNvPr id="26627" name="Rectangle 3"/>
          <p:cNvSpPr>
            <a:spLocks noGrp="1" noChangeArrowheads="1"/>
          </p:cNvSpPr>
          <p:nvPr>
            <p:ph type="body" idx="1"/>
          </p:nvPr>
        </p:nvSpPr>
        <p:spPr>
          <a:xfrm>
            <a:off x="779462" y="3268132"/>
            <a:ext cx="7581901" cy="2895601"/>
          </a:xfrm>
        </p:spPr>
        <p:txBody>
          <a:bodyPr>
            <a:normAutofit fontScale="92500" lnSpcReduction="10000"/>
          </a:bodyPr>
          <a:lstStyle/>
          <a:p>
            <a:r>
              <a:rPr lang="en-US" dirty="0">
                <a:hlinkClick r:id="rId3"/>
              </a:rPr>
              <a:t>http://swift.sonoma.edu/education/slinky_booklet/</a:t>
            </a:r>
            <a:endParaRPr lang="en-US" dirty="0"/>
          </a:p>
          <a:p>
            <a:pPr marL="0" indent="0">
              <a:buNone/>
            </a:pPr>
            <a:endParaRPr lang="en-US" dirty="0"/>
          </a:p>
          <a:p>
            <a:r>
              <a:rPr lang="en-US" dirty="0"/>
              <a:t>This booklet, developed by NASA and Sonoma State University, includes activities where students explore wave propagation, standing waves, interference, and the relationships between wavelength, energy, and frequency of a wave, all using </a:t>
            </a:r>
            <a:r>
              <a:rPr lang="en-US" dirty="0" err="1"/>
              <a:t>slinkies</a:t>
            </a:r>
            <a:r>
              <a:rPr lang="en-US" dirty="0"/>
              <a:t>!</a:t>
            </a:r>
          </a:p>
        </p:txBody>
      </p:sp>
    </p:spTree>
    <p:extLst>
      <p:ext uri="{BB962C8B-B14F-4D97-AF65-F5344CB8AC3E}">
        <p14:creationId xmlns:p14="http://schemas.microsoft.com/office/powerpoint/2010/main" val="429250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89" y="107576"/>
            <a:ext cx="8555007" cy="1429885"/>
          </a:xfrm>
        </p:spPr>
        <p:txBody>
          <a:bodyPr/>
          <a:lstStyle/>
          <a:p>
            <a:r>
              <a:rPr lang="en-US" dirty="0"/>
              <a:t>Representing Waves with Sine Curves</a:t>
            </a:r>
          </a:p>
        </p:txBody>
      </p:sp>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5396"/>
            <a:ext cx="9144000" cy="4929558"/>
          </a:xfrm>
          <a:prstGeom prst="rect">
            <a:avLst/>
          </a:prstGeom>
        </p:spPr>
      </p:pic>
      <p:pic>
        <p:nvPicPr>
          <p:cNvPr id="6" name="Picture 5"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66" y="3265928"/>
            <a:ext cx="3446231" cy="1724562"/>
          </a:xfrm>
          <a:prstGeom prst="rect">
            <a:avLst/>
          </a:prstGeom>
        </p:spPr>
      </p:pic>
      <p:pic>
        <p:nvPicPr>
          <p:cNvPr id="7" name="Picture 6"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770" y="3265928"/>
            <a:ext cx="3446231" cy="1724562"/>
          </a:xfrm>
          <a:prstGeom prst="rect">
            <a:avLst/>
          </a:prstGeom>
        </p:spPr>
      </p:pic>
      <p:sp>
        <p:nvSpPr>
          <p:cNvPr id="8" name="TextBox 7"/>
          <p:cNvSpPr txBox="1"/>
          <p:nvPr/>
        </p:nvSpPr>
        <p:spPr>
          <a:xfrm>
            <a:off x="1291317" y="1963232"/>
            <a:ext cx="6314906" cy="584776"/>
          </a:xfrm>
          <a:prstGeom prst="rect">
            <a:avLst/>
          </a:prstGeom>
          <a:noFill/>
        </p:spPr>
        <p:txBody>
          <a:bodyPr wrap="square" rtlCol="0">
            <a:spAutoFit/>
          </a:bodyPr>
          <a:lstStyle/>
          <a:p>
            <a:r>
              <a:rPr lang="en-US" sz="3200" u="sng" dirty="0">
                <a:solidFill>
                  <a:srgbClr val="0000FF"/>
                </a:solidFill>
              </a:rPr>
              <a:t>Crest</a:t>
            </a:r>
            <a:r>
              <a:rPr lang="en-US" sz="3200" dirty="0">
                <a:solidFill>
                  <a:srgbClr val="0000FF"/>
                </a:solidFill>
              </a:rPr>
              <a:t>: High point of a wave </a:t>
            </a:r>
          </a:p>
        </p:txBody>
      </p:sp>
      <p:cxnSp>
        <p:nvCxnSpPr>
          <p:cNvPr id="10" name="Straight Arrow Connector 9"/>
          <p:cNvCxnSpPr/>
          <p:nvPr/>
        </p:nvCxnSpPr>
        <p:spPr>
          <a:xfrm>
            <a:off x="1948399" y="2548008"/>
            <a:ext cx="0" cy="71792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100799" y="2548008"/>
            <a:ext cx="3187717" cy="71792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91317" y="5890359"/>
            <a:ext cx="6314906" cy="584776"/>
          </a:xfrm>
          <a:prstGeom prst="rect">
            <a:avLst/>
          </a:prstGeom>
          <a:noFill/>
        </p:spPr>
        <p:txBody>
          <a:bodyPr wrap="square" rtlCol="0">
            <a:spAutoFit/>
          </a:bodyPr>
          <a:lstStyle/>
          <a:p>
            <a:r>
              <a:rPr lang="en-US" sz="3200" u="sng" dirty="0">
                <a:solidFill>
                  <a:srgbClr val="FF0000"/>
                </a:solidFill>
              </a:rPr>
              <a:t>Trough</a:t>
            </a:r>
            <a:r>
              <a:rPr lang="en-US" sz="3200" dirty="0">
                <a:solidFill>
                  <a:srgbClr val="FF0000"/>
                </a:solidFill>
              </a:rPr>
              <a:t>: Low point of a wave </a:t>
            </a:r>
          </a:p>
        </p:txBody>
      </p:sp>
      <p:cxnSp>
        <p:nvCxnSpPr>
          <p:cNvPr id="16" name="Straight Arrow Connector 15"/>
          <p:cNvCxnSpPr/>
          <p:nvPr/>
        </p:nvCxnSpPr>
        <p:spPr>
          <a:xfrm flipV="1">
            <a:off x="2309556" y="4990491"/>
            <a:ext cx="1239316" cy="899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461956" y="4990491"/>
            <a:ext cx="4653185" cy="899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4356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89" y="107576"/>
            <a:ext cx="8555007" cy="1429885"/>
          </a:xfrm>
        </p:spPr>
        <p:txBody>
          <a:bodyPr/>
          <a:lstStyle/>
          <a:p>
            <a:r>
              <a:rPr lang="en-US" dirty="0"/>
              <a:t>Representing Waves with Sine Curves</a:t>
            </a:r>
          </a:p>
        </p:txBody>
      </p:sp>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5396"/>
            <a:ext cx="9144000" cy="4929558"/>
          </a:xfrm>
          <a:prstGeom prst="rect">
            <a:avLst/>
          </a:prstGeom>
        </p:spPr>
      </p:pic>
      <p:pic>
        <p:nvPicPr>
          <p:cNvPr id="6" name="Picture 5"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66" y="3265928"/>
            <a:ext cx="3446231" cy="1724562"/>
          </a:xfrm>
          <a:prstGeom prst="rect">
            <a:avLst/>
          </a:prstGeom>
        </p:spPr>
      </p:pic>
      <p:pic>
        <p:nvPicPr>
          <p:cNvPr id="7" name="Picture 6"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770" y="3265928"/>
            <a:ext cx="3446231" cy="1724562"/>
          </a:xfrm>
          <a:prstGeom prst="rect">
            <a:avLst/>
          </a:prstGeom>
        </p:spPr>
      </p:pic>
      <p:sp>
        <p:nvSpPr>
          <p:cNvPr id="8" name="TextBox 7"/>
          <p:cNvSpPr txBox="1"/>
          <p:nvPr/>
        </p:nvSpPr>
        <p:spPr>
          <a:xfrm>
            <a:off x="1291317" y="5390058"/>
            <a:ext cx="6314906" cy="1077218"/>
          </a:xfrm>
          <a:prstGeom prst="rect">
            <a:avLst/>
          </a:prstGeom>
          <a:noFill/>
        </p:spPr>
        <p:txBody>
          <a:bodyPr wrap="square" rtlCol="0">
            <a:spAutoFit/>
          </a:bodyPr>
          <a:lstStyle/>
          <a:p>
            <a:r>
              <a:rPr lang="en-US" sz="3200" u="sng" dirty="0">
                <a:solidFill>
                  <a:srgbClr val="0000FF"/>
                </a:solidFill>
              </a:rPr>
              <a:t>Amplitude</a:t>
            </a:r>
            <a:r>
              <a:rPr lang="en-US" sz="3200" dirty="0">
                <a:solidFill>
                  <a:srgbClr val="0000FF"/>
                </a:solidFill>
              </a:rPr>
              <a:t>: Distance from wave’s midpoint to either crest or trough </a:t>
            </a:r>
          </a:p>
        </p:txBody>
      </p:sp>
      <p:cxnSp>
        <p:nvCxnSpPr>
          <p:cNvPr id="18" name="Straight Arrow Connector 17"/>
          <p:cNvCxnSpPr/>
          <p:nvPr/>
        </p:nvCxnSpPr>
        <p:spPr>
          <a:xfrm>
            <a:off x="3601062" y="4105233"/>
            <a:ext cx="0" cy="88525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336538" y="3265928"/>
            <a:ext cx="0" cy="88525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6181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89" y="107576"/>
            <a:ext cx="8555007" cy="1429885"/>
          </a:xfrm>
        </p:spPr>
        <p:txBody>
          <a:bodyPr/>
          <a:lstStyle/>
          <a:p>
            <a:r>
              <a:rPr lang="en-US" dirty="0"/>
              <a:t>Representing Waves with Sine Curves</a:t>
            </a:r>
          </a:p>
        </p:txBody>
      </p:sp>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5396"/>
            <a:ext cx="9144000" cy="4929558"/>
          </a:xfrm>
          <a:prstGeom prst="rect">
            <a:avLst/>
          </a:prstGeom>
        </p:spPr>
      </p:pic>
      <p:pic>
        <p:nvPicPr>
          <p:cNvPr id="6" name="Picture 5"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66" y="3265928"/>
            <a:ext cx="3446231" cy="1724562"/>
          </a:xfrm>
          <a:prstGeom prst="rect">
            <a:avLst/>
          </a:prstGeom>
        </p:spPr>
      </p:pic>
      <p:pic>
        <p:nvPicPr>
          <p:cNvPr id="7" name="Picture 6"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770" y="3265928"/>
            <a:ext cx="3446231" cy="1724562"/>
          </a:xfrm>
          <a:prstGeom prst="rect">
            <a:avLst/>
          </a:prstGeom>
        </p:spPr>
      </p:pic>
      <p:sp>
        <p:nvSpPr>
          <p:cNvPr id="8" name="TextBox 7"/>
          <p:cNvSpPr txBox="1"/>
          <p:nvPr/>
        </p:nvSpPr>
        <p:spPr>
          <a:xfrm>
            <a:off x="483863" y="5974833"/>
            <a:ext cx="7929814" cy="584776"/>
          </a:xfrm>
          <a:prstGeom prst="rect">
            <a:avLst/>
          </a:prstGeom>
          <a:noFill/>
        </p:spPr>
        <p:txBody>
          <a:bodyPr wrap="square" rtlCol="0">
            <a:spAutoFit/>
          </a:bodyPr>
          <a:lstStyle/>
          <a:p>
            <a:r>
              <a:rPr lang="en-US" sz="3200" u="sng" dirty="0">
                <a:solidFill>
                  <a:srgbClr val="0000FF"/>
                </a:solidFill>
              </a:rPr>
              <a:t>Wavelength</a:t>
            </a:r>
            <a:r>
              <a:rPr lang="en-US" sz="3200" dirty="0">
                <a:solidFill>
                  <a:srgbClr val="0000FF"/>
                </a:solidFill>
              </a:rPr>
              <a:t>: Length of one complete cycle</a:t>
            </a:r>
          </a:p>
        </p:txBody>
      </p:sp>
      <p:sp>
        <p:nvSpPr>
          <p:cNvPr id="3" name="Left Brace 2"/>
          <p:cNvSpPr/>
          <p:nvPr/>
        </p:nvSpPr>
        <p:spPr>
          <a:xfrm rot="5400000">
            <a:off x="3419433" y="1379449"/>
            <a:ext cx="395743" cy="3377220"/>
          </a:xfrm>
          <a:prstGeom prst="leftBrace">
            <a:avLst>
              <a:gd name="adj1" fmla="val 8333"/>
              <a:gd name="adj2" fmla="val 49485"/>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1" name="Left Brace 10"/>
          <p:cNvSpPr/>
          <p:nvPr/>
        </p:nvSpPr>
        <p:spPr>
          <a:xfrm rot="16200000">
            <a:off x="5091594" y="3525480"/>
            <a:ext cx="436766" cy="3366788"/>
          </a:xfrm>
          <a:prstGeom prst="leftBrace">
            <a:avLst>
              <a:gd name="adj1" fmla="val 8333"/>
              <a:gd name="adj2" fmla="val 49485"/>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2" name="Left Brace 11"/>
          <p:cNvSpPr/>
          <p:nvPr/>
        </p:nvSpPr>
        <p:spPr>
          <a:xfrm rot="16200000">
            <a:off x="2352539" y="2861528"/>
            <a:ext cx="841008" cy="3416915"/>
          </a:xfrm>
          <a:prstGeom prst="leftBrace">
            <a:avLst>
              <a:gd name="adj1" fmla="val 8333"/>
              <a:gd name="adj2" fmla="val 49485"/>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4" name="TextBox 3"/>
          <p:cNvSpPr txBox="1"/>
          <p:nvPr/>
        </p:nvSpPr>
        <p:spPr>
          <a:xfrm>
            <a:off x="3441764" y="2336268"/>
            <a:ext cx="369637" cy="523220"/>
          </a:xfrm>
          <a:prstGeom prst="rect">
            <a:avLst/>
          </a:prstGeom>
          <a:noFill/>
        </p:spPr>
        <p:txBody>
          <a:bodyPr wrap="none" rtlCol="0">
            <a:spAutoFit/>
          </a:bodyPr>
          <a:lstStyle/>
          <a:p>
            <a:r>
              <a:rPr lang="en-US" sz="2800" dirty="0" err="1">
                <a:solidFill>
                  <a:srgbClr val="FF0000"/>
                </a:solidFill>
              </a:rPr>
              <a:t>λ</a:t>
            </a:r>
            <a:endParaRPr lang="en-US" sz="2800" dirty="0">
              <a:solidFill>
                <a:srgbClr val="FF0000"/>
              </a:solidFill>
            </a:endParaRPr>
          </a:p>
        </p:txBody>
      </p:sp>
      <p:sp>
        <p:nvSpPr>
          <p:cNvPr id="14" name="TextBox 13"/>
          <p:cNvSpPr txBox="1"/>
          <p:nvPr/>
        </p:nvSpPr>
        <p:spPr>
          <a:xfrm>
            <a:off x="2602566" y="4974270"/>
            <a:ext cx="369637" cy="523220"/>
          </a:xfrm>
          <a:prstGeom prst="rect">
            <a:avLst/>
          </a:prstGeom>
          <a:noFill/>
        </p:spPr>
        <p:txBody>
          <a:bodyPr wrap="none" rtlCol="0">
            <a:spAutoFit/>
          </a:bodyPr>
          <a:lstStyle/>
          <a:p>
            <a:r>
              <a:rPr lang="en-US" sz="2800" dirty="0" err="1">
                <a:solidFill>
                  <a:schemeClr val="accent6">
                    <a:lumMod val="75000"/>
                  </a:schemeClr>
                </a:solidFill>
              </a:rPr>
              <a:t>λ</a:t>
            </a:r>
            <a:endParaRPr lang="en-US" sz="2800" dirty="0">
              <a:solidFill>
                <a:schemeClr val="accent6">
                  <a:lumMod val="75000"/>
                </a:schemeClr>
              </a:solidFill>
            </a:endParaRPr>
          </a:p>
        </p:txBody>
      </p:sp>
      <p:sp>
        <p:nvSpPr>
          <p:cNvPr id="15" name="TextBox 14"/>
          <p:cNvSpPr txBox="1"/>
          <p:nvPr/>
        </p:nvSpPr>
        <p:spPr>
          <a:xfrm>
            <a:off x="5155888" y="5400603"/>
            <a:ext cx="369637" cy="523220"/>
          </a:xfrm>
          <a:prstGeom prst="rect">
            <a:avLst/>
          </a:prstGeom>
          <a:noFill/>
        </p:spPr>
        <p:txBody>
          <a:bodyPr wrap="none" rtlCol="0">
            <a:spAutoFit/>
          </a:bodyPr>
          <a:lstStyle/>
          <a:p>
            <a:r>
              <a:rPr lang="en-US" sz="2800" dirty="0" err="1">
                <a:solidFill>
                  <a:srgbClr val="008000"/>
                </a:solidFill>
              </a:rPr>
              <a:t>λ</a:t>
            </a:r>
            <a:endParaRPr lang="en-US" sz="2800" dirty="0">
              <a:solidFill>
                <a:srgbClr val="008000"/>
              </a:solidFill>
            </a:endParaRPr>
          </a:p>
        </p:txBody>
      </p:sp>
    </p:spTree>
    <p:extLst>
      <p:ext uri="{BB962C8B-B14F-4D97-AF65-F5344CB8AC3E}">
        <p14:creationId xmlns:p14="http://schemas.microsoft.com/office/powerpoint/2010/main" val="1332125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44867"/>
          </a:xfrm>
        </p:spPr>
        <p:txBody>
          <a:bodyPr/>
          <a:lstStyle/>
          <a:p>
            <a:r>
              <a:rPr lang="en-US" dirty="0"/>
              <a:t>Other Wave Properties</a:t>
            </a:r>
          </a:p>
        </p:txBody>
      </p:sp>
      <p:sp>
        <p:nvSpPr>
          <p:cNvPr id="3" name="Content Placeholder 2"/>
          <p:cNvSpPr>
            <a:spLocks noGrp="1"/>
          </p:cNvSpPr>
          <p:nvPr>
            <p:ph idx="1"/>
          </p:nvPr>
        </p:nvSpPr>
        <p:spPr>
          <a:xfrm>
            <a:off x="400118" y="1548161"/>
            <a:ext cx="8385081" cy="5009774"/>
          </a:xfrm>
        </p:spPr>
        <p:txBody>
          <a:bodyPr>
            <a:noAutofit/>
          </a:bodyPr>
          <a:lstStyle/>
          <a:p>
            <a:r>
              <a:rPr lang="en-US" sz="2200" u="sng" dirty="0"/>
              <a:t>Period</a:t>
            </a:r>
            <a:r>
              <a:rPr lang="en-US" sz="2200" dirty="0"/>
              <a:t>: The amount of time it takes for one complete cycle to pass by a stationary point.</a:t>
            </a:r>
          </a:p>
          <a:p>
            <a:pPr lvl="2"/>
            <a:r>
              <a:rPr lang="en-US" sz="2200" dirty="0"/>
              <a:t>Symbol: </a:t>
            </a:r>
            <a:r>
              <a:rPr lang="en-US" sz="2200" i="1" dirty="0"/>
              <a:t>T</a:t>
            </a:r>
            <a:r>
              <a:rPr lang="en-US" sz="2200" dirty="0"/>
              <a:t>	</a:t>
            </a:r>
          </a:p>
          <a:p>
            <a:pPr lvl="2"/>
            <a:r>
              <a:rPr lang="en-US" sz="2200" dirty="0"/>
              <a:t>Unit: seconds</a:t>
            </a:r>
          </a:p>
          <a:p>
            <a:r>
              <a:rPr lang="en-US" sz="2200" u="sng" dirty="0"/>
              <a:t>Wave Speed</a:t>
            </a:r>
            <a:r>
              <a:rPr lang="en-US" sz="2200" dirty="0"/>
              <a:t>: The speed of any given crest or trough of the wave.</a:t>
            </a:r>
          </a:p>
          <a:p>
            <a:pPr lvl="2"/>
            <a:r>
              <a:rPr lang="en-US" sz="2200" dirty="0"/>
              <a:t>Symbol: </a:t>
            </a:r>
            <a:r>
              <a:rPr lang="en-US" sz="2200" i="1" dirty="0"/>
              <a:t>v</a:t>
            </a:r>
          </a:p>
          <a:p>
            <a:pPr lvl="2"/>
            <a:r>
              <a:rPr lang="en-US" sz="2200" dirty="0"/>
              <a:t>Unit: m/s</a:t>
            </a:r>
          </a:p>
          <a:p>
            <a:r>
              <a:rPr lang="en-US" sz="2200" dirty="0"/>
              <a:t>Frequency: The rate at which complete cycles pass by a stationary point.  (For example: The number of crests that pass by a given spot per unit time)</a:t>
            </a:r>
          </a:p>
          <a:p>
            <a:pPr lvl="2"/>
            <a:r>
              <a:rPr lang="en-US" sz="2200" dirty="0"/>
              <a:t>Symbol: </a:t>
            </a:r>
            <a:r>
              <a:rPr lang="en-US" sz="2200" i="1" dirty="0"/>
              <a:t>f</a:t>
            </a:r>
          </a:p>
          <a:p>
            <a:pPr lvl="2"/>
            <a:r>
              <a:rPr lang="en-US" sz="2200" dirty="0"/>
              <a:t>Unit: s</a:t>
            </a:r>
            <a:r>
              <a:rPr lang="en-US" sz="2200" baseline="30000" dirty="0"/>
              <a:t>-1</a:t>
            </a:r>
            <a:r>
              <a:rPr lang="en-US" sz="2200" dirty="0"/>
              <a:t>, or Hz</a:t>
            </a:r>
          </a:p>
        </p:txBody>
      </p:sp>
    </p:spTree>
    <p:extLst>
      <p:ext uri="{BB962C8B-B14F-4D97-AF65-F5344CB8AC3E}">
        <p14:creationId xmlns:p14="http://schemas.microsoft.com/office/powerpoint/2010/main" val="1907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57892"/>
          </a:xfrm>
        </p:spPr>
        <p:txBody>
          <a:bodyPr/>
          <a:lstStyle/>
          <a:p>
            <a:r>
              <a:rPr lang="en-US" dirty="0"/>
              <a:t>Wave equations</a:t>
            </a:r>
          </a:p>
        </p:txBody>
      </p:sp>
      <p:sp>
        <p:nvSpPr>
          <p:cNvPr id="3" name="Content Placeholder 2"/>
          <p:cNvSpPr>
            <a:spLocks noGrp="1"/>
          </p:cNvSpPr>
          <p:nvPr>
            <p:ph idx="1"/>
          </p:nvPr>
        </p:nvSpPr>
        <p:spPr>
          <a:xfrm>
            <a:off x="295740" y="1426394"/>
            <a:ext cx="8472062" cy="5201122"/>
          </a:xfrm>
        </p:spPr>
        <p:txBody>
          <a:bodyPr>
            <a:normAutofit lnSpcReduction="10000"/>
          </a:bodyPr>
          <a:lstStyle/>
          <a:p>
            <a:r>
              <a:rPr lang="en-US" dirty="0"/>
              <a:t>Basic formula for speed: </a:t>
            </a:r>
            <a:r>
              <a:rPr lang="en-US" i="1" dirty="0"/>
              <a:t>v</a:t>
            </a:r>
            <a:r>
              <a:rPr lang="en-US" dirty="0"/>
              <a:t> = </a:t>
            </a:r>
            <a:r>
              <a:rPr lang="en-US" i="1" baseline="30000" dirty="0"/>
              <a:t>d</a:t>
            </a:r>
            <a:r>
              <a:rPr lang="en-US" dirty="0"/>
              <a:t>/</a:t>
            </a:r>
            <a:r>
              <a:rPr lang="en-US" i="1" baseline="-25000" dirty="0"/>
              <a:t>t</a:t>
            </a:r>
          </a:p>
          <a:p>
            <a:r>
              <a:rPr lang="en-US" dirty="0"/>
              <a:t>For a wave, the relevant distance is wavelength and time is period, so </a:t>
            </a:r>
          </a:p>
          <a:p>
            <a:pPr marL="0" indent="0" algn="ctr">
              <a:buNone/>
            </a:pPr>
            <a:r>
              <a:rPr lang="en-US" sz="3600" i="1" dirty="0"/>
              <a:t>v</a:t>
            </a:r>
            <a:r>
              <a:rPr lang="en-US" sz="3600" dirty="0"/>
              <a:t> = </a:t>
            </a:r>
            <a:r>
              <a:rPr lang="en-US" sz="3600" i="1" dirty="0" err="1"/>
              <a:t>λ</a:t>
            </a:r>
            <a:r>
              <a:rPr lang="en-US" sz="3600" dirty="0"/>
              <a:t>/</a:t>
            </a:r>
            <a:r>
              <a:rPr lang="en-US" sz="3600" i="1" dirty="0"/>
              <a:t>T</a:t>
            </a:r>
          </a:p>
          <a:p>
            <a:r>
              <a:rPr lang="en-US" dirty="0"/>
              <a:t>Frequency is the inverse of period, so </a:t>
            </a:r>
          </a:p>
          <a:p>
            <a:pPr marL="0" indent="0" algn="ctr">
              <a:buNone/>
            </a:pPr>
            <a:r>
              <a:rPr lang="en-US" sz="3600" i="1" dirty="0"/>
              <a:t>f</a:t>
            </a:r>
            <a:r>
              <a:rPr lang="en-US" sz="3600" dirty="0"/>
              <a:t> = </a:t>
            </a:r>
            <a:r>
              <a:rPr lang="en-US" sz="3600" baseline="30000" dirty="0"/>
              <a:t>1</a:t>
            </a:r>
            <a:r>
              <a:rPr lang="en-US" sz="3600" dirty="0"/>
              <a:t>/</a:t>
            </a:r>
            <a:r>
              <a:rPr lang="en-US" sz="3600" i="1" baseline="-25000" dirty="0"/>
              <a:t>T</a:t>
            </a:r>
          </a:p>
          <a:p>
            <a:r>
              <a:rPr lang="en-US" dirty="0"/>
              <a:t>If you substitute this expression into the equation for wave speed, you can write </a:t>
            </a:r>
          </a:p>
          <a:p>
            <a:pPr marL="0" indent="0" algn="ctr">
              <a:buNone/>
            </a:pPr>
            <a:r>
              <a:rPr lang="en-US" sz="3600" i="1" dirty="0"/>
              <a:t>v</a:t>
            </a:r>
            <a:r>
              <a:rPr lang="en-US" sz="3600" dirty="0"/>
              <a:t> = </a:t>
            </a:r>
            <a:r>
              <a:rPr lang="en-US" sz="3600" i="1" dirty="0" err="1"/>
              <a:t>λf</a:t>
            </a:r>
            <a:endParaRPr lang="en-US" sz="3600" dirty="0"/>
          </a:p>
        </p:txBody>
      </p:sp>
    </p:spTree>
    <p:extLst>
      <p:ext uri="{BB962C8B-B14F-4D97-AF65-F5344CB8AC3E}">
        <p14:creationId xmlns:p14="http://schemas.microsoft.com/office/powerpoint/2010/main" val="37587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4310767"/>
          </a:xfrm>
        </p:spPr>
        <p:txBody>
          <a:bodyPr/>
          <a:lstStyle/>
          <a:p>
            <a:pPr algn="l"/>
            <a:r>
              <a:rPr lang="en-US" sz="2800" dirty="0"/>
              <a:t>Example Problem: A sound wave has frequency 280 Hz and speed 343 m/s.</a:t>
            </a:r>
            <a:br>
              <a:rPr lang="en-US" sz="2800" dirty="0"/>
            </a:br>
            <a:br>
              <a:rPr lang="en-US" sz="2800" dirty="0"/>
            </a:br>
            <a:r>
              <a:rPr lang="en-US" sz="2800" dirty="0"/>
              <a:t>a)  	What is the wavelength?</a:t>
            </a:r>
            <a:br>
              <a:rPr lang="en-US" sz="2800" dirty="0"/>
            </a:br>
            <a:r>
              <a:rPr lang="en-US" sz="2800" dirty="0"/>
              <a:t>b)  	What is the period?</a:t>
            </a:r>
            <a:br>
              <a:rPr lang="en-US" sz="2800" dirty="0"/>
            </a:br>
            <a:r>
              <a:rPr lang="en-US" sz="2800" dirty="0"/>
              <a:t>c)  	How long would it take to hear an echo 	from a canyon wall 250 away?</a:t>
            </a:r>
            <a:br>
              <a:rPr lang="en-US" sz="2800" dirty="0"/>
            </a:br>
            <a:br>
              <a:rPr lang="en-US" sz="2800" dirty="0"/>
            </a:br>
            <a:endParaRPr lang="en-US" sz="2800" dirty="0"/>
          </a:p>
        </p:txBody>
      </p:sp>
      <p:sp>
        <p:nvSpPr>
          <p:cNvPr id="4" name="Title 1"/>
          <p:cNvSpPr txBox="1">
            <a:spLocks/>
          </p:cNvSpPr>
          <p:nvPr/>
        </p:nvSpPr>
        <p:spPr>
          <a:xfrm>
            <a:off x="779462" y="3444221"/>
            <a:ext cx="8127512" cy="31295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pPr marL="514350" indent="-514350" algn="l">
              <a:buAutoNum type="alphaLcParenR"/>
            </a:pPr>
            <a:r>
              <a:rPr lang="en-US" sz="2800" i="1" dirty="0">
                <a:solidFill>
                  <a:schemeClr val="accent4">
                    <a:lumMod val="60000"/>
                    <a:lumOff val="40000"/>
                  </a:schemeClr>
                </a:solidFill>
              </a:rPr>
              <a:t>v</a:t>
            </a:r>
            <a:r>
              <a:rPr lang="en-US" sz="2800" dirty="0">
                <a:solidFill>
                  <a:schemeClr val="accent4">
                    <a:lumMod val="60000"/>
                    <a:lumOff val="40000"/>
                  </a:schemeClr>
                </a:solidFill>
              </a:rPr>
              <a:t> = </a:t>
            </a:r>
            <a:r>
              <a:rPr lang="en-US" sz="2800" i="1" dirty="0" err="1">
                <a:solidFill>
                  <a:schemeClr val="accent4">
                    <a:lumMod val="60000"/>
                    <a:lumOff val="40000"/>
                  </a:schemeClr>
                </a:solidFill>
              </a:rPr>
              <a:t>λf</a:t>
            </a:r>
            <a:r>
              <a:rPr lang="en-US" sz="2800" dirty="0">
                <a:solidFill>
                  <a:schemeClr val="accent4">
                    <a:lumMod val="60000"/>
                    <a:lumOff val="40000"/>
                  </a:schemeClr>
                </a:solidFill>
              </a:rPr>
              <a:t>, so </a:t>
            </a:r>
            <a:r>
              <a:rPr lang="en-US" sz="2800" i="1" dirty="0" err="1">
                <a:solidFill>
                  <a:schemeClr val="accent4">
                    <a:lumMod val="60000"/>
                    <a:lumOff val="40000"/>
                  </a:schemeClr>
                </a:solidFill>
              </a:rPr>
              <a:t>λ</a:t>
            </a:r>
            <a:r>
              <a:rPr lang="en-US" sz="2800" dirty="0">
                <a:solidFill>
                  <a:schemeClr val="accent4">
                    <a:lumMod val="60000"/>
                    <a:lumOff val="40000"/>
                  </a:schemeClr>
                </a:solidFill>
              </a:rPr>
              <a:t> = </a:t>
            </a:r>
            <a:r>
              <a:rPr lang="en-US" sz="2800" i="1" baseline="30000" dirty="0">
                <a:solidFill>
                  <a:schemeClr val="accent4">
                    <a:lumMod val="60000"/>
                    <a:lumOff val="40000"/>
                  </a:schemeClr>
                </a:solidFill>
              </a:rPr>
              <a:t>v</a:t>
            </a:r>
            <a:r>
              <a:rPr lang="en-US" sz="2800" dirty="0">
                <a:solidFill>
                  <a:schemeClr val="accent4">
                    <a:lumMod val="60000"/>
                    <a:lumOff val="40000"/>
                  </a:schemeClr>
                </a:solidFill>
              </a:rPr>
              <a:t>/</a:t>
            </a:r>
            <a:r>
              <a:rPr lang="en-US" sz="2800" i="1" baseline="-25000" dirty="0">
                <a:solidFill>
                  <a:schemeClr val="accent4">
                    <a:lumMod val="60000"/>
                    <a:lumOff val="40000"/>
                  </a:schemeClr>
                </a:solidFill>
              </a:rPr>
              <a:t>f</a:t>
            </a:r>
            <a:r>
              <a:rPr lang="en-US" sz="2800" dirty="0">
                <a:solidFill>
                  <a:schemeClr val="accent4">
                    <a:lumMod val="60000"/>
                    <a:lumOff val="40000"/>
                  </a:schemeClr>
                </a:solidFill>
              </a:rPr>
              <a:t> = </a:t>
            </a:r>
            <a:r>
              <a:rPr lang="en-US" sz="2800" baseline="30000" dirty="0">
                <a:solidFill>
                  <a:schemeClr val="accent4">
                    <a:lumMod val="60000"/>
                    <a:lumOff val="40000"/>
                  </a:schemeClr>
                </a:solidFill>
              </a:rPr>
              <a:t>343 m/s</a:t>
            </a:r>
            <a:r>
              <a:rPr lang="en-US" sz="2800" dirty="0">
                <a:solidFill>
                  <a:schemeClr val="accent4">
                    <a:lumMod val="60000"/>
                    <a:lumOff val="40000"/>
                  </a:schemeClr>
                </a:solidFill>
              </a:rPr>
              <a:t>/</a:t>
            </a:r>
            <a:r>
              <a:rPr lang="en-US" sz="2800" baseline="-25000" dirty="0">
                <a:solidFill>
                  <a:schemeClr val="accent4">
                    <a:lumMod val="60000"/>
                    <a:lumOff val="40000"/>
                  </a:schemeClr>
                </a:solidFill>
              </a:rPr>
              <a:t>288 Hz</a:t>
            </a:r>
            <a:r>
              <a:rPr lang="en-US" sz="2800" dirty="0">
                <a:solidFill>
                  <a:schemeClr val="accent4">
                    <a:lumMod val="60000"/>
                    <a:lumOff val="40000"/>
                  </a:schemeClr>
                </a:solidFill>
              </a:rPr>
              <a:t> = </a:t>
            </a:r>
            <a:r>
              <a:rPr lang="en-US" sz="2800" u="sng" dirty="0">
                <a:solidFill>
                  <a:schemeClr val="accent4">
                    <a:lumMod val="60000"/>
                    <a:lumOff val="40000"/>
                  </a:schemeClr>
                </a:solidFill>
              </a:rPr>
              <a:t>1.2 m</a:t>
            </a:r>
          </a:p>
          <a:p>
            <a:pPr marL="514350" indent="-514350" algn="l">
              <a:buAutoNum type="alphaLcParenR"/>
            </a:pPr>
            <a:endParaRPr lang="en-US" sz="2800" u="sng" dirty="0">
              <a:solidFill>
                <a:schemeClr val="accent4">
                  <a:lumMod val="60000"/>
                  <a:lumOff val="40000"/>
                </a:schemeClr>
              </a:solidFill>
            </a:endParaRPr>
          </a:p>
          <a:p>
            <a:pPr marL="514350" indent="-514350" algn="l">
              <a:buAutoNum type="alphaLcParenR"/>
            </a:pPr>
            <a:r>
              <a:rPr lang="en-US" sz="2800" i="1" dirty="0">
                <a:solidFill>
                  <a:schemeClr val="accent4">
                    <a:lumMod val="60000"/>
                    <a:lumOff val="40000"/>
                  </a:schemeClr>
                </a:solidFill>
              </a:rPr>
              <a:t>T</a:t>
            </a:r>
            <a:r>
              <a:rPr lang="en-US" sz="2800" dirty="0">
                <a:solidFill>
                  <a:schemeClr val="accent4">
                    <a:lumMod val="60000"/>
                    <a:lumOff val="40000"/>
                  </a:schemeClr>
                </a:solidFill>
              </a:rPr>
              <a:t> = 1/</a:t>
            </a:r>
            <a:r>
              <a:rPr lang="en-US" sz="2800" i="1" baseline="-25000" dirty="0">
                <a:solidFill>
                  <a:schemeClr val="accent4">
                    <a:lumMod val="60000"/>
                    <a:lumOff val="40000"/>
                  </a:schemeClr>
                </a:solidFill>
              </a:rPr>
              <a:t>f</a:t>
            </a:r>
            <a:r>
              <a:rPr lang="en-US" sz="2800" dirty="0">
                <a:solidFill>
                  <a:schemeClr val="accent4">
                    <a:lumMod val="60000"/>
                    <a:lumOff val="40000"/>
                  </a:schemeClr>
                </a:solidFill>
              </a:rPr>
              <a:t> = </a:t>
            </a:r>
            <a:r>
              <a:rPr lang="en-US" sz="2800" baseline="30000" dirty="0">
                <a:solidFill>
                  <a:schemeClr val="accent4">
                    <a:lumMod val="60000"/>
                    <a:lumOff val="40000"/>
                  </a:schemeClr>
                </a:solidFill>
              </a:rPr>
              <a:t>1</a:t>
            </a:r>
            <a:r>
              <a:rPr lang="en-US" sz="2800" dirty="0">
                <a:solidFill>
                  <a:schemeClr val="accent4">
                    <a:lumMod val="60000"/>
                    <a:lumOff val="40000"/>
                  </a:schemeClr>
                </a:solidFill>
              </a:rPr>
              <a:t>/</a:t>
            </a:r>
            <a:r>
              <a:rPr lang="en-US" sz="2800" baseline="-25000" dirty="0">
                <a:solidFill>
                  <a:schemeClr val="accent4">
                    <a:lumMod val="60000"/>
                    <a:lumOff val="40000"/>
                  </a:schemeClr>
                </a:solidFill>
              </a:rPr>
              <a:t>288 Hz</a:t>
            </a:r>
            <a:r>
              <a:rPr lang="en-US" sz="2800" dirty="0">
                <a:solidFill>
                  <a:schemeClr val="accent4">
                    <a:lumMod val="60000"/>
                    <a:lumOff val="40000"/>
                  </a:schemeClr>
                </a:solidFill>
              </a:rPr>
              <a:t> = </a:t>
            </a:r>
            <a:r>
              <a:rPr lang="en-US" sz="2800" u="sng" dirty="0">
                <a:solidFill>
                  <a:schemeClr val="accent4">
                    <a:lumMod val="60000"/>
                    <a:lumOff val="40000"/>
                  </a:schemeClr>
                </a:solidFill>
              </a:rPr>
              <a:t>0.0036 s</a:t>
            </a:r>
          </a:p>
          <a:p>
            <a:pPr marL="514350" indent="-514350" algn="l">
              <a:buAutoNum type="alphaLcParenR"/>
            </a:pPr>
            <a:endParaRPr lang="en-US" sz="2800" u="sng" dirty="0">
              <a:solidFill>
                <a:schemeClr val="accent4">
                  <a:lumMod val="60000"/>
                  <a:lumOff val="40000"/>
                </a:schemeClr>
              </a:solidFill>
            </a:endParaRPr>
          </a:p>
          <a:p>
            <a:pPr marL="514350" indent="-514350" algn="l">
              <a:buAutoNum type="alphaLcParenR"/>
            </a:pPr>
            <a:r>
              <a:rPr lang="en-US" sz="2800" i="1" dirty="0">
                <a:solidFill>
                  <a:schemeClr val="accent4">
                    <a:lumMod val="60000"/>
                    <a:lumOff val="40000"/>
                  </a:schemeClr>
                </a:solidFill>
              </a:rPr>
              <a:t>v</a:t>
            </a:r>
            <a:r>
              <a:rPr lang="en-US" sz="2800" dirty="0">
                <a:solidFill>
                  <a:schemeClr val="accent4">
                    <a:lumMod val="60000"/>
                    <a:lumOff val="40000"/>
                  </a:schemeClr>
                </a:solidFill>
              </a:rPr>
              <a:t> = </a:t>
            </a:r>
            <a:r>
              <a:rPr lang="en-US" sz="2800" i="1" baseline="30000" dirty="0">
                <a:solidFill>
                  <a:schemeClr val="accent4">
                    <a:lumMod val="60000"/>
                    <a:lumOff val="40000"/>
                  </a:schemeClr>
                </a:solidFill>
              </a:rPr>
              <a:t>d</a:t>
            </a:r>
            <a:r>
              <a:rPr lang="en-US" sz="2800" dirty="0">
                <a:solidFill>
                  <a:schemeClr val="accent4">
                    <a:lumMod val="60000"/>
                    <a:lumOff val="40000"/>
                  </a:schemeClr>
                </a:solidFill>
              </a:rPr>
              <a:t>/</a:t>
            </a:r>
            <a:r>
              <a:rPr lang="en-US" sz="2800" i="1" baseline="-25000" dirty="0">
                <a:solidFill>
                  <a:schemeClr val="accent4">
                    <a:lumMod val="60000"/>
                    <a:lumOff val="40000"/>
                  </a:schemeClr>
                </a:solidFill>
              </a:rPr>
              <a:t>t</a:t>
            </a:r>
            <a:r>
              <a:rPr lang="en-US" sz="2800" i="1" dirty="0">
                <a:solidFill>
                  <a:schemeClr val="accent4">
                    <a:lumMod val="60000"/>
                    <a:lumOff val="40000"/>
                  </a:schemeClr>
                </a:solidFill>
              </a:rPr>
              <a:t> = </a:t>
            </a:r>
            <a:r>
              <a:rPr lang="en-US" sz="2800" i="1" baseline="30000" dirty="0">
                <a:solidFill>
                  <a:schemeClr val="accent4">
                    <a:lumMod val="60000"/>
                    <a:lumOff val="40000"/>
                  </a:schemeClr>
                </a:solidFill>
              </a:rPr>
              <a:t>500 m</a:t>
            </a:r>
            <a:r>
              <a:rPr lang="en-US" sz="2800" i="1" dirty="0">
                <a:solidFill>
                  <a:schemeClr val="accent4">
                    <a:lumMod val="60000"/>
                    <a:lumOff val="40000"/>
                  </a:schemeClr>
                </a:solidFill>
              </a:rPr>
              <a:t>/</a:t>
            </a:r>
            <a:r>
              <a:rPr lang="en-US" sz="2800" i="1" baseline="-25000" dirty="0">
                <a:solidFill>
                  <a:schemeClr val="accent4">
                    <a:lumMod val="60000"/>
                    <a:lumOff val="40000"/>
                  </a:schemeClr>
                </a:solidFill>
              </a:rPr>
              <a:t>343 m/s</a:t>
            </a:r>
            <a:r>
              <a:rPr lang="en-US" sz="2800" i="1" dirty="0">
                <a:solidFill>
                  <a:schemeClr val="accent4">
                    <a:lumMod val="60000"/>
                    <a:lumOff val="40000"/>
                  </a:schemeClr>
                </a:solidFill>
              </a:rPr>
              <a:t> = </a:t>
            </a:r>
            <a:r>
              <a:rPr lang="en-US" sz="2800" i="1" u="sng" dirty="0">
                <a:solidFill>
                  <a:schemeClr val="accent4">
                    <a:lumMod val="60000"/>
                    <a:lumOff val="40000"/>
                  </a:schemeClr>
                </a:solidFill>
              </a:rPr>
              <a:t>1.5 s</a:t>
            </a:r>
            <a:r>
              <a:rPr lang="en-US" sz="2800" i="1" dirty="0">
                <a:solidFill>
                  <a:schemeClr val="accent4">
                    <a:lumMod val="60000"/>
                    <a:lumOff val="40000"/>
                  </a:schemeClr>
                </a:solidFill>
              </a:rPr>
              <a:t> 	</a:t>
            </a:r>
            <a:r>
              <a:rPr lang="en-US" sz="2800" dirty="0">
                <a:solidFill>
                  <a:schemeClr val="accent4">
                    <a:lumMod val="60000"/>
                    <a:lumOff val="40000"/>
                  </a:schemeClr>
                </a:solidFill>
              </a:rPr>
              <a:t>(Note: 500 m is the 					</a:t>
            </a:r>
            <a:r>
              <a:rPr lang="en-US" sz="2800" i="1" dirty="0">
                <a:solidFill>
                  <a:schemeClr val="accent4">
                    <a:lumMod val="60000"/>
                    <a:lumOff val="40000"/>
                  </a:schemeClr>
                </a:solidFill>
              </a:rPr>
              <a:t>round trip</a:t>
            </a:r>
            <a:r>
              <a:rPr lang="en-US" sz="2800" dirty="0">
                <a:solidFill>
                  <a:schemeClr val="accent4">
                    <a:lumMod val="60000"/>
                    <a:lumOff val="40000"/>
                  </a:schemeClr>
                </a:solidFill>
              </a:rPr>
              <a:t> distance)</a:t>
            </a:r>
            <a:endParaRPr lang="en-US" sz="2800" i="1" u="sng" baseline="-25000" dirty="0">
              <a:solidFill>
                <a:schemeClr val="accent4">
                  <a:lumMod val="60000"/>
                  <a:lumOff val="40000"/>
                </a:schemeClr>
              </a:solidFill>
            </a:endParaRPr>
          </a:p>
        </p:txBody>
      </p:sp>
    </p:spTree>
    <p:extLst>
      <p:ext uri="{BB962C8B-B14F-4D97-AF65-F5344CB8AC3E}">
        <p14:creationId xmlns:p14="http://schemas.microsoft.com/office/powerpoint/2010/main" val="15410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107577"/>
            <a:ext cx="8932342" cy="1113432"/>
          </a:xfrm>
        </p:spPr>
        <p:txBody>
          <a:bodyPr/>
          <a:lstStyle/>
          <a:p>
            <a:r>
              <a:rPr lang="en-US" dirty="0"/>
              <a:t>Principle of Superposition:</a:t>
            </a:r>
          </a:p>
        </p:txBody>
      </p:sp>
      <p:sp>
        <p:nvSpPr>
          <p:cNvPr id="3" name="Content Placeholder 2"/>
          <p:cNvSpPr>
            <a:spLocks noGrp="1"/>
          </p:cNvSpPr>
          <p:nvPr>
            <p:ph idx="1"/>
          </p:nvPr>
        </p:nvSpPr>
        <p:spPr>
          <a:xfrm>
            <a:off x="779462" y="1280225"/>
            <a:ext cx="7581901" cy="608270"/>
          </a:xfrm>
        </p:spPr>
        <p:txBody>
          <a:bodyPr/>
          <a:lstStyle/>
          <a:p>
            <a:pPr marL="0" indent="0">
              <a:buNone/>
            </a:pPr>
            <a:r>
              <a:rPr lang="en-US" dirty="0"/>
              <a:t>You will never see these two guys in the same location!</a:t>
            </a:r>
          </a:p>
        </p:txBody>
      </p:sp>
      <p:pic>
        <p:nvPicPr>
          <p:cNvPr id="4" name="Picture 3" descr="clarkandsuper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151" y="1888494"/>
            <a:ext cx="4936383" cy="4110661"/>
          </a:xfrm>
          <a:prstGeom prst="rect">
            <a:avLst/>
          </a:prstGeom>
        </p:spPr>
      </p:pic>
      <p:sp>
        <p:nvSpPr>
          <p:cNvPr id="6" name="&quot;No&quot; Symbol 5"/>
          <p:cNvSpPr/>
          <p:nvPr/>
        </p:nvSpPr>
        <p:spPr>
          <a:xfrm>
            <a:off x="2556167" y="2035015"/>
            <a:ext cx="4135457" cy="396414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790946" y="6219005"/>
            <a:ext cx="5450531" cy="461665"/>
          </a:xfrm>
          <a:prstGeom prst="rect">
            <a:avLst/>
          </a:prstGeom>
          <a:noFill/>
        </p:spPr>
        <p:txBody>
          <a:bodyPr wrap="none" rtlCol="0">
            <a:spAutoFit/>
          </a:bodyPr>
          <a:lstStyle/>
          <a:p>
            <a:r>
              <a:rPr lang="en-US" sz="2400" dirty="0">
                <a:solidFill>
                  <a:schemeClr val="accent1"/>
                </a:solidFill>
              </a:rPr>
              <a:t>Oops!  Wrong Principle of Superposition!</a:t>
            </a:r>
          </a:p>
        </p:txBody>
      </p:sp>
    </p:spTree>
    <p:extLst>
      <p:ext uri="{BB962C8B-B14F-4D97-AF65-F5344CB8AC3E}">
        <p14:creationId xmlns:p14="http://schemas.microsoft.com/office/powerpoint/2010/main" val="208814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Bernoulli Bag</a:t>
            </a:r>
          </a:p>
        </p:txBody>
      </p:sp>
      <p:pic>
        <p:nvPicPr>
          <p:cNvPr id="5" name="Picture 4" descr="Screen Shot 2017-01-18 at 2.19.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31" y="1761565"/>
            <a:ext cx="7503932" cy="2893804"/>
          </a:xfrm>
          <a:prstGeom prst="rect">
            <a:avLst/>
          </a:prstGeom>
        </p:spPr>
      </p:pic>
      <p:sp>
        <p:nvSpPr>
          <p:cNvPr id="6" name="Rectangle 5"/>
          <p:cNvSpPr/>
          <p:nvPr/>
        </p:nvSpPr>
        <p:spPr>
          <a:xfrm>
            <a:off x="417514" y="5079356"/>
            <a:ext cx="8419873" cy="1661993"/>
          </a:xfrm>
          <a:prstGeom prst="rect">
            <a:avLst/>
          </a:prstGeom>
        </p:spPr>
        <p:txBody>
          <a:bodyPr wrap="square">
            <a:spAutoFit/>
          </a:bodyPr>
          <a:lstStyle/>
          <a:p>
            <a:pPr algn="ctr"/>
            <a:r>
              <a:rPr lang="en-US" sz="2800" dirty="0"/>
              <a:t>Bernoulli bags can be purchased from Arbor Scientific:</a:t>
            </a:r>
          </a:p>
          <a:p>
            <a:pPr algn="ctr"/>
            <a:endParaRPr lang="en-US" sz="2800" dirty="0"/>
          </a:p>
          <a:p>
            <a:pPr algn="ctr"/>
            <a:r>
              <a:rPr lang="en-US" sz="2800" dirty="0">
                <a:hlinkClick r:id="rId3"/>
              </a:rPr>
              <a:t>http://www.arborsci.com/bernoulli-bags</a:t>
            </a:r>
            <a:endParaRPr lang="en-US" sz="2800" dirty="0"/>
          </a:p>
          <a:p>
            <a:pPr algn="ctr"/>
            <a:endParaRPr lang="en-US" dirty="0"/>
          </a:p>
        </p:txBody>
      </p:sp>
    </p:spTree>
    <p:extLst>
      <p:ext uri="{BB962C8B-B14F-4D97-AF65-F5344CB8AC3E}">
        <p14:creationId xmlns:p14="http://schemas.microsoft.com/office/powerpoint/2010/main" val="29113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107577"/>
            <a:ext cx="8932342" cy="1113432"/>
          </a:xfrm>
        </p:spPr>
        <p:txBody>
          <a:bodyPr/>
          <a:lstStyle/>
          <a:p>
            <a:r>
              <a:rPr lang="en-US" dirty="0"/>
              <a:t>Principle of Superposition:</a:t>
            </a:r>
          </a:p>
        </p:txBody>
      </p:sp>
      <p:sp>
        <p:nvSpPr>
          <p:cNvPr id="3" name="Content Placeholder 2"/>
          <p:cNvSpPr>
            <a:spLocks noGrp="1"/>
          </p:cNvSpPr>
          <p:nvPr>
            <p:ph idx="1"/>
          </p:nvPr>
        </p:nvSpPr>
        <p:spPr>
          <a:xfrm>
            <a:off x="779462" y="1280224"/>
            <a:ext cx="7581901" cy="1422275"/>
          </a:xfrm>
        </p:spPr>
        <p:txBody>
          <a:bodyPr>
            <a:normAutofit/>
          </a:bodyPr>
          <a:lstStyle/>
          <a:p>
            <a:pPr marL="0" indent="0">
              <a:buNone/>
            </a:pPr>
            <a:r>
              <a:rPr lang="en-US" dirty="0"/>
              <a:t>When two waves or pulses occupy the same position in space, their amplitudes add together.</a:t>
            </a:r>
          </a:p>
        </p:txBody>
      </p:sp>
      <p:pic>
        <p:nvPicPr>
          <p:cNvPr id="5" name="Picture 4" desc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02" y="2399229"/>
            <a:ext cx="5391350" cy="3917385"/>
          </a:xfrm>
          <a:prstGeom prst="rect">
            <a:avLst/>
          </a:prstGeom>
        </p:spPr>
      </p:pic>
    </p:spTree>
    <p:extLst>
      <p:ext uri="{BB962C8B-B14F-4D97-AF65-F5344CB8AC3E}">
        <p14:creationId xmlns:p14="http://schemas.microsoft.com/office/powerpoint/2010/main" val="15689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white-rectangle_1944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76762"/>
            <a:ext cx="7975600" cy="4493313"/>
          </a:xfrm>
          <a:prstGeom prst="rect">
            <a:avLst/>
          </a:prstGeom>
        </p:spPr>
      </p:pic>
      <p:pic>
        <p:nvPicPr>
          <p:cNvPr id="6" name="Picture 5" descr="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476118"/>
            <a:ext cx="7975600" cy="4098595"/>
          </a:xfrm>
          <a:prstGeom prst="rect">
            <a:avLst/>
          </a:prstGeom>
        </p:spPr>
      </p:pic>
      <p:sp>
        <p:nvSpPr>
          <p:cNvPr id="7" name="TextBox 6"/>
          <p:cNvSpPr txBox="1"/>
          <p:nvPr/>
        </p:nvSpPr>
        <p:spPr>
          <a:xfrm>
            <a:off x="293064" y="4913661"/>
            <a:ext cx="4412239" cy="1846659"/>
          </a:xfrm>
          <a:prstGeom prst="rect">
            <a:avLst/>
          </a:prstGeom>
          <a:noFill/>
        </p:spPr>
        <p:txBody>
          <a:bodyPr wrap="square" rtlCol="0">
            <a:spAutoFit/>
          </a:bodyPr>
          <a:lstStyle/>
          <a:p>
            <a:r>
              <a:rPr lang="en-US" sz="2400" dirty="0"/>
              <a:t>When one wave or pulse reinforces another, resulting in greater amplitude, </a:t>
            </a:r>
            <a:r>
              <a:rPr lang="en-US" sz="2400" u="sng" dirty="0"/>
              <a:t>constructive interference</a:t>
            </a:r>
            <a:r>
              <a:rPr lang="en-US" sz="2400" dirty="0"/>
              <a:t> occurs. </a:t>
            </a:r>
          </a:p>
          <a:p>
            <a:endParaRPr lang="en-US" dirty="0"/>
          </a:p>
        </p:txBody>
      </p:sp>
      <p:sp>
        <p:nvSpPr>
          <p:cNvPr id="8" name="TextBox 7"/>
          <p:cNvSpPr txBox="1"/>
          <p:nvPr/>
        </p:nvSpPr>
        <p:spPr>
          <a:xfrm>
            <a:off x="4857703" y="4900325"/>
            <a:ext cx="4286297" cy="1846659"/>
          </a:xfrm>
          <a:prstGeom prst="rect">
            <a:avLst/>
          </a:prstGeom>
          <a:noFill/>
        </p:spPr>
        <p:txBody>
          <a:bodyPr wrap="square" rtlCol="0">
            <a:spAutoFit/>
          </a:bodyPr>
          <a:lstStyle/>
          <a:p>
            <a:r>
              <a:rPr lang="en-US" sz="2400" dirty="0"/>
              <a:t>When one wave or pulse – either totally or partially – cancels out another, </a:t>
            </a:r>
            <a:r>
              <a:rPr lang="en-US" sz="2400" u="sng" dirty="0"/>
              <a:t>destructive interference</a:t>
            </a:r>
            <a:r>
              <a:rPr lang="en-US" sz="2400" dirty="0"/>
              <a:t> occurs. </a:t>
            </a:r>
          </a:p>
          <a:p>
            <a:endParaRPr lang="en-US" dirty="0"/>
          </a:p>
        </p:txBody>
      </p:sp>
    </p:spTree>
    <p:extLst>
      <p:ext uri="{BB962C8B-B14F-4D97-AF65-F5344CB8AC3E}">
        <p14:creationId xmlns:p14="http://schemas.microsoft.com/office/powerpoint/2010/main" val="270406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ise-canceling-headphon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471" y="246127"/>
            <a:ext cx="5987413" cy="6239514"/>
          </a:xfrm>
          <a:prstGeom prst="rect">
            <a:avLst/>
          </a:prstGeom>
        </p:spPr>
      </p:pic>
    </p:spTree>
    <p:extLst>
      <p:ext uri="{BB962C8B-B14F-4D97-AF65-F5344CB8AC3E}">
        <p14:creationId xmlns:p14="http://schemas.microsoft.com/office/powerpoint/2010/main" val="636109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492486"/>
          </a:xfrm>
        </p:spPr>
        <p:txBody>
          <a:bodyPr/>
          <a:lstStyle/>
          <a:p>
            <a:r>
              <a:rPr lang="en-US" dirty="0"/>
              <a:t>Standing Waves</a:t>
            </a:r>
          </a:p>
        </p:txBody>
      </p:sp>
      <p:sp>
        <p:nvSpPr>
          <p:cNvPr id="3" name="Content Placeholder 2"/>
          <p:cNvSpPr>
            <a:spLocks noGrp="1"/>
          </p:cNvSpPr>
          <p:nvPr>
            <p:ph idx="1"/>
          </p:nvPr>
        </p:nvSpPr>
        <p:spPr>
          <a:xfrm>
            <a:off x="131954" y="1600063"/>
            <a:ext cx="2936543" cy="5064115"/>
          </a:xfrm>
        </p:spPr>
        <p:txBody>
          <a:bodyPr>
            <a:normAutofit lnSpcReduction="10000"/>
          </a:bodyPr>
          <a:lstStyle/>
          <a:p>
            <a:pPr marL="0" indent="0">
              <a:buNone/>
            </a:pPr>
            <a:r>
              <a:rPr lang="en-US" dirty="0"/>
              <a:t>If a wave interferes </a:t>
            </a:r>
            <a:r>
              <a:rPr lang="en-US" i="1" u="sng" dirty="0"/>
              <a:t>just right</a:t>
            </a:r>
            <a:r>
              <a:rPr lang="en-US" dirty="0"/>
              <a:t> with its own reflection, a </a:t>
            </a:r>
            <a:r>
              <a:rPr lang="en-US" i="1" u="sng" dirty="0"/>
              <a:t>standing wave</a:t>
            </a:r>
            <a:r>
              <a:rPr lang="en-US" dirty="0"/>
              <a:t> can occur.</a:t>
            </a:r>
          </a:p>
          <a:p>
            <a:pPr marL="0" indent="0">
              <a:buNone/>
            </a:pPr>
            <a:r>
              <a:rPr lang="en-US" dirty="0"/>
              <a:t>A standing wave features </a:t>
            </a:r>
            <a:r>
              <a:rPr lang="en-US" i="1" u="sng" dirty="0"/>
              <a:t>nodes</a:t>
            </a:r>
            <a:r>
              <a:rPr lang="en-US" dirty="0"/>
              <a:t> (where destructive interference constant occurs) and anti-nodes (where constructive interference constantly occurs.</a:t>
            </a:r>
          </a:p>
          <a:p>
            <a:pPr marL="0" indent="0">
              <a:buNone/>
            </a:pPr>
            <a:endParaRPr lang="en-US" dirty="0"/>
          </a:p>
          <a:p>
            <a:pPr marL="0" indent="0">
              <a:buNone/>
            </a:pPr>
            <a:endParaRPr lang="en-US" dirty="0"/>
          </a:p>
        </p:txBody>
      </p:sp>
      <p:pic>
        <p:nvPicPr>
          <p:cNvPr id="4" name="Picture 3" descr="standingwaveonspring0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06" y="1761565"/>
            <a:ext cx="5292865" cy="4511826"/>
          </a:xfrm>
          <a:prstGeom prst="rect">
            <a:avLst/>
          </a:prstGeom>
        </p:spPr>
      </p:pic>
    </p:spTree>
    <p:extLst>
      <p:ext uri="{BB962C8B-B14F-4D97-AF65-F5344CB8AC3E}">
        <p14:creationId xmlns:p14="http://schemas.microsoft.com/office/powerpoint/2010/main" val="2078946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skBrownBeauceron-size_restrict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49" y="239940"/>
            <a:ext cx="8271863" cy="6341761"/>
          </a:xfrm>
          <a:prstGeom prst="rect">
            <a:avLst/>
          </a:prstGeom>
        </p:spPr>
      </p:pic>
      <p:sp>
        <p:nvSpPr>
          <p:cNvPr id="5" name="TextBox 4"/>
          <p:cNvSpPr txBox="1"/>
          <p:nvPr/>
        </p:nvSpPr>
        <p:spPr>
          <a:xfrm>
            <a:off x="5061125" y="5155655"/>
            <a:ext cx="1126831" cy="584776"/>
          </a:xfrm>
          <a:prstGeom prst="rect">
            <a:avLst/>
          </a:prstGeom>
          <a:noFill/>
        </p:spPr>
        <p:txBody>
          <a:bodyPr wrap="none" rtlCol="0">
            <a:spAutoFit/>
          </a:bodyPr>
          <a:lstStyle/>
          <a:p>
            <a:r>
              <a:rPr lang="en-US" sz="3200" b="1" dirty="0">
                <a:solidFill>
                  <a:srgbClr val="FF0000"/>
                </a:solidFill>
              </a:rPr>
              <a:t>Node</a:t>
            </a:r>
          </a:p>
        </p:txBody>
      </p:sp>
      <p:cxnSp>
        <p:nvCxnSpPr>
          <p:cNvPr id="7" name="Straight Arrow Connector 6"/>
          <p:cNvCxnSpPr/>
          <p:nvPr/>
        </p:nvCxnSpPr>
        <p:spPr>
          <a:xfrm flipH="1" flipV="1">
            <a:off x="5327643" y="4684716"/>
            <a:ext cx="181438" cy="593841"/>
          </a:xfrm>
          <a:prstGeom prst="straightConnector1">
            <a:avLst/>
          </a:prstGeom>
          <a:ln>
            <a:tailEnd type="arrow"/>
          </a:ln>
          <a:effectLst/>
        </p:spPr>
        <p:style>
          <a:lnRef idx="3">
            <a:schemeClr val="accent4"/>
          </a:lnRef>
          <a:fillRef idx="0">
            <a:schemeClr val="accent4"/>
          </a:fillRef>
          <a:effectRef idx="2">
            <a:schemeClr val="accent4"/>
          </a:effectRef>
          <a:fontRef idx="minor">
            <a:schemeClr val="tx1"/>
          </a:fontRef>
        </p:style>
      </p:cxnSp>
      <p:sp>
        <p:nvSpPr>
          <p:cNvPr id="9" name="Oval 8"/>
          <p:cNvSpPr/>
          <p:nvPr/>
        </p:nvSpPr>
        <p:spPr>
          <a:xfrm>
            <a:off x="4772063" y="3883871"/>
            <a:ext cx="852478" cy="8008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32146" y="1254695"/>
            <a:ext cx="1961194" cy="584776"/>
          </a:xfrm>
          <a:prstGeom prst="rect">
            <a:avLst/>
          </a:prstGeom>
          <a:noFill/>
        </p:spPr>
        <p:txBody>
          <a:bodyPr wrap="none" rtlCol="0">
            <a:spAutoFit/>
          </a:bodyPr>
          <a:lstStyle/>
          <a:p>
            <a:r>
              <a:rPr lang="en-US" sz="3200" b="1" dirty="0">
                <a:solidFill>
                  <a:srgbClr val="3366FF"/>
                </a:solidFill>
              </a:rPr>
              <a:t>Anti-Node</a:t>
            </a:r>
          </a:p>
        </p:txBody>
      </p:sp>
      <p:cxnSp>
        <p:nvCxnSpPr>
          <p:cNvPr id="14" name="Straight Arrow Connector 13"/>
          <p:cNvCxnSpPr/>
          <p:nvPr/>
        </p:nvCxnSpPr>
        <p:spPr>
          <a:xfrm flipH="1">
            <a:off x="3015836" y="1874435"/>
            <a:ext cx="417652" cy="880312"/>
          </a:xfrm>
          <a:prstGeom prst="straightConnector1">
            <a:avLst/>
          </a:prstGeom>
          <a:ln>
            <a:solidFill>
              <a:srgbClr val="3366FF"/>
            </a:solidFill>
            <a:tailEnd type="arrow"/>
          </a:ln>
          <a:effectLst/>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393340" y="1769411"/>
            <a:ext cx="1602903" cy="985336"/>
          </a:xfrm>
          <a:prstGeom prst="straightConnector1">
            <a:avLst/>
          </a:prstGeom>
          <a:ln>
            <a:solidFill>
              <a:srgbClr val="3366FF"/>
            </a:solidFill>
            <a:tailEnd type="arrow"/>
          </a:ln>
          <a:effectLst/>
        </p:spPr>
        <p:style>
          <a:lnRef idx="3">
            <a:schemeClr val="accent4"/>
          </a:lnRef>
          <a:fillRef idx="0">
            <a:schemeClr val="accent4"/>
          </a:fillRef>
          <a:effectRef idx="2">
            <a:schemeClr val="accent4"/>
          </a:effectRef>
          <a:fontRef idx="minor">
            <a:schemeClr val="tx1"/>
          </a:fontRef>
        </p:style>
      </p:cxnSp>
      <p:cxnSp>
        <p:nvCxnSpPr>
          <p:cNvPr id="21" name="Straight Arrow Connector 20"/>
          <p:cNvCxnSpPr/>
          <p:nvPr/>
        </p:nvCxnSpPr>
        <p:spPr>
          <a:xfrm>
            <a:off x="3015836" y="2936195"/>
            <a:ext cx="0" cy="1748521"/>
          </a:xfrm>
          <a:prstGeom prst="straightConnector1">
            <a:avLst/>
          </a:prstGeom>
          <a:ln>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996243" y="2985275"/>
            <a:ext cx="0" cy="1797191"/>
          </a:xfrm>
          <a:prstGeom prst="straightConnector1">
            <a:avLst/>
          </a:prstGeom>
          <a:ln>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8064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nd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8946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a:t>
            </a:r>
          </a:p>
        </p:txBody>
      </p:sp>
      <p:sp>
        <p:nvSpPr>
          <p:cNvPr id="3" name="Content Placeholder 2"/>
          <p:cNvSpPr>
            <a:spLocks noGrp="1"/>
          </p:cNvSpPr>
          <p:nvPr>
            <p:ph idx="1"/>
          </p:nvPr>
        </p:nvSpPr>
        <p:spPr/>
        <p:txBody>
          <a:bodyPr/>
          <a:lstStyle/>
          <a:p>
            <a:r>
              <a:rPr lang="en-US" dirty="0"/>
              <a:t>Most rigid, elastic bodies will vibrate at a natural frequency if disturbed.</a:t>
            </a:r>
          </a:p>
          <a:p>
            <a:r>
              <a:rPr lang="en-US" dirty="0"/>
              <a:t>This frequency will depend on the shape and composition of the body.</a:t>
            </a:r>
          </a:p>
          <a:p>
            <a:r>
              <a:rPr lang="en-US" dirty="0"/>
              <a:t>If an object is pushed at regular intervals such that the regularity of the force = the natural frequency of vibration, then </a:t>
            </a:r>
            <a:r>
              <a:rPr lang="en-US" u="sng" dirty="0"/>
              <a:t>amplitude</a:t>
            </a:r>
            <a:r>
              <a:rPr lang="en-US" dirty="0"/>
              <a:t> of vibration will increase.</a:t>
            </a:r>
          </a:p>
          <a:p>
            <a:r>
              <a:rPr lang="en-US" dirty="0"/>
              <a:t>This phenomenon is called </a:t>
            </a:r>
            <a:r>
              <a:rPr lang="en-US" i="1" u="sng" dirty="0"/>
              <a:t>Resonance</a:t>
            </a:r>
            <a:r>
              <a:rPr lang="en-US" dirty="0"/>
              <a:t>.</a:t>
            </a:r>
          </a:p>
        </p:txBody>
      </p:sp>
    </p:spTree>
    <p:extLst>
      <p:ext uri="{BB962C8B-B14F-4D97-AF65-F5344CB8AC3E}">
        <p14:creationId xmlns:p14="http://schemas.microsoft.com/office/powerpoint/2010/main" val="352008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herPushingSwingBG_X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26" y="1666045"/>
            <a:ext cx="3879739" cy="3233116"/>
          </a:xfrm>
          <a:prstGeom prst="rect">
            <a:avLst/>
          </a:prstGeom>
        </p:spPr>
      </p:pic>
      <p:sp>
        <p:nvSpPr>
          <p:cNvPr id="5" name="Content Placeholder 2"/>
          <p:cNvSpPr>
            <a:spLocks noGrp="1"/>
          </p:cNvSpPr>
          <p:nvPr>
            <p:ph idx="1"/>
          </p:nvPr>
        </p:nvSpPr>
        <p:spPr>
          <a:xfrm>
            <a:off x="4552413" y="412387"/>
            <a:ext cx="4453447" cy="6070341"/>
          </a:xfrm>
        </p:spPr>
        <p:txBody>
          <a:bodyPr>
            <a:normAutofit/>
          </a:bodyPr>
          <a:lstStyle/>
          <a:p>
            <a:pPr marL="0" indent="0">
              <a:buNone/>
            </a:pPr>
            <a:r>
              <a:rPr lang="en-US" dirty="0"/>
              <a:t>Suppose the natural frequency of a child playing on a swing is 0.50 Hz.  That is, the period of oscillation is 2.0 s.</a:t>
            </a:r>
          </a:p>
          <a:p>
            <a:pPr marL="0" indent="0">
              <a:buNone/>
            </a:pPr>
            <a:r>
              <a:rPr lang="en-US" dirty="0"/>
              <a:t>How often should the child’s mother push the child?</a:t>
            </a:r>
          </a:p>
          <a:p>
            <a:pPr marL="0" indent="0">
              <a:buNone/>
            </a:pPr>
            <a:r>
              <a:rPr lang="en-US" dirty="0"/>
              <a:t>Every 2.0 s, duh!</a:t>
            </a:r>
          </a:p>
          <a:p>
            <a:pPr marL="0" indent="0">
              <a:buNone/>
            </a:pPr>
            <a:r>
              <a:rPr lang="en-US" dirty="0"/>
              <a:t>Would pushing half as often, i.e. every 4.0 s work?</a:t>
            </a:r>
          </a:p>
          <a:p>
            <a:pPr marL="0" indent="0">
              <a:buNone/>
            </a:pPr>
            <a:r>
              <a:rPr lang="en-US" dirty="0"/>
              <a:t>Sure!</a:t>
            </a:r>
          </a:p>
          <a:p>
            <a:pPr marL="0" indent="0">
              <a:buNone/>
            </a:pPr>
            <a:r>
              <a:rPr lang="en-US" dirty="0"/>
              <a:t>How about twice as often?</a:t>
            </a:r>
          </a:p>
          <a:p>
            <a:pPr marL="0" indent="0">
              <a:buNone/>
            </a:pPr>
            <a:r>
              <a:rPr lang="en-US" dirty="0"/>
              <a:t>Absolutely not!</a:t>
            </a:r>
          </a:p>
        </p:txBody>
      </p:sp>
    </p:spTree>
    <p:extLst>
      <p:ext uri="{BB962C8B-B14F-4D97-AF65-F5344CB8AC3E}">
        <p14:creationId xmlns:p14="http://schemas.microsoft.com/office/powerpoint/2010/main" val="105621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37489"/>
          </a:xfrm>
        </p:spPr>
        <p:txBody>
          <a:bodyPr/>
          <a:lstStyle/>
          <a:p>
            <a:r>
              <a:rPr lang="en-US" dirty="0"/>
              <a:t>Resonance Demo</a:t>
            </a:r>
          </a:p>
        </p:txBody>
      </p:sp>
      <p:pic>
        <p:nvPicPr>
          <p:cNvPr id="3" name="Picture 2" descr="tuningfor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51" y="1345066"/>
            <a:ext cx="6610644" cy="4957983"/>
          </a:xfrm>
          <a:prstGeom prst="rect">
            <a:avLst/>
          </a:prstGeom>
        </p:spPr>
      </p:pic>
    </p:spTree>
    <p:extLst>
      <p:ext uri="{BB962C8B-B14F-4D97-AF65-F5344CB8AC3E}">
        <p14:creationId xmlns:p14="http://schemas.microsoft.com/office/powerpoint/2010/main" val="2205032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14" y="107577"/>
            <a:ext cx="8113949" cy="1653988"/>
          </a:xfrm>
        </p:spPr>
        <p:txBody>
          <a:bodyPr/>
          <a:lstStyle/>
          <a:p>
            <a:pPr algn="l"/>
            <a:r>
              <a:rPr lang="en-US" dirty="0"/>
              <a:t>More Examples of Resonance</a:t>
            </a:r>
            <a:r>
              <a:rPr lang="is-IS" dirty="0"/>
              <a:t>…</a:t>
            </a:r>
            <a:endParaRPr lang="en-US" dirty="0"/>
          </a:p>
        </p:txBody>
      </p:sp>
      <p:pic>
        <p:nvPicPr>
          <p:cNvPr id="4" name="Picture 3" descr="sour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436" y="1942164"/>
            <a:ext cx="5960610" cy="4470458"/>
          </a:xfrm>
          <a:prstGeom prst="rect">
            <a:avLst/>
          </a:prstGeom>
        </p:spPr>
      </p:pic>
    </p:spTree>
    <p:extLst>
      <p:ext uri="{BB962C8B-B14F-4D97-AF65-F5344CB8AC3E}">
        <p14:creationId xmlns:p14="http://schemas.microsoft.com/office/powerpoint/2010/main" val="236555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Physics:</a:t>
            </a:r>
          </a:p>
        </p:txBody>
      </p:sp>
      <p:sp>
        <p:nvSpPr>
          <p:cNvPr id="3" name="Subtitle 2"/>
          <p:cNvSpPr>
            <a:spLocks noGrp="1"/>
          </p:cNvSpPr>
          <p:nvPr>
            <p:ph type="subTitle" idx="1"/>
          </p:nvPr>
        </p:nvSpPr>
        <p:spPr>
          <a:xfrm>
            <a:off x="820738" y="5509494"/>
            <a:ext cx="7542212" cy="752354"/>
          </a:xfrm>
        </p:spPr>
        <p:txBody>
          <a:bodyPr/>
          <a:lstStyle/>
          <a:p>
            <a:r>
              <a:rPr lang="en-US" dirty="0"/>
              <a:t>Oscillations &amp; Waves</a:t>
            </a:r>
          </a:p>
        </p:txBody>
      </p:sp>
    </p:spTree>
    <p:extLst>
      <p:ext uri="{BB962C8B-B14F-4D97-AF65-F5344CB8AC3E}">
        <p14:creationId xmlns:p14="http://schemas.microsoft.com/office/powerpoint/2010/main" val="763348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29 at 2.18.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0"/>
            <a:ext cx="8051800" cy="6845300"/>
          </a:xfrm>
          <a:prstGeom prst="rect">
            <a:avLst/>
          </a:prstGeom>
        </p:spPr>
      </p:pic>
    </p:spTree>
    <p:extLst>
      <p:ext uri="{BB962C8B-B14F-4D97-AF65-F5344CB8AC3E}">
        <p14:creationId xmlns:p14="http://schemas.microsoft.com/office/powerpoint/2010/main" val="1871996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07577"/>
            <a:ext cx="8636000" cy="1399490"/>
          </a:xfrm>
        </p:spPr>
        <p:txBody>
          <a:bodyPr/>
          <a:lstStyle/>
          <a:p>
            <a:r>
              <a:rPr lang="en-US" dirty="0"/>
              <a:t>St</a:t>
            </a:r>
            <a:r>
              <a:rPr lang="en-US" sz="4800" dirty="0"/>
              <a:t>anding Wave &amp; Resonance Demos with Arbor Scientific</a:t>
            </a:r>
          </a:p>
        </p:txBody>
      </p:sp>
      <p:pic>
        <p:nvPicPr>
          <p:cNvPr id="5" name="Picture 4" descr="value_p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3" y="1834444"/>
            <a:ext cx="5300132" cy="4416777"/>
          </a:xfrm>
          <a:prstGeom prst="rect">
            <a:avLst/>
          </a:prstGeom>
        </p:spPr>
      </p:pic>
      <p:sp>
        <p:nvSpPr>
          <p:cNvPr id="6" name="TextBox 5"/>
          <p:cNvSpPr txBox="1"/>
          <p:nvPr/>
        </p:nvSpPr>
        <p:spPr>
          <a:xfrm>
            <a:off x="948265" y="6490156"/>
            <a:ext cx="7458780" cy="523220"/>
          </a:xfrm>
          <a:prstGeom prst="rect">
            <a:avLst/>
          </a:prstGeom>
          <a:noFill/>
        </p:spPr>
        <p:txBody>
          <a:bodyPr wrap="none" rtlCol="0">
            <a:spAutoFit/>
          </a:bodyPr>
          <a:lstStyle/>
          <a:p>
            <a:r>
              <a:rPr lang="en-US" sz="1400" dirty="0">
                <a:hlinkClick r:id="rId3"/>
              </a:rPr>
              <a:t>http://www.arborsci.com/shop-by-topic/waves-sound/wave-motion/mechanical-wave-value</a:t>
            </a:r>
            <a:r>
              <a:rPr lang="en-US" sz="1400">
                <a:hlinkClick r:id="rId3"/>
              </a:rPr>
              <a:t>-pack</a:t>
            </a:r>
            <a:endParaRPr lang="en-US" sz="1400"/>
          </a:p>
          <a:p>
            <a:endParaRPr lang="en-US" sz="1400" dirty="0"/>
          </a:p>
        </p:txBody>
      </p:sp>
    </p:spTree>
    <p:extLst>
      <p:ext uri="{BB962C8B-B14F-4D97-AF65-F5344CB8AC3E}">
        <p14:creationId xmlns:p14="http://schemas.microsoft.com/office/powerpoint/2010/main" val="4133767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651000" y="220133"/>
            <a:ext cx="6096000" cy="736600"/>
          </a:xfrm>
        </p:spPr>
        <p:txBody>
          <a:bodyPr/>
          <a:lstStyle/>
          <a:p>
            <a:pPr eaLnBrk="1" hangingPunct="1">
              <a:defRPr/>
            </a:pPr>
            <a:r>
              <a:rPr lang="en-US" dirty="0">
                <a:cs typeface="+mj-cs"/>
              </a:rPr>
              <a:t>Finding the Beat</a:t>
            </a:r>
          </a:p>
        </p:txBody>
      </p:sp>
      <p:sp>
        <p:nvSpPr>
          <p:cNvPr id="114691" name="Rectangle 3"/>
          <p:cNvSpPr>
            <a:spLocks noGrp="1" noChangeArrowheads="1"/>
          </p:cNvSpPr>
          <p:nvPr>
            <p:ph type="body" idx="1"/>
          </p:nvPr>
        </p:nvSpPr>
        <p:spPr>
          <a:xfrm>
            <a:off x="660400" y="1219200"/>
            <a:ext cx="8077200" cy="3962400"/>
          </a:xfrm>
        </p:spPr>
        <p:txBody>
          <a:bodyPr>
            <a:normAutofit/>
          </a:bodyPr>
          <a:lstStyle/>
          <a:p>
            <a:pPr eaLnBrk="1" hangingPunct="1">
              <a:lnSpc>
                <a:spcPct val="90000"/>
              </a:lnSpc>
              <a:defRPr/>
            </a:pPr>
            <a:r>
              <a:rPr lang="en-US" sz="2400" dirty="0">
                <a:cs typeface="+mn-cs"/>
              </a:rPr>
              <a:t>If two tuning forks with different frequencies are sounded together, a beat is heard.  </a:t>
            </a:r>
          </a:p>
        </p:txBody>
      </p:sp>
      <p:pic>
        <p:nvPicPr>
          <p:cNvPr id="3" name="Picture 2" descr="u11l3a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399" y="2159000"/>
            <a:ext cx="5545667" cy="4331054"/>
          </a:xfrm>
          <a:prstGeom prst="rect">
            <a:avLst/>
          </a:prstGeom>
        </p:spPr>
      </p:pic>
    </p:spTree>
    <p:extLst>
      <p:ext uri="{BB962C8B-B14F-4D97-AF65-F5344CB8AC3E}">
        <p14:creationId xmlns:p14="http://schemas.microsoft.com/office/powerpoint/2010/main" val="304169316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651000" y="220133"/>
            <a:ext cx="6096000" cy="736600"/>
          </a:xfrm>
        </p:spPr>
        <p:txBody>
          <a:bodyPr/>
          <a:lstStyle/>
          <a:p>
            <a:pPr eaLnBrk="1" hangingPunct="1">
              <a:defRPr/>
            </a:pPr>
            <a:r>
              <a:rPr lang="en-US" dirty="0">
                <a:cs typeface="+mj-cs"/>
              </a:rPr>
              <a:t>Finding the Beat</a:t>
            </a:r>
          </a:p>
        </p:txBody>
      </p:sp>
      <p:sp>
        <p:nvSpPr>
          <p:cNvPr id="114691" name="Rectangle 3"/>
          <p:cNvSpPr>
            <a:spLocks noGrp="1" noChangeArrowheads="1"/>
          </p:cNvSpPr>
          <p:nvPr>
            <p:ph type="body" idx="1"/>
          </p:nvPr>
        </p:nvSpPr>
        <p:spPr>
          <a:xfrm>
            <a:off x="660400" y="1219200"/>
            <a:ext cx="8077200" cy="2607733"/>
          </a:xfrm>
        </p:spPr>
        <p:txBody>
          <a:bodyPr>
            <a:normAutofit/>
          </a:bodyPr>
          <a:lstStyle/>
          <a:p>
            <a:pPr eaLnBrk="1" hangingPunct="1">
              <a:lnSpc>
                <a:spcPct val="90000"/>
              </a:lnSpc>
              <a:defRPr/>
            </a:pPr>
            <a:r>
              <a:rPr lang="en-US" sz="2400" dirty="0">
                <a:cs typeface="+mn-cs"/>
              </a:rPr>
              <a:t>The frequency of the beat is equal to the difference in the frequencies of the two tuning forks:  </a:t>
            </a:r>
          </a:p>
          <a:p>
            <a:pPr lvl="1" eaLnBrk="1" hangingPunct="1">
              <a:lnSpc>
                <a:spcPct val="90000"/>
              </a:lnSpc>
              <a:buFont typeface="Wingdings" charset="0"/>
              <a:buNone/>
              <a:defRPr/>
            </a:pPr>
            <a:r>
              <a:rPr lang="en-US" sz="2200" i="1" dirty="0"/>
              <a:t>	</a:t>
            </a:r>
            <a:r>
              <a:rPr lang="en-US" sz="2200" i="1" dirty="0" err="1"/>
              <a:t>F</a:t>
            </a:r>
            <a:r>
              <a:rPr lang="en-US" sz="2200" i="1" baseline="-25000" dirty="0" err="1"/>
              <a:t>beat</a:t>
            </a:r>
            <a:r>
              <a:rPr lang="en-US" sz="2200" i="1" dirty="0"/>
              <a:t> = </a:t>
            </a:r>
            <a:r>
              <a:rPr lang="en-US" sz="2200" i="1" dirty="0" err="1"/>
              <a:t>F</a:t>
            </a:r>
            <a:r>
              <a:rPr lang="en-US" sz="2200" i="1" baseline="-25000" dirty="0" err="1"/>
              <a:t>higher</a:t>
            </a:r>
            <a:r>
              <a:rPr lang="en-US" sz="2200" i="1" dirty="0"/>
              <a:t> – F</a:t>
            </a:r>
            <a:r>
              <a:rPr lang="en-US" sz="2200" i="1" baseline="-25000" dirty="0"/>
              <a:t>lower</a:t>
            </a:r>
          </a:p>
          <a:p>
            <a:pPr eaLnBrk="1" hangingPunct="1">
              <a:lnSpc>
                <a:spcPct val="90000"/>
              </a:lnSpc>
              <a:defRPr/>
            </a:pPr>
            <a:r>
              <a:rPr lang="en-US" sz="2400" dirty="0">
                <a:cs typeface="+mn-cs"/>
              </a:rPr>
              <a:t>Since the period of a recurrent phenomenon is equal to 1 over the frequency, this formula may be rewritten:</a:t>
            </a:r>
          </a:p>
          <a:p>
            <a:pPr eaLnBrk="1" hangingPunct="1">
              <a:lnSpc>
                <a:spcPct val="90000"/>
              </a:lnSpc>
              <a:defRPr/>
            </a:pPr>
            <a:endParaRPr lang="en-US" sz="2400" dirty="0">
              <a:cs typeface="+mn-cs"/>
            </a:endParaRPr>
          </a:p>
        </p:txBody>
      </p:sp>
      <p:graphicFrame>
        <p:nvGraphicFramePr>
          <p:cNvPr id="114692" name="Object 4"/>
          <p:cNvGraphicFramePr>
            <a:graphicFrameLocks noChangeAspect="1"/>
          </p:cNvGraphicFramePr>
          <p:nvPr/>
        </p:nvGraphicFramePr>
        <p:xfrm>
          <a:off x="2802467" y="3762904"/>
          <a:ext cx="3886200" cy="1401763"/>
        </p:xfrm>
        <a:graphic>
          <a:graphicData uri="http://schemas.openxmlformats.org/presentationml/2006/ole">
            <mc:AlternateContent xmlns:mc="http://schemas.openxmlformats.org/markup-compatibility/2006">
              <mc:Choice xmlns:v="urn:schemas-microsoft-com:vml" Requires="v">
                <p:oleObj name="Equation" r:id="rId3" imgW="1231366" imgH="444307" progId="Equation.COEE2">
                  <p:embed/>
                </p:oleObj>
              </mc:Choice>
              <mc:Fallback>
                <p:oleObj name="Equation" r:id="rId3" imgW="1231366" imgH="444307" progId="Equation.COEE2">
                  <p:embed/>
                  <p:pic>
                    <p:nvPicPr>
                      <p:cNvPr id="1146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467" y="3762904"/>
                        <a:ext cx="3886200" cy="1401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889692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4691">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4691">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14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P spid="11469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28600"/>
            <a:ext cx="8212667" cy="905933"/>
          </a:xfrm>
        </p:spPr>
        <p:txBody>
          <a:bodyPr/>
          <a:lstStyle/>
          <a:p>
            <a:pPr eaLnBrk="1" hangingPunct="1">
              <a:defRPr/>
            </a:pPr>
            <a:r>
              <a:rPr lang="en-US" dirty="0">
                <a:cs typeface="+mj-cs"/>
              </a:rPr>
              <a:t>Earth Science Connection: </a:t>
            </a:r>
            <a:br>
              <a:rPr lang="en-US" dirty="0">
                <a:cs typeface="+mj-cs"/>
              </a:rPr>
            </a:br>
            <a:r>
              <a:rPr lang="en-US" sz="3200" dirty="0">
                <a:cs typeface="+mj-cs"/>
              </a:rPr>
              <a:t>Using the Beat to Measure Orbital Periods</a:t>
            </a:r>
          </a:p>
        </p:txBody>
      </p:sp>
      <p:sp>
        <p:nvSpPr>
          <p:cNvPr id="116739" name="Rectangle 3"/>
          <p:cNvSpPr>
            <a:spLocks noGrp="1" noChangeArrowheads="1"/>
          </p:cNvSpPr>
          <p:nvPr>
            <p:ph type="body" idx="1"/>
          </p:nvPr>
        </p:nvSpPr>
        <p:spPr>
          <a:xfrm>
            <a:off x="457200" y="1574800"/>
            <a:ext cx="8458200" cy="5283199"/>
          </a:xfrm>
        </p:spPr>
        <p:txBody>
          <a:bodyPr>
            <a:normAutofit/>
          </a:bodyPr>
          <a:lstStyle/>
          <a:p>
            <a:pPr eaLnBrk="1" hangingPunct="1">
              <a:lnSpc>
                <a:spcPct val="90000"/>
              </a:lnSpc>
              <a:defRPr/>
            </a:pPr>
            <a:r>
              <a:rPr lang="en-US" sz="2400" dirty="0">
                <a:cs typeface="+mn-cs"/>
              </a:rPr>
              <a:t>This formula doesn</a:t>
            </a:r>
            <a:r>
              <a:rPr lang="en-US" dirty="0">
                <a:latin typeface="Arial"/>
              </a:rPr>
              <a:t>’</a:t>
            </a:r>
            <a:r>
              <a:rPr lang="en-US" sz="2400" dirty="0">
                <a:cs typeface="+mn-cs"/>
              </a:rPr>
              <a:t>t just apply to sounds or musical notes – it applies to </a:t>
            </a:r>
            <a:r>
              <a:rPr lang="en-US" sz="2400" i="1" dirty="0">
                <a:cs typeface="+mn-cs"/>
              </a:rPr>
              <a:t>any</a:t>
            </a:r>
            <a:r>
              <a:rPr lang="en-US" sz="2400" dirty="0">
                <a:cs typeface="+mn-cs"/>
              </a:rPr>
              <a:t> recurring period phenomena, from cars whose turn signals blink at different rates, to planets orbiting the sun.</a:t>
            </a:r>
          </a:p>
          <a:p>
            <a:pPr eaLnBrk="1" hangingPunct="1">
              <a:lnSpc>
                <a:spcPct val="90000"/>
              </a:lnSpc>
              <a:defRPr/>
            </a:pPr>
            <a:r>
              <a:rPr lang="en-US" sz="2400" dirty="0">
                <a:cs typeface="+mn-cs"/>
              </a:rPr>
              <a:t>It was known for centuries that the Sun, Earth, and Mars align every 779 days.  </a:t>
            </a:r>
          </a:p>
          <a:p>
            <a:pPr eaLnBrk="1" hangingPunct="1">
              <a:lnSpc>
                <a:spcPct val="90000"/>
              </a:lnSpc>
              <a:defRPr/>
            </a:pPr>
            <a:r>
              <a:rPr lang="en-US" sz="2400" dirty="0">
                <a:cs typeface="+mn-cs"/>
              </a:rPr>
              <a:t>(How could a patient person discover this?)</a:t>
            </a:r>
          </a:p>
          <a:p>
            <a:pPr eaLnBrk="1" hangingPunct="1">
              <a:lnSpc>
                <a:spcPct val="90000"/>
              </a:lnSpc>
              <a:defRPr/>
            </a:pPr>
            <a:r>
              <a:rPr lang="en-US" sz="2400" i="1" dirty="0">
                <a:cs typeface="+mn-cs"/>
              </a:rPr>
              <a:t>Answer:  This is often Mars rises exactly at sunset.</a:t>
            </a:r>
          </a:p>
          <a:p>
            <a:pPr eaLnBrk="1" hangingPunct="1">
              <a:lnSpc>
                <a:spcPct val="90000"/>
              </a:lnSpc>
              <a:defRPr/>
            </a:pPr>
            <a:r>
              <a:rPr lang="en-US" sz="2400" dirty="0">
                <a:cs typeface="+mn-cs"/>
              </a:rPr>
              <a:t>Each such alignment can be thought of as a </a:t>
            </a:r>
            <a:r>
              <a:rPr lang="en-US" sz="2400" i="1" dirty="0">
                <a:cs typeface="+mn-cs"/>
              </a:rPr>
              <a:t>beat – </a:t>
            </a:r>
            <a:r>
              <a:rPr lang="en-US" sz="2400" dirty="0">
                <a:cs typeface="+mn-cs"/>
              </a:rPr>
              <a:t>the coinciding of two recurring phenomena, in this case, the orbits of two planets.</a:t>
            </a:r>
          </a:p>
        </p:txBody>
      </p:sp>
    </p:spTree>
    <p:extLst>
      <p:ext uri="{BB962C8B-B14F-4D97-AF65-F5344CB8AC3E}">
        <p14:creationId xmlns:p14="http://schemas.microsoft.com/office/powerpoint/2010/main" val="13658649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3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3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673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utoUpdateAnimBg="0"/>
      <p:bldP spid="11673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a:cs typeface="+mj-cs"/>
              </a:rPr>
              <a:t>A Martian Year</a:t>
            </a:r>
          </a:p>
        </p:txBody>
      </p:sp>
      <p:sp>
        <p:nvSpPr>
          <p:cNvPr id="118787" name="Rectangle 3"/>
          <p:cNvSpPr>
            <a:spLocks noGrp="1" noChangeArrowheads="1"/>
          </p:cNvSpPr>
          <p:nvPr>
            <p:ph type="body" idx="1"/>
          </p:nvPr>
        </p:nvSpPr>
        <p:spPr/>
        <p:txBody>
          <a:bodyPr/>
          <a:lstStyle/>
          <a:p>
            <a:pPr eaLnBrk="1" hangingPunct="1">
              <a:defRPr/>
            </a:pPr>
            <a:r>
              <a:rPr lang="en-US">
                <a:cs typeface="+mn-cs"/>
              </a:rPr>
              <a:t>So, T</a:t>
            </a:r>
            <a:r>
              <a:rPr lang="en-US" baseline="-25000">
                <a:cs typeface="+mn-cs"/>
              </a:rPr>
              <a:t>beat</a:t>
            </a:r>
            <a:r>
              <a:rPr lang="en-US">
                <a:cs typeface="+mn-cs"/>
              </a:rPr>
              <a:t> = 779 days.</a:t>
            </a:r>
          </a:p>
          <a:p>
            <a:pPr eaLnBrk="1" hangingPunct="1">
              <a:defRPr/>
            </a:pPr>
            <a:r>
              <a:rPr lang="en-US">
                <a:cs typeface="+mn-cs"/>
              </a:rPr>
              <a:t>T</a:t>
            </a:r>
            <a:r>
              <a:rPr lang="en-US" baseline="-25000">
                <a:cs typeface="+mn-cs"/>
              </a:rPr>
              <a:t>short</a:t>
            </a:r>
            <a:r>
              <a:rPr lang="en-US">
                <a:cs typeface="+mn-cs"/>
              </a:rPr>
              <a:t> must = T</a:t>
            </a:r>
            <a:r>
              <a:rPr lang="en-US" baseline="-25000">
                <a:cs typeface="+mn-cs"/>
              </a:rPr>
              <a:t>earth</a:t>
            </a:r>
            <a:r>
              <a:rPr lang="en-US">
                <a:cs typeface="+mn-cs"/>
              </a:rPr>
              <a:t> since Earth is closer to the Sun than mars, so T</a:t>
            </a:r>
            <a:r>
              <a:rPr lang="en-US" baseline="-25000">
                <a:cs typeface="+mn-cs"/>
              </a:rPr>
              <a:t>short</a:t>
            </a:r>
            <a:r>
              <a:rPr lang="en-US">
                <a:cs typeface="+mn-cs"/>
              </a:rPr>
              <a:t> = 365 days.</a:t>
            </a:r>
          </a:p>
          <a:p>
            <a:pPr eaLnBrk="1" hangingPunct="1">
              <a:defRPr/>
            </a:pPr>
            <a:r>
              <a:rPr lang="en-US">
                <a:cs typeface="+mn-cs"/>
              </a:rPr>
              <a:t>Finally T</a:t>
            </a:r>
            <a:r>
              <a:rPr lang="en-US" baseline="-25000">
                <a:cs typeface="+mn-cs"/>
              </a:rPr>
              <a:t>long</a:t>
            </a:r>
            <a:r>
              <a:rPr lang="en-US">
                <a:cs typeface="+mn-cs"/>
              </a:rPr>
              <a:t> = T</a:t>
            </a:r>
            <a:r>
              <a:rPr lang="en-US" baseline="-25000">
                <a:cs typeface="+mn-cs"/>
              </a:rPr>
              <a:t>mars</a:t>
            </a:r>
            <a:r>
              <a:rPr lang="en-US">
                <a:cs typeface="+mn-cs"/>
              </a:rPr>
              <a:t>.</a:t>
            </a:r>
          </a:p>
        </p:txBody>
      </p:sp>
      <p:graphicFrame>
        <p:nvGraphicFramePr>
          <p:cNvPr id="118788" name="Object 4"/>
          <p:cNvGraphicFramePr>
            <a:graphicFrameLocks noChangeAspect="1"/>
          </p:cNvGraphicFramePr>
          <p:nvPr/>
        </p:nvGraphicFramePr>
        <p:xfrm>
          <a:off x="2466167" y="4388175"/>
          <a:ext cx="4310063" cy="1069975"/>
        </p:xfrm>
        <a:graphic>
          <a:graphicData uri="http://schemas.openxmlformats.org/presentationml/2006/ole">
            <mc:AlternateContent xmlns:mc="http://schemas.openxmlformats.org/markup-compatibility/2006">
              <mc:Choice xmlns:v="urn:schemas-microsoft-com:vml" Requires="v">
                <p:oleObj name="Equation" r:id="rId3" imgW="1790700" imgH="444500" progId="Equation.COEE2">
                  <p:embed/>
                </p:oleObj>
              </mc:Choice>
              <mc:Fallback>
                <p:oleObj name="Equation" r:id="rId3" imgW="1790700" imgH="444500" progId="Equation.COEE2">
                  <p:embed/>
                  <p:pic>
                    <p:nvPicPr>
                      <p:cNvPr id="1187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167" y="4388175"/>
                        <a:ext cx="4310063" cy="1069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8789" name="Rectangle 5"/>
          <p:cNvSpPr>
            <a:spLocks noChangeArrowheads="1"/>
          </p:cNvSpPr>
          <p:nvPr/>
        </p:nvSpPr>
        <p:spPr bwMode="auto">
          <a:xfrm>
            <a:off x="2971800" y="5867400"/>
            <a:ext cx="44196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T</a:t>
            </a:r>
            <a:r>
              <a:rPr lang="en-US" sz="2800" baseline="-25000">
                <a:latin typeface="Arial" charset="0"/>
                <a:cs typeface="+mn-cs"/>
              </a:rPr>
              <a:t>mars </a:t>
            </a:r>
            <a:r>
              <a:rPr lang="en-US" sz="2800">
                <a:latin typeface="Arial" charset="0"/>
                <a:cs typeface="+mn-cs"/>
              </a:rPr>
              <a:t>= 687 days.</a:t>
            </a:r>
          </a:p>
        </p:txBody>
      </p:sp>
      <p:sp>
        <p:nvSpPr>
          <p:cNvPr id="2" name="TextBox 1"/>
          <p:cNvSpPr txBox="1"/>
          <p:nvPr/>
        </p:nvSpPr>
        <p:spPr>
          <a:xfrm>
            <a:off x="9377504" y="3884177"/>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170591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878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87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8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P spid="118787" grpId="0" build="p" autoUpdateAnimBg="0"/>
      <p:bldP spid="11878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3291"/>
            <a:ext cx="5838230" cy="3408659"/>
          </a:xfrm>
        </p:spPr>
        <p:txBody>
          <a:bodyPr/>
          <a:lstStyle/>
          <a:p>
            <a:r>
              <a:rPr lang="en-US" dirty="0"/>
              <a:t>The </a:t>
            </a:r>
            <a:r>
              <a:rPr lang="en-US" dirty="0" err="1"/>
              <a:t>Yacker</a:t>
            </a:r>
            <a:r>
              <a:rPr lang="en-US" dirty="0"/>
              <a:t> Tracker:</a:t>
            </a:r>
            <a:br>
              <a:rPr lang="en-US" dirty="0"/>
            </a:br>
            <a:r>
              <a:rPr lang="en-US" sz="4000" dirty="0"/>
              <a:t>Demonstrating the Decibel Scale</a:t>
            </a:r>
          </a:p>
        </p:txBody>
      </p:sp>
      <p:pic>
        <p:nvPicPr>
          <p:cNvPr id="4" name="Picture 3" descr="yacker-tracker-main-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111" y="483857"/>
            <a:ext cx="2448210" cy="5875704"/>
          </a:xfrm>
          <a:prstGeom prst="rect">
            <a:avLst/>
          </a:prstGeom>
        </p:spPr>
      </p:pic>
    </p:spTree>
    <p:extLst>
      <p:ext uri="{BB962C8B-B14F-4D97-AF65-F5344CB8AC3E}">
        <p14:creationId xmlns:p14="http://schemas.microsoft.com/office/powerpoint/2010/main" val="1207370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1001-D08F-D644-8818-FF3FF8BD30BB}"/>
              </a:ext>
            </a:extLst>
          </p:cNvPr>
          <p:cNvSpPr>
            <a:spLocks noGrp="1"/>
          </p:cNvSpPr>
          <p:nvPr>
            <p:ph type="title"/>
          </p:nvPr>
        </p:nvSpPr>
        <p:spPr/>
        <p:txBody>
          <a:bodyPr/>
          <a:lstStyle/>
          <a:p>
            <a:r>
              <a:rPr lang="en-US" dirty="0"/>
              <a:t>Illustrating the Doppler Effect and Sonic Booms</a:t>
            </a:r>
          </a:p>
        </p:txBody>
      </p:sp>
      <p:sp>
        <p:nvSpPr>
          <p:cNvPr id="3" name="Content Placeholder 2">
            <a:extLst>
              <a:ext uri="{FF2B5EF4-FFF2-40B4-BE49-F238E27FC236}">
                <a16:creationId xmlns:a16="http://schemas.microsoft.com/office/drawing/2014/main" id="{DE2A7BC1-F1E1-D04C-981D-0EBA7B3DC99F}"/>
              </a:ext>
            </a:extLst>
          </p:cNvPr>
          <p:cNvSpPr>
            <a:spLocks noGrp="1"/>
          </p:cNvSpPr>
          <p:nvPr>
            <p:ph idx="1"/>
          </p:nvPr>
        </p:nvSpPr>
        <p:spPr>
          <a:xfrm>
            <a:off x="779462" y="2147282"/>
            <a:ext cx="7581901" cy="1474223"/>
          </a:xfrm>
        </p:spPr>
        <p:txBody>
          <a:bodyPr/>
          <a:lstStyle/>
          <a:p>
            <a:r>
              <a:rPr lang="en-US" dirty="0">
                <a:hlinkClick r:id="rId2"/>
              </a:rPr>
              <a:t>https://iwant2study.org/</a:t>
            </a:r>
            <a:r>
              <a:rPr lang="en-US" dirty="0" err="1">
                <a:hlinkClick r:id="rId2"/>
              </a:rPr>
              <a:t>lookangejss</a:t>
            </a:r>
            <a:r>
              <a:rPr lang="en-US" dirty="0">
                <a:hlinkClick r:id="rId2"/>
              </a:rPr>
              <a:t>/04waves_14sound/ejss_model_dopplerxywee01/dopplerxywee01_Simulation.xhtml</a:t>
            </a:r>
            <a:endParaRPr lang="en-US" dirty="0"/>
          </a:p>
        </p:txBody>
      </p:sp>
      <p:pic>
        <p:nvPicPr>
          <p:cNvPr id="5" name="Picture 4">
            <a:extLst>
              <a:ext uri="{FF2B5EF4-FFF2-40B4-BE49-F238E27FC236}">
                <a16:creationId xmlns:a16="http://schemas.microsoft.com/office/drawing/2014/main" id="{266A230D-A33F-C842-83AD-23AAE6D7A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011" y="3550022"/>
            <a:ext cx="6304547" cy="3050301"/>
          </a:xfrm>
          <a:prstGeom prst="rect">
            <a:avLst/>
          </a:prstGeom>
        </p:spPr>
      </p:pic>
    </p:spTree>
    <p:extLst>
      <p:ext uri="{BB962C8B-B14F-4D97-AF65-F5344CB8AC3E}">
        <p14:creationId xmlns:p14="http://schemas.microsoft.com/office/powerpoint/2010/main" val="3607426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7E1C-DE0C-3248-BAB5-70C11FF65EA3}"/>
              </a:ext>
            </a:extLst>
          </p:cNvPr>
          <p:cNvSpPr>
            <a:spLocks noGrp="1"/>
          </p:cNvSpPr>
          <p:nvPr>
            <p:ph type="title"/>
          </p:nvPr>
        </p:nvSpPr>
        <p:spPr/>
        <p:txBody>
          <a:bodyPr/>
          <a:lstStyle/>
          <a:p>
            <a:r>
              <a:rPr lang="en-US" dirty="0"/>
              <a:t>Light, Color &amp; Spectroscopy</a:t>
            </a:r>
          </a:p>
        </p:txBody>
      </p:sp>
      <p:sp>
        <p:nvSpPr>
          <p:cNvPr id="3" name="Content Placeholder 2">
            <a:extLst>
              <a:ext uri="{FF2B5EF4-FFF2-40B4-BE49-F238E27FC236}">
                <a16:creationId xmlns:a16="http://schemas.microsoft.com/office/drawing/2014/main" id="{9CD75A9C-0FF0-F342-BB38-6458C55396DC}"/>
              </a:ext>
            </a:extLst>
          </p:cNvPr>
          <p:cNvSpPr>
            <a:spLocks noGrp="1"/>
          </p:cNvSpPr>
          <p:nvPr>
            <p:ph idx="1"/>
          </p:nvPr>
        </p:nvSpPr>
        <p:spPr>
          <a:xfrm>
            <a:off x="779462" y="2141620"/>
            <a:ext cx="7581901" cy="3694403"/>
          </a:xfrm>
        </p:spPr>
        <p:txBody>
          <a:bodyPr/>
          <a:lstStyle/>
          <a:p>
            <a:r>
              <a:rPr lang="en-US" dirty="0"/>
              <a:t>Polarized Light Demos</a:t>
            </a:r>
          </a:p>
          <a:p>
            <a:r>
              <a:rPr lang="en-US" dirty="0"/>
              <a:t>Color Spotlight Demo</a:t>
            </a:r>
          </a:p>
          <a:p>
            <a:r>
              <a:rPr lang="en-US" dirty="0"/>
              <a:t>White Lightning Stick &amp; Mysterious Glowing Ball</a:t>
            </a:r>
          </a:p>
          <a:p>
            <a:pPr marL="0" indent="0">
              <a:buNone/>
            </a:pPr>
            <a:endParaRPr lang="en-US" dirty="0"/>
          </a:p>
          <a:p>
            <a:endParaRPr lang="en-US" dirty="0"/>
          </a:p>
        </p:txBody>
      </p:sp>
    </p:spTree>
    <p:extLst>
      <p:ext uri="{BB962C8B-B14F-4D97-AF65-F5344CB8AC3E}">
        <p14:creationId xmlns:p14="http://schemas.microsoft.com/office/powerpoint/2010/main" val="2159411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B1A1-04C7-5A48-B160-C32F964AB6A7}"/>
              </a:ext>
            </a:extLst>
          </p:cNvPr>
          <p:cNvSpPr>
            <a:spLocks noGrp="1"/>
          </p:cNvSpPr>
          <p:nvPr>
            <p:ph type="title"/>
          </p:nvPr>
        </p:nvSpPr>
        <p:spPr/>
        <p:txBody>
          <a:bodyPr/>
          <a:lstStyle/>
          <a:p>
            <a:r>
              <a:rPr lang="en-US" dirty="0"/>
              <a:t>Reflection &amp; Refraction</a:t>
            </a:r>
          </a:p>
        </p:txBody>
      </p:sp>
      <p:sp>
        <p:nvSpPr>
          <p:cNvPr id="3" name="Content Placeholder 2">
            <a:extLst>
              <a:ext uri="{FF2B5EF4-FFF2-40B4-BE49-F238E27FC236}">
                <a16:creationId xmlns:a16="http://schemas.microsoft.com/office/drawing/2014/main" id="{67C4E591-A2A8-194F-B626-16FAA7DE6855}"/>
              </a:ext>
            </a:extLst>
          </p:cNvPr>
          <p:cNvSpPr>
            <a:spLocks noGrp="1"/>
          </p:cNvSpPr>
          <p:nvPr>
            <p:ph idx="1"/>
          </p:nvPr>
        </p:nvSpPr>
        <p:spPr>
          <a:xfrm>
            <a:off x="779462" y="1882587"/>
            <a:ext cx="7581901" cy="4373833"/>
          </a:xfrm>
        </p:spPr>
        <p:txBody>
          <a:bodyPr>
            <a:normAutofit/>
          </a:bodyPr>
          <a:lstStyle/>
          <a:p>
            <a:r>
              <a:rPr lang="en-US" dirty="0"/>
              <a:t>Diffuse v. Specular Reflection</a:t>
            </a:r>
          </a:p>
          <a:p>
            <a:r>
              <a:rPr lang="en-US" dirty="0"/>
              <a:t>How much do you see in a mirror?</a:t>
            </a:r>
          </a:p>
          <a:p>
            <a:r>
              <a:rPr lang="en-US" dirty="0"/>
              <a:t>Curved mirrors: Flashlights and “holograms”</a:t>
            </a:r>
          </a:p>
          <a:p>
            <a:r>
              <a:rPr lang="en-US" dirty="0"/>
              <a:t>Laser Refraction Tank Demo</a:t>
            </a:r>
          </a:p>
          <a:p>
            <a:r>
              <a:rPr lang="en-US" dirty="0"/>
              <a:t>Total Internal Reflection Demos</a:t>
            </a:r>
          </a:p>
          <a:p>
            <a:r>
              <a:rPr lang="en-US" dirty="0"/>
              <a:t>Lab: Speed of Light in Jell-O©</a:t>
            </a:r>
          </a:p>
          <a:p>
            <a:r>
              <a:rPr lang="en-US" dirty="0"/>
              <a:t>Assorted reflection &amp; refraction toys</a:t>
            </a:r>
          </a:p>
          <a:p>
            <a:endParaRPr lang="en-US" dirty="0"/>
          </a:p>
        </p:txBody>
      </p:sp>
    </p:spTree>
    <p:extLst>
      <p:ext uri="{BB962C8B-B14F-4D97-AF65-F5344CB8AC3E}">
        <p14:creationId xmlns:p14="http://schemas.microsoft.com/office/powerpoint/2010/main" val="33315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79657"/>
          </a:xfrm>
        </p:spPr>
        <p:txBody>
          <a:bodyPr/>
          <a:lstStyle/>
          <a:p>
            <a:r>
              <a:rPr lang="en-US" dirty="0"/>
              <a:t>Oscillations</a:t>
            </a:r>
          </a:p>
        </p:txBody>
      </p:sp>
      <p:sp>
        <p:nvSpPr>
          <p:cNvPr id="3" name="Content Placeholder 2"/>
          <p:cNvSpPr>
            <a:spLocks noGrp="1"/>
          </p:cNvSpPr>
          <p:nvPr>
            <p:ph idx="1"/>
          </p:nvPr>
        </p:nvSpPr>
        <p:spPr>
          <a:xfrm>
            <a:off x="434912" y="1287234"/>
            <a:ext cx="8371428" cy="3148505"/>
          </a:xfrm>
        </p:spPr>
        <p:txBody>
          <a:bodyPr/>
          <a:lstStyle/>
          <a:p>
            <a:r>
              <a:rPr lang="en-US" i="1" u="sng" dirty="0"/>
              <a:t>Periodic Motion</a:t>
            </a:r>
            <a:r>
              <a:rPr lang="en-US" dirty="0"/>
              <a:t>: Movement that repeats in cycles with regular intervals.</a:t>
            </a:r>
          </a:p>
          <a:p>
            <a:r>
              <a:rPr lang="en-US" dirty="0"/>
              <a:t>Examples:</a:t>
            </a:r>
          </a:p>
          <a:p>
            <a:pPr lvl="1"/>
            <a:r>
              <a:rPr lang="en-US" dirty="0"/>
              <a:t>A planet orbiting the Sun</a:t>
            </a:r>
          </a:p>
          <a:p>
            <a:pPr lvl="1"/>
            <a:r>
              <a:rPr lang="en-US" dirty="0"/>
              <a:t>Mass swinging on the end of a string (pendulum)</a:t>
            </a:r>
          </a:p>
          <a:p>
            <a:pPr lvl="1"/>
            <a:r>
              <a:rPr lang="en-US" dirty="0"/>
              <a:t>Mass oscillating on the end of a spring</a:t>
            </a:r>
          </a:p>
        </p:txBody>
      </p:sp>
      <p:pic>
        <p:nvPicPr>
          <p:cNvPr id="4" name="Picture 3" descr="Animated-mass-spr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519" y="3852942"/>
            <a:ext cx="1412856" cy="2825712"/>
          </a:xfrm>
          <a:prstGeom prst="rect">
            <a:avLst/>
          </a:prstGeom>
        </p:spPr>
      </p:pic>
      <p:pic>
        <p:nvPicPr>
          <p:cNvPr id="5" name="Picture 4" descr="Classical_Kepler_orbit_80frames_e0.6_small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96" y="4282420"/>
            <a:ext cx="2978173" cy="2233630"/>
          </a:xfrm>
          <a:prstGeom prst="rect">
            <a:avLst/>
          </a:prstGeom>
        </p:spPr>
      </p:pic>
      <p:pic>
        <p:nvPicPr>
          <p:cNvPr id="6" name="Picture 5" descr="simple_pendulu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68" y="4276920"/>
            <a:ext cx="2308380" cy="2239129"/>
          </a:xfrm>
          <a:prstGeom prst="rect">
            <a:avLst/>
          </a:prstGeom>
        </p:spPr>
      </p:pic>
    </p:spTree>
    <p:extLst>
      <p:ext uri="{BB962C8B-B14F-4D97-AF65-F5344CB8AC3E}">
        <p14:creationId xmlns:p14="http://schemas.microsoft.com/office/powerpoint/2010/main" val="3526464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2133600"/>
          </a:xfrm>
        </p:spPr>
        <p:txBody>
          <a:bodyPr/>
          <a:lstStyle/>
          <a:p>
            <a:r>
              <a:rPr lang="en-US" sz="3600" dirty="0"/>
              <a:t>Question: If you are looking at yourself in a mirror, and then back away from the mirror, what should happen?</a:t>
            </a:r>
          </a:p>
        </p:txBody>
      </p:sp>
      <p:sp>
        <p:nvSpPr>
          <p:cNvPr id="3" name="Content Placeholder 2"/>
          <p:cNvSpPr>
            <a:spLocks noGrp="1"/>
          </p:cNvSpPr>
          <p:nvPr>
            <p:ph idx="1"/>
          </p:nvPr>
        </p:nvSpPr>
        <p:spPr>
          <a:xfrm>
            <a:off x="228600" y="2743200"/>
            <a:ext cx="8686800" cy="3352800"/>
          </a:xfrm>
        </p:spPr>
        <p:txBody>
          <a:bodyPr/>
          <a:lstStyle/>
          <a:p>
            <a:r>
              <a:rPr lang="en-US" dirty="0"/>
              <a:t>A)	You should see more of your reflection.</a:t>
            </a:r>
          </a:p>
          <a:p>
            <a:r>
              <a:rPr lang="en-US" dirty="0"/>
              <a:t>B)	You should see less of your reflection.</a:t>
            </a:r>
          </a:p>
          <a:p>
            <a:r>
              <a:rPr lang="en-US" dirty="0"/>
              <a:t>C)  You should see the same amount of your reflection.</a:t>
            </a:r>
          </a:p>
          <a:p>
            <a:r>
              <a:rPr lang="en-US" dirty="0"/>
              <a:t>D)  You should see yourself winning the </a:t>
            </a:r>
            <a:r>
              <a:rPr lang="en-US" dirty="0" err="1"/>
              <a:t>Quidditch</a:t>
            </a:r>
            <a:r>
              <a:rPr lang="en-US" dirty="0"/>
              <a:t> Cup.</a:t>
            </a:r>
          </a:p>
          <a:p>
            <a:r>
              <a:rPr lang="en-US" dirty="0"/>
              <a:t>E)  You’re a vampire, and this is a trick question.</a:t>
            </a:r>
          </a:p>
        </p:txBody>
      </p:sp>
    </p:spTree>
    <p:custDataLst>
      <p:tags r:id="rId1"/>
    </p:custDataLst>
    <p:extLst>
      <p:ext uri="{BB962C8B-B14F-4D97-AF65-F5344CB8AC3E}">
        <p14:creationId xmlns:p14="http://schemas.microsoft.com/office/powerpoint/2010/main" val="3209938050"/>
      </p:ext>
    </p:extLst>
  </p:cSld>
  <p:clrMapOvr>
    <a:masterClrMapping/>
  </p:clrMapOvr>
  <mc:AlternateContent xmlns:mc="http://schemas.openxmlformats.org/markup-compatibility/2006" xmlns:p14="http://schemas.microsoft.com/office/powerpoint/2010/main">
    <mc:Choice Requires="p14">
      <p:transition spd="slow" p14:dur="2000" advTm="52560"/>
    </mc:Choice>
    <mc:Fallback xmlns="">
      <p:transition xmlns:p14="http://schemas.microsoft.com/office/powerpoint/2010/main" spd="slow" advTm="52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1" y="267260"/>
            <a:ext cx="9629701" cy="6553200"/>
          </a:xfrm>
          <a:prstGeom prst="rect">
            <a:avLst/>
          </a:prstGeom>
        </p:spPr>
      </p:pic>
      <p:cxnSp>
        <p:nvCxnSpPr>
          <p:cNvPr id="16" name="Straight Connector 15"/>
          <p:cNvCxnSpPr/>
          <p:nvPr/>
        </p:nvCxnSpPr>
        <p:spPr bwMode="auto">
          <a:xfrm>
            <a:off x="8763000" y="2133600"/>
            <a:ext cx="0" cy="1219200"/>
          </a:xfrm>
          <a:prstGeom prst="line">
            <a:avLst/>
          </a:prstGeom>
          <a:solidFill>
            <a:schemeClr val="accent1"/>
          </a:solidFill>
          <a:ln w="76200" cap="flat" cmpd="sng" algn="ctr">
            <a:solidFill>
              <a:schemeClr val="accent6">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TextBox 20"/>
          <p:cNvSpPr txBox="1"/>
          <p:nvPr/>
        </p:nvSpPr>
        <p:spPr>
          <a:xfrm>
            <a:off x="8138597" y="838200"/>
            <a:ext cx="1005403" cy="461665"/>
          </a:xfrm>
          <a:prstGeom prst="rect">
            <a:avLst/>
          </a:prstGeom>
          <a:noFill/>
        </p:spPr>
        <p:txBody>
          <a:bodyPr wrap="none" rtlCol="0">
            <a:spAutoFit/>
          </a:bodyPr>
          <a:lstStyle/>
          <a:p>
            <a:r>
              <a:rPr lang="en-US" dirty="0">
                <a:solidFill>
                  <a:srgbClr val="3366FF"/>
                </a:solidFill>
                <a:latin typeface="+mn-lt"/>
              </a:rPr>
              <a:t>Mirror</a:t>
            </a:r>
          </a:p>
        </p:txBody>
      </p:sp>
      <p:cxnSp>
        <p:nvCxnSpPr>
          <p:cNvPr id="23" name="Straight Arrow Connector 22"/>
          <p:cNvCxnSpPr/>
          <p:nvPr/>
        </p:nvCxnSpPr>
        <p:spPr bwMode="auto">
          <a:xfrm>
            <a:off x="8717499" y="1299865"/>
            <a:ext cx="45501" cy="681335"/>
          </a:xfrm>
          <a:prstGeom prst="straightConnector1">
            <a:avLst/>
          </a:prstGeom>
          <a:solidFill>
            <a:schemeClr val="accent1"/>
          </a:solidFill>
          <a:ln w="9525"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6" name="Picture 25" descr="man-with-top-hat-18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752600"/>
            <a:ext cx="1438656" cy="4474464"/>
          </a:xfrm>
          <a:prstGeom prst="rect">
            <a:avLst/>
          </a:prstGeom>
        </p:spPr>
      </p:pic>
      <p:cxnSp>
        <p:nvCxnSpPr>
          <p:cNvPr id="28" name="Straight Arrow Connector 27"/>
          <p:cNvCxnSpPr/>
          <p:nvPr/>
        </p:nvCxnSpPr>
        <p:spPr bwMode="auto">
          <a:xfrm flipV="1">
            <a:off x="6629400" y="2133600"/>
            <a:ext cx="20574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p:cNvCxnSpPr/>
          <p:nvPr/>
        </p:nvCxnSpPr>
        <p:spPr bwMode="auto">
          <a:xfrm flipH="1" flipV="1">
            <a:off x="6629400" y="1905000"/>
            <a:ext cx="19812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a:off x="6629400" y="2362200"/>
            <a:ext cx="2133600" cy="990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p:cNvCxnSpPr/>
          <p:nvPr/>
        </p:nvCxnSpPr>
        <p:spPr bwMode="auto">
          <a:xfrm flipH="1">
            <a:off x="6781800" y="3352800"/>
            <a:ext cx="1905000" cy="9144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4" name="Left Brace 43"/>
          <p:cNvSpPr/>
          <p:nvPr/>
        </p:nvSpPr>
        <p:spPr bwMode="auto">
          <a:xfrm>
            <a:off x="5334000" y="1905000"/>
            <a:ext cx="457200" cy="2438400"/>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custDataLst>
      <p:tags r:id="rId1"/>
    </p:custDataLst>
    <p:extLst>
      <p:ext uri="{BB962C8B-B14F-4D97-AF65-F5344CB8AC3E}">
        <p14:creationId xmlns:p14="http://schemas.microsoft.com/office/powerpoint/2010/main" val="1713367806"/>
      </p:ext>
    </p:extLst>
  </p:cSld>
  <p:clrMapOvr>
    <a:masterClrMapping/>
  </p:clrMapOvr>
  <mc:AlternateContent xmlns:mc="http://schemas.openxmlformats.org/markup-compatibility/2006" xmlns:p14="http://schemas.microsoft.com/office/powerpoint/2010/main">
    <mc:Choice Requires="p14">
      <p:transition spd="slow" p14:dur="2000" advTm="49725"/>
    </mc:Choice>
    <mc:Fallback xmlns="">
      <p:transition xmlns:p14="http://schemas.microsoft.com/office/powerpoint/2010/main" spd="slow" advTm="497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1" y="267260"/>
            <a:ext cx="9629701" cy="6553200"/>
          </a:xfrm>
          <a:prstGeom prst="rect">
            <a:avLst/>
          </a:prstGeom>
        </p:spPr>
      </p:pic>
      <p:cxnSp>
        <p:nvCxnSpPr>
          <p:cNvPr id="16" name="Straight Connector 15"/>
          <p:cNvCxnSpPr/>
          <p:nvPr/>
        </p:nvCxnSpPr>
        <p:spPr bwMode="auto">
          <a:xfrm>
            <a:off x="8763000" y="2133600"/>
            <a:ext cx="0" cy="1219200"/>
          </a:xfrm>
          <a:prstGeom prst="line">
            <a:avLst/>
          </a:prstGeom>
          <a:solidFill>
            <a:schemeClr val="accent1"/>
          </a:solidFill>
          <a:ln w="76200" cap="flat" cmpd="sng" algn="ctr">
            <a:solidFill>
              <a:srgbClr val="6A24A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TextBox 20"/>
          <p:cNvSpPr txBox="1"/>
          <p:nvPr/>
        </p:nvSpPr>
        <p:spPr>
          <a:xfrm>
            <a:off x="8138597" y="838200"/>
            <a:ext cx="1005403" cy="461665"/>
          </a:xfrm>
          <a:prstGeom prst="rect">
            <a:avLst/>
          </a:prstGeom>
          <a:noFill/>
        </p:spPr>
        <p:txBody>
          <a:bodyPr wrap="none" rtlCol="0">
            <a:spAutoFit/>
          </a:bodyPr>
          <a:lstStyle/>
          <a:p>
            <a:r>
              <a:rPr lang="en-US" dirty="0">
                <a:solidFill>
                  <a:srgbClr val="3366FF"/>
                </a:solidFill>
                <a:latin typeface="+mn-lt"/>
              </a:rPr>
              <a:t>Mirror</a:t>
            </a:r>
          </a:p>
        </p:txBody>
      </p:sp>
      <p:cxnSp>
        <p:nvCxnSpPr>
          <p:cNvPr id="23" name="Straight Arrow Connector 22"/>
          <p:cNvCxnSpPr/>
          <p:nvPr/>
        </p:nvCxnSpPr>
        <p:spPr bwMode="auto">
          <a:xfrm>
            <a:off x="8717499" y="1299865"/>
            <a:ext cx="45501" cy="681335"/>
          </a:xfrm>
          <a:prstGeom prst="straightConnector1">
            <a:avLst/>
          </a:prstGeom>
          <a:solidFill>
            <a:schemeClr val="accent1"/>
          </a:solidFill>
          <a:ln w="9525" cap="flat" cmpd="sng" algn="ctr">
            <a:solidFill>
              <a:srgbClr val="6A24A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6" name="Picture 25" descr="man-with-top-hat-18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752600"/>
            <a:ext cx="1438656" cy="4474464"/>
          </a:xfrm>
          <a:prstGeom prst="rect">
            <a:avLst/>
          </a:prstGeom>
        </p:spPr>
      </p:pic>
      <p:cxnSp>
        <p:nvCxnSpPr>
          <p:cNvPr id="28" name="Straight Arrow Connector 27"/>
          <p:cNvCxnSpPr/>
          <p:nvPr/>
        </p:nvCxnSpPr>
        <p:spPr bwMode="auto">
          <a:xfrm flipV="1">
            <a:off x="2514600" y="2133600"/>
            <a:ext cx="61722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p:cNvCxnSpPr/>
          <p:nvPr/>
        </p:nvCxnSpPr>
        <p:spPr bwMode="auto">
          <a:xfrm flipH="1" flipV="1">
            <a:off x="2514600" y="1905000"/>
            <a:ext cx="609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a:off x="2438400" y="2362200"/>
            <a:ext cx="6324600" cy="990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p:cNvCxnSpPr/>
          <p:nvPr/>
        </p:nvCxnSpPr>
        <p:spPr bwMode="auto">
          <a:xfrm flipH="1">
            <a:off x="2590800" y="3352800"/>
            <a:ext cx="6096000" cy="990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4" name="Left Brace 43"/>
          <p:cNvSpPr/>
          <p:nvPr/>
        </p:nvSpPr>
        <p:spPr bwMode="auto">
          <a:xfrm>
            <a:off x="1219200" y="1905000"/>
            <a:ext cx="457200" cy="2438400"/>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custDataLst>
      <p:tags r:id="rId1"/>
    </p:custDataLst>
    <p:extLst>
      <p:ext uri="{BB962C8B-B14F-4D97-AF65-F5344CB8AC3E}">
        <p14:creationId xmlns:p14="http://schemas.microsoft.com/office/powerpoint/2010/main" val="2754370798"/>
      </p:ext>
    </p:extLst>
  </p:cSld>
  <p:clrMapOvr>
    <a:masterClrMapping/>
  </p:clrMapOvr>
  <mc:AlternateContent xmlns:mc="http://schemas.openxmlformats.org/markup-compatibility/2006" xmlns:p14="http://schemas.microsoft.com/office/powerpoint/2010/main">
    <mc:Choice Requires="p14">
      <p:transition spd="slow" p14:dur="2000" advTm="27007"/>
    </mc:Choice>
    <mc:Fallback xmlns="">
      <p:transition xmlns:p14="http://schemas.microsoft.com/office/powerpoint/2010/main" spd="slow" advTm="27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01" y="267260"/>
            <a:ext cx="9629701" cy="6553200"/>
          </a:xfrm>
          <a:prstGeom prst="rect">
            <a:avLst/>
          </a:prstGeom>
        </p:spPr>
      </p:pic>
      <p:cxnSp>
        <p:nvCxnSpPr>
          <p:cNvPr id="16" name="Straight Connector 15"/>
          <p:cNvCxnSpPr/>
          <p:nvPr/>
        </p:nvCxnSpPr>
        <p:spPr bwMode="auto">
          <a:xfrm>
            <a:off x="8763000" y="2133600"/>
            <a:ext cx="0" cy="1219200"/>
          </a:xfrm>
          <a:prstGeom prst="line">
            <a:avLst/>
          </a:prstGeom>
          <a:solidFill>
            <a:schemeClr val="accent1"/>
          </a:solidFill>
          <a:ln w="76200" cap="flat" cmpd="sng" algn="ctr">
            <a:solidFill>
              <a:srgbClr val="6A24A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TextBox 20"/>
          <p:cNvSpPr txBox="1"/>
          <p:nvPr/>
        </p:nvSpPr>
        <p:spPr>
          <a:xfrm>
            <a:off x="8138597" y="838200"/>
            <a:ext cx="1005403" cy="461665"/>
          </a:xfrm>
          <a:prstGeom prst="rect">
            <a:avLst/>
          </a:prstGeom>
          <a:noFill/>
        </p:spPr>
        <p:txBody>
          <a:bodyPr wrap="none" rtlCol="0">
            <a:spAutoFit/>
          </a:bodyPr>
          <a:lstStyle/>
          <a:p>
            <a:r>
              <a:rPr lang="en-US" dirty="0">
                <a:solidFill>
                  <a:srgbClr val="3366FF"/>
                </a:solidFill>
                <a:latin typeface="+mn-lt"/>
              </a:rPr>
              <a:t>Mirror</a:t>
            </a:r>
          </a:p>
        </p:txBody>
      </p:sp>
      <p:cxnSp>
        <p:nvCxnSpPr>
          <p:cNvPr id="23" name="Straight Arrow Connector 22"/>
          <p:cNvCxnSpPr/>
          <p:nvPr/>
        </p:nvCxnSpPr>
        <p:spPr bwMode="auto">
          <a:xfrm>
            <a:off x="8717499" y="1299865"/>
            <a:ext cx="45501" cy="681335"/>
          </a:xfrm>
          <a:prstGeom prst="straightConnector1">
            <a:avLst/>
          </a:prstGeom>
          <a:solidFill>
            <a:schemeClr val="accent1"/>
          </a:solidFill>
          <a:ln w="9525" cap="flat" cmpd="sng" algn="ctr">
            <a:solidFill>
              <a:srgbClr val="6A24A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6" name="Picture 25" descr="man-with-top-hat-18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752600"/>
            <a:ext cx="1438656" cy="4474464"/>
          </a:xfrm>
          <a:prstGeom prst="rect">
            <a:avLst/>
          </a:prstGeom>
        </p:spPr>
      </p:pic>
      <p:cxnSp>
        <p:nvCxnSpPr>
          <p:cNvPr id="28" name="Straight Arrow Connector 27"/>
          <p:cNvCxnSpPr/>
          <p:nvPr/>
        </p:nvCxnSpPr>
        <p:spPr bwMode="auto">
          <a:xfrm flipV="1">
            <a:off x="2514600" y="2133600"/>
            <a:ext cx="61722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p:cNvCxnSpPr/>
          <p:nvPr/>
        </p:nvCxnSpPr>
        <p:spPr bwMode="auto">
          <a:xfrm flipH="1" flipV="1">
            <a:off x="2514600" y="1905000"/>
            <a:ext cx="609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a:off x="2438400" y="2362200"/>
            <a:ext cx="6324600" cy="990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p:cNvCxnSpPr/>
          <p:nvPr/>
        </p:nvCxnSpPr>
        <p:spPr bwMode="auto">
          <a:xfrm flipH="1">
            <a:off x="2590800" y="3352800"/>
            <a:ext cx="6096000" cy="990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4" name="Left Brace 43"/>
          <p:cNvSpPr/>
          <p:nvPr/>
        </p:nvSpPr>
        <p:spPr bwMode="auto">
          <a:xfrm>
            <a:off x="1219200" y="1905000"/>
            <a:ext cx="457200" cy="2438400"/>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cxnSp>
        <p:nvCxnSpPr>
          <p:cNvPr id="12" name="Straight Connector 11"/>
          <p:cNvCxnSpPr/>
          <p:nvPr/>
        </p:nvCxnSpPr>
        <p:spPr bwMode="auto">
          <a:xfrm>
            <a:off x="8763000" y="2133600"/>
            <a:ext cx="0" cy="1219200"/>
          </a:xfrm>
          <a:prstGeom prst="line">
            <a:avLst/>
          </a:prstGeom>
          <a:solidFill>
            <a:schemeClr val="accent1"/>
          </a:solidFill>
          <a:ln w="76200" cap="flat" cmpd="sng" algn="ctr">
            <a:solidFill>
              <a:srgbClr val="6A24A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8717499" y="1299865"/>
            <a:ext cx="45501" cy="681335"/>
          </a:xfrm>
          <a:prstGeom prst="straightConnector1">
            <a:avLst/>
          </a:prstGeom>
          <a:solidFill>
            <a:schemeClr val="accent1"/>
          </a:solidFill>
          <a:ln w="9525" cap="flat" cmpd="sng" algn="ctr">
            <a:solidFill>
              <a:srgbClr val="6A24A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4" name="Picture 13" descr="man-with-top-hat-18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752600"/>
            <a:ext cx="1438656" cy="4474464"/>
          </a:xfrm>
          <a:prstGeom prst="rect">
            <a:avLst/>
          </a:prstGeom>
        </p:spPr>
      </p:pic>
      <p:cxnSp>
        <p:nvCxnSpPr>
          <p:cNvPr id="15" name="Straight Arrow Connector 14"/>
          <p:cNvCxnSpPr/>
          <p:nvPr/>
        </p:nvCxnSpPr>
        <p:spPr bwMode="auto">
          <a:xfrm flipV="1">
            <a:off x="6629400" y="2133600"/>
            <a:ext cx="20574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6629400" y="1905000"/>
            <a:ext cx="19812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6629400" y="2362200"/>
            <a:ext cx="2133600" cy="990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a:off x="6781800" y="3352800"/>
            <a:ext cx="1905000" cy="9144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Left Brace 19"/>
          <p:cNvSpPr/>
          <p:nvPr/>
        </p:nvSpPr>
        <p:spPr bwMode="auto">
          <a:xfrm>
            <a:off x="5334000" y="1905000"/>
            <a:ext cx="457200" cy="2438400"/>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4176258121"/>
      </p:ext>
    </p:extLst>
  </p:cSld>
  <p:clrMapOvr>
    <a:masterClrMapping/>
  </p:clrMapOvr>
  <mc:AlternateContent xmlns:mc="http://schemas.openxmlformats.org/markup-compatibility/2006" xmlns:p14="http://schemas.microsoft.com/office/powerpoint/2010/main">
    <mc:Choice Requires="p14">
      <p:transition spd="slow" p14:dur="2000" advTm="8209"/>
    </mc:Choice>
    <mc:Fallback xmlns="">
      <p:transition xmlns:p14="http://schemas.microsoft.com/office/powerpoint/2010/main" spd="slow" advTm="8209"/>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2133600"/>
          </a:xfrm>
        </p:spPr>
        <p:txBody>
          <a:bodyPr/>
          <a:lstStyle/>
          <a:p>
            <a:r>
              <a:rPr lang="en-US" sz="3600" dirty="0"/>
              <a:t>Question: If you are looking at yourself in a mirror, and then back away from the mirror, what should happen?</a:t>
            </a:r>
          </a:p>
        </p:txBody>
      </p:sp>
      <p:sp>
        <p:nvSpPr>
          <p:cNvPr id="3" name="Content Placeholder 2"/>
          <p:cNvSpPr>
            <a:spLocks noGrp="1"/>
          </p:cNvSpPr>
          <p:nvPr>
            <p:ph idx="1"/>
          </p:nvPr>
        </p:nvSpPr>
        <p:spPr>
          <a:xfrm>
            <a:off x="1905000" y="2743200"/>
            <a:ext cx="7010400" cy="3352800"/>
          </a:xfrm>
        </p:spPr>
        <p:txBody>
          <a:bodyPr>
            <a:normAutofit fontScale="92500" lnSpcReduction="20000"/>
          </a:bodyPr>
          <a:lstStyle/>
          <a:p>
            <a:r>
              <a:rPr lang="en-US" strike="sngStrike" dirty="0">
                <a:solidFill>
                  <a:srgbClr val="F19B9B"/>
                </a:solidFill>
              </a:rPr>
              <a:t>A)	You should see more of reflection.</a:t>
            </a:r>
          </a:p>
          <a:p>
            <a:r>
              <a:rPr lang="en-US" strike="sngStrike" dirty="0">
                <a:solidFill>
                  <a:schemeClr val="accent4">
                    <a:lumMod val="40000"/>
                    <a:lumOff val="60000"/>
                  </a:schemeClr>
                </a:solidFill>
              </a:rPr>
              <a:t>B)	You should see less of reflection.</a:t>
            </a:r>
          </a:p>
          <a:p>
            <a:r>
              <a:rPr lang="en-US" sz="3200" dirty="0">
                <a:solidFill>
                  <a:srgbClr val="CCFFCC"/>
                </a:solidFill>
              </a:rPr>
              <a:t>C)  You should see the same amount of your reflection.</a:t>
            </a:r>
          </a:p>
          <a:p>
            <a:r>
              <a:rPr lang="en-US" strike="sngStrike" dirty="0">
                <a:solidFill>
                  <a:srgbClr val="FFB3B3"/>
                </a:solidFill>
              </a:rPr>
              <a:t>D)  You should see yourself winning the </a:t>
            </a:r>
            <a:r>
              <a:rPr lang="en-US" strike="sngStrike" dirty="0" err="1">
                <a:solidFill>
                  <a:srgbClr val="FFB3B3"/>
                </a:solidFill>
              </a:rPr>
              <a:t>Quidditch</a:t>
            </a:r>
            <a:r>
              <a:rPr lang="en-US" strike="sngStrike" dirty="0">
                <a:solidFill>
                  <a:srgbClr val="FFB3B3"/>
                </a:solidFill>
              </a:rPr>
              <a:t> Cup.</a:t>
            </a:r>
          </a:p>
          <a:p>
            <a:r>
              <a:rPr lang="en-US" strike="sngStrike" dirty="0">
                <a:solidFill>
                  <a:srgbClr val="FFB3B3"/>
                </a:solidFill>
              </a:rPr>
              <a:t>E)  You’re a vampire, and this is a trick question.</a:t>
            </a:r>
          </a:p>
        </p:txBody>
      </p:sp>
    </p:spTree>
    <p:extLst>
      <p:ext uri="{BB962C8B-B14F-4D97-AF65-F5344CB8AC3E}">
        <p14:creationId xmlns:p14="http://schemas.microsoft.com/office/powerpoint/2010/main" val="1231420428"/>
      </p:ext>
    </p:extLst>
  </p:cSld>
  <p:clrMapOvr>
    <a:masterClrMapping/>
  </p:clrMapOvr>
  <mc:AlternateContent xmlns:mc="http://schemas.openxmlformats.org/markup-compatibility/2006" xmlns:p14="http://schemas.microsoft.com/office/powerpoint/2010/main">
    <mc:Choice Requires="p14">
      <p:transition spd="slow" p14:dur="2000" advTm="72989"/>
    </mc:Choice>
    <mc:Fallback xmlns="">
      <p:transition xmlns:p14="http://schemas.microsoft.com/office/powerpoint/2010/main" spd="slow" advTm="7298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lstStyle/>
          <a:p>
            <a:r>
              <a:rPr lang="en-US" sz="3600" dirty="0"/>
              <a:t>So how large a mirror would you need to see your whole reflection?</a:t>
            </a:r>
          </a:p>
        </p:txBody>
      </p:sp>
      <p:sp>
        <p:nvSpPr>
          <p:cNvPr id="3" name="Content Placeholder 2"/>
          <p:cNvSpPr>
            <a:spLocks noGrp="1"/>
          </p:cNvSpPr>
          <p:nvPr>
            <p:ph idx="1"/>
          </p:nvPr>
        </p:nvSpPr>
        <p:spPr/>
        <p:txBody>
          <a:bodyPr/>
          <a:lstStyle/>
          <a:p>
            <a:r>
              <a:rPr lang="en-US" dirty="0"/>
              <a:t>A)  More than your exact height</a:t>
            </a:r>
          </a:p>
          <a:p>
            <a:r>
              <a:rPr lang="en-US" dirty="0"/>
              <a:t>B)  Your exact height</a:t>
            </a:r>
          </a:p>
          <a:p>
            <a:r>
              <a:rPr lang="en-US" dirty="0"/>
              <a:t>C)  Half your height</a:t>
            </a:r>
          </a:p>
          <a:p>
            <a:r>
              <a:rPr lang="en-US" dirty="0"/>
              <a:t>D)  Less than half your height</a:t>
            </a:r>
          </a:p>
          <a:p>
            <a:r>
              <a:rPr lang="en-US" dirty="0"/>
              <a:t>E)  It depends on how far you are from the mirror.</a:t>
            </a:r>
          </a:p>
        </p:txBody>
      </p:sp>
    </p:spTree>
    <p:custDataLst>
      <p:tags r:id="rId1"/>
    </p:custDataLst>
    <p:extLst>
      <p:ext uri="{BB962C8B-B14F-4D97-AF65-F5344CB8AC3E}">
        <p14:creationId xmlns:p14="http://schemas.microsoft.com/office/powerpoint/2010/main" val="3187730053"/>
      </p:ext>
    </p:extLst>
  </p:cSld>
  <p:clrMapOvr>
    <a:masterClrMapping/>
  </p:clrMapOvr>
  <mc:AlternateContent xmlns:mc="http://schemas.openxmlformats.org/markup-compatibility/2006" xmlns:p14="http://schemas.microsoft.com/office/powerpoint/2010/main">
    <mc:Choice Requires="p14">
      <p:transition spd="slow" p14:dur="2000" advTm="33300"/>
    </mc:Choice>
    <mc:Fallback xmlns="">
      <p:transition xmlns:p14="http://schemas.microsoft.com/office/powerpoint/2010/main" spd="slow" advTm="33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1" y="267260"/>
            <a:ext cx="9629701" cy="6553200"/>
          </a:xfrm>
          <a:prstGeom prst="rect">
            <a:avLst/>
          </a:prstGeom>
        </p:spPr>
      </p:pic>
      <p:sp>
        <p:nvSpPr>
          <p:cNvPr id="21" name="TextBox 20"/>
          <p:cNvSpPr txBox="1"/>
          <p:nvPr/>
        </p:nvSpPr>
        <p:spPr>
          <a:xfrm>
            <a:off x="4419600" y="762000"/>
            <a:ext cx="1005403" cy="461665"/>
          </a:xfrm>
          <a:prstGeom prst="rect">
            <a:avLst/>
          </a:prstGeom>
          <a:noFill/>
        </p:spPr>
        <p:txBody>
          <a:bodyPr wrap="none" rtlCol="0">
            <a:spAutoFit/>
          </a:bodyPr>
          <a:lstStyle/>
          <a:p>
            <a:r>
              <a:rPr lang="en-US" dirty="0">
                <a:solidFill>
                  <a:srgbClr val="3366FF"/>
                </a:solidFill>
                <a:latin typeface="+mn-lt"/>
              </a:rPr>
              <a:t>Mirror</a:t>
            </a:r>
          </a:p>
        </p:txBody>
      </p:sp>
      <p:pic>
        <p:nvPicPr>
          <p:cNvPr id="26" name="Picture 25" descr="man-with-top-hat-18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752600"/>
            <a:ext cx="1438656" cy="4474464"/>
          </a:xfrm>
          <a:prstGeom prst="rect">
            <a:avLst/>
          </a:prstGeom>
        </p:spPr>
      </p:pic>
      <p:sp>
        <p:nvSpPr>
          <p:cNvPr id="44" name="Left Brace 43"/>
          <p:cNvSpPr/>
          <p:nvPr/>
        </p:nvSpPr>
        <p:spPr bwMode="auto">
          <a:xfrm flipH="1">
            <a:off x="4876800" y="2133600"/>
            <a:ext cx="457200" cy="1905000"/>
          </a:xfrm>
          <a:prstGeom prst="leftBrace">
            <a:avLst>
              <a:gd name="adj1" fmla="val 8333"/>
              <a:gd name="adj2" fmla="val 50704"/>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cxnSp>
        <p:nvCxnSpPr>
          <p:cNvPr id="12" name="Straight Connector 11"/>
          <p:cNvCxnSpPr/>
          <p:nvPr/>
        </p:nvCxnSpPr>
        <p:spPr bwMode="auto">
          <a:xfrm>
            <a:off x="4724400" y="1295400"/>
            <a:ext cx="0" cy="4572000"/>
          </a:xfrm>
          <a:prstGeom prst="line">
            <a:avLst/>
          </a:prstGeom>
          <a:solidFill>
            <a:schemeClr val="accent1"/>
          </a:solidFill>
          <a:ln w="762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2514600" y="2362200"/>
            <a:ext cx="2209800" cy="1752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 name="Picture 2" descr="man-with-top-hat-1852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752600"/>
            <a:ext cx="1438656" cy="4474464"/>
          </a:xfrm>
          <a:prstGeom prst="rect">
            <a:avLst/>
          </a:prstGeom>
        </p:spPr>
      </p:pic>
      <p:cxnSp>
        <p:nvCxnSpPr>
          <p:cNvPr id="24" name="Straight Arrow Connector 23"/>
          <p:cNvCxnSpPr/>
          <p:nvPr/>
        </p:nvCxnSpPr>
        <p:spPr bwMode="auto">
          <a:xfrm>
            <a:off x="4724400" y="4114800"/>
            <a:ext cx="2209800" cy="1752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a:off x="2362200" y="4038600"/>
            <a:ext cx="2362200" cy="1828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2514600" y="21336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4724400" y="1905000"/>
            <a:ext cx="2133600" cy="228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H="1" flipV="1">
            <a:off x="2514600" y="19050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TextBox 37"/>
          <p:cNvSpPr txBox="1"/>
          <p:nvPr/>
        </p:nvSpPr>
        <p:spPr>
          <a:xfrm>
            <a:off x="5334000" y="2209800"/>
            <a:ext cx="1142999" cy="1323439"/>
          </a:xfrm>
          <a:prstGeom prst="rect">
            <a:avLst/>
          </a:prstGeom>
          <a:noFill/>
        </p:spPr>
        <p:txBody>
          <a:bodyPr wrap="square" rtlCol="0">
            <a:spAutoFit/>
          </a:bodyPr>
          <a:lstStyle/>
          <a:p>
            <a:r>
              <a:rPr lang="en-US" sz="2000" dirty="0">
                <a:solidFill>
                  <a:srgbClr val="3366FF"/>
                </a:solidFill>
                <a:latin typeface="+mn-lt"/>
              </a:rPr>
              <a:t>You only need mirror here.</a:t>
            </a:r>
          </a:p>
        </p:txBody>
      </p:sp>
      <p:cxnSp>
        <p:nvCxnSpPr>
          <p:cNvPr id="40" name="Straight Connector 39"/>
          <p:cNvCxnSpPr/>
          <p:nvPr/>
        </p:nvCxnSpPr>
        <p:spPr bwMode="auto">
          <a:xfrm>
            <a:off x="4724400" y="2133600"/>
            <a:ext cx="0" cy="1905000"/>
          </a:xfrm>
          <a:prstGeom prst="line">
            <a:avLst/>
          </a:prstGeom>
          <a:solidFill>
            <a:schemeClr val="accent1"/>
          </a:solidFill>
          <a:ln w="76200"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TextBox 15"/>
          <p:cNvSpPr txBox="1"/>
          <p:nvPr/>
        </p:nvSpPr>
        <p:spPr>
          <a:xfrm>
            <a:off x="1828800" y="1066800"/>
            <a:ext cx="1068447" cy="400110"/>
          </a:xfrm>
          <a:prstGeom prst="rect">
            <a:avLst/>
          </a:prstGeom>
          <a:noFill/>
        </p:spPr>
        <p:txBody>
          <a:bodyPr wrap="none" rtlCol="0">
            <a:spAutoFit/>
          </a:bodyPr>
          <a:lstStyle/>
          <a:p>
            <a:r>
              <a:rPr lang="en-US" sz="2000" dirty="0">
                <a:solidFill>
                  <a:schemeClr val="bg1"/>
                </a:solidFill>
                <a:latin typeface="+mn-lt"/>
              </a:rPr>
              <a:t>Original </a:t>
            </a:r>
          </a:p>
        </p:txBody>
      </p:sp>
      <p:sp>
        <p:nvSpPr>
          <p:cNvPr id="17" name="TextBox 16"/>
          <p:cNvSpPr txBox="1"/>
          <p:nvPr/>
        </p:nvSpPr>
        <p:spPr>
          <a:xfrm>
            <a:off x="6019800" y="1066800"/>
            <a:ext cx="2052290" cy="400110"/>
          </a:xfrm>
          <a:prstGeom prst="rect">
            <a:avLst/>
          </a:prstGeom>
          <a:noFill/>
        </p:spPr>
        <p:txBody>
          <a:bodyPr wrap="none" rtlCol="0">
            <a:spAutoFit/>
          </a:bodyPr>
          <a:lstStyle/>
          <a:p>
            <a:r>
              <a:rPr lang="en-US" sz="2000" dirty="0">
                <a:solidFill>
                  <a:schemeClr val="bg1"/>
                </a:solidFill>
                <a:latin typeface="+mn-lt"/>
              </a:rPr>
              <a:t>Reflected Image</a:t>
            </a:r>
          </a:p>
        </p:txBody>
      </p:sp>
    </p:spTree>
    <p:custDataLst>
      <p:tags r:id="rId1"/>
    </p:custDataLst>
    <p:extLst>
      <p:ext uri="{BB962C8B-B14F-4D97-AF65-F5344CB8AC3E}">
        <p14:creationId xmlns:p14="http://schemas.microsoft.com/office/powerpoint/2010/main" val="1025905645"/>
      </p:ext>
    </p:extLst>
  </p:cSld>
  <p:clrMapOvr>
    <a:masterClrMapping/>
  </p:clrMapOvr>
  <mc:AlternateContent xmlns:mc="http://schemas.openxmlformats.org/markup-compatibility/2006" xmlns:p14="http://schemas.microsoft.com/office/powerpoint/2010/main">
    <mc:Choice Requires="p14">
      <p:transition spd="slow" p14:dur="2000" advTm="81185"/>
    </mc:Choice>
    <mc:Fallback xmlns="">
      <p:transition xmlns:p14="http://schemas.microsoft.com/office/powerpoint/2010/main" spd="slow" advTm="81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8" grpId="0"/>
      <p:bldP spid="38"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7260"/>
            <a:ext cx="9629701" cy="6553200"/>
          </a:xfrm>
          <a:prstGeom prst="rect">
            <a:avLst/>
          </a:prstGeom>
        </p:spPr>
      </p:pic>
      <p:sp>
        <p:nvSpPr>
          <p:cNvPr id="21" name="TextBox 20"/>
          <p:cNvSpPr txBox="1"/>
          <p:nvPr/>
        </p:nvSpPr>
        <p:spPr>
          <a:xfrm>
            <a:off x="4419600" y="762000"/>
            <a:ext cx="1005403" cy="461665"/>
          </a:xfrm>
          <a:prstGeom prst="rect">
            <a:avLst/>
          </a:prstGeom>
          <a:noFill/>
        </p:spPr>
        <p:txBody>
          <a:bodyPr wrap="none" rtlCol="0">
            <a:spAutoFit/>
          </a:bodyPr>
          <a:lstStyle/>
          <a:p>
            <a:r>
              <a:rPr lang="en-US" dirty="0">
                <a:solidFill>
                  <a:srgbClr val="3366FF"/>
                </a:solidFill>
                <a:latin typeface="+mn-lt"/>
              </a:rPr>
              <a:t>Mirror</a:t>
            </a:r>
          </a:p>
        </p:txBody>
      </p:sp>
      <p:pic>
        <p:nvPicPr>
          <p:cNvPr id="26" name="Picture 25" descr="man-with-top-hat-18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752600"/>
            <a:ext cx="1438656" cy="4474464"/>
          </a:xfrm>
          <a:prstGeom prst="rect">
            <a:avLst/>
          </a:prstGeom>
        </p:spPr>
      </p:pic>
      <p:cxnSp>
        <p:nvCxnSpPr>
          <p:cNvPr id="12" name="Straight Connector 11"/>
          <p:cNvCxnSpPr/>
          <p:nvPr/>
        </p:nvCxnSpPr>
        <p:spPr bwMode="auto">
          <a:xfrm>
            <a:off x="4724400" y="1295400"/>
            <a:ext cx="0" cy="4572000"/>
          </a:xfrm>
          <a:prstGeom prst="line">
            <a:avLst/>
          </a:prstGeom>
          <a:solidFill>
            <a:schemeClr val="accent1"/>
          </a:solidFill>
          <a:ln w="762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2514600" y="2362200"/>
            <a:ext cx="2209800" cy="1752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 name="Picture 2" descr="man-with-top-hat-1852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752600"/>
            <a:ext cx="1438656" cy="4474464"/>
          </a:xfrm>
          <a:prstGeom prst="rect">
            <a:avLst/>
          </a:prstGeom>
        </p:spPr>
      </p:pic>
      <p:cxnSp>
        <p:nvCxnSpPr>
          <p:cNvPr id="24" name="Straight Arrow Connector 23"/>
          <p:cNvCxnSpPr/>
          <p:nvPr/>
        </p:nvCxnSpPr>
        <p:spPr bwMode="auto">
          <a:xfrm>
            <a:off x="4724400" y="4114800"/>
            <a:ext cx="2209800" cy="1752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a:off x="2362200" y="4038600"/>
            <a:ext cx="2362200" cy="1828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2514600" y="21336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4724400" y="1905000"/>
            <a:ext cx="2133600" cy="228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H="1" flipV="1">
            <a:off x="2514600" y="19050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4724400" y="2133600"/>
            <a:ext cx="0" cy="1905000"/>
          </a:xfrm>
          <a:prstGeom prst="line">
            <a:avLst/>
          </a:prstGeom>
          <a:solidFill>
            <a:schemeClr val="accent1"/>
          </a:solidFill>
          <a:ln w="76200"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TextBox 15"/>
          <p:cNvSpPr txBox="1"/>
          <p:nvPr/>
        </p:nvSpPr>
        <p:spPr>
          <a:xfrm>
            <a:off x="1828800" y="1066800"/>
            <a:ext cx="1068447" cy="400110"/>
          </a:xfrm>
          <a:prstGeom prst="rect">
            <a:avLst/>
          </a:prstGeom>
          <a:noFill/>
        </p:spPr>
        <p:txBody>
          <a:bodyPr wrap="none" rtlCol="0">
            <a:spAutoFit/>
          </a:bodyPr>
          <a:lstStyle/>
          <a:p>
            <a:r>
              <a:rPr lang="en-US" sz="2000" dirty="0">
                <a:solidFill>
                  <a:schemeClr val="bg1"/>
                </a:solidFill>
                <a:latin typeface="+mn-lt"/>
              </a:rPr>
              <a:t>Original </a:t>
            </a:r>
          </a:p>
        </p:txBody>
      </p:sp>
      <p:sp>
        <p:nvSpPr>
          <p:cNvPr id="17" name="TextBox 16"/>
          <p:cNvSpPr txBox="1"/>
          <p:nvPr/>
        </p:nvSpPr>
        <p:spPr>
          <a:xfrm>
            <a:off x="6019800" y="1066800"/>
            <a:ext cx="2052290" cy="400110"/>
          </a:xfrm>
          <a:prstGeom prst="rect">
            <a:avLst/>
          </a:prstGeom>
          <a:noFill/>
        </p:spPr>
        <p:txBody>
          <a:bodyPr wrap="none" rtlCol="0">
            <a:spAutoFit/>
          </a:bodyPr>
          <a:lstStyle/>
          <a:p>
            <a:r>
              <a:rPr lang="en-US" sz="2000" dirty="0">
                <a:solidFill>
                  <a:schemeClr val="bg1"/>
                </a:solidFill>
                <a:latin typeface="+mn-lt"/>
              </a:rPr>
              <a:t>Reflected Image</a:t>
            </a:r>
          </a:p>
        </p:txBody>
      </p:sp>
      <p:sp>
        <p:nvSpPr>
          <p:cNvPr id="2" name="Oval 1"/>
          <p:cNvSpPr/>
          <p:nvPr/>
        </p:nvSpPr>
        <p:spPr bwMode="auto">
          <a:xfrm>
            <a:off x="2362200" y="22860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Oval 19"/>
          <p:cNvSpPr/>
          <p:nvPr/>
        </p:nvSpPr>
        <p:spPr bwMode="auto">
          <a:xfrm>
            <a:off x="2286000" y="57912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Oval 21"/>
          <p:cNvSpPr/>
          <p:nvPr/>
        </p:nvSpPr>
        <p:spPr bwMode="auto">
          <a:xfrm>
            <a:off x="4648200" y="39624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Oval 22"/>
          <p:cNvSpPr/>
          <p:nvPr/>
        </p:nvSpPr>
        <p:spPr bwMode="auto">
          <a:xfrm>
            <a:off x="4648200" y="20574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Oval 26"/>
          <p:cNvSpPr/>
          <p:nvPr/>
        </p:nvSpPr>
        <p:spPr bwMode="auto">
          <a:xfrm>
            <a:off x="2362200" y="18288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8" name="Oval 27"/>
          <p:cNvSpPr/>
          <p:nvPr/>
        </p:nvSpPr>
        <p:spPr bwMode="auto">
          <a:xfrm>
            <a:off x="6934200" y="57912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9" name="Oval 28"/>
          <p:cNvSpPr/>
          <p:nvPr/>
        </p:nvSpPr>
        <p:spPr bwMode="auto">
          <a:xfrm>
            <a:off x="6858000" y="18288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TextBox 29"/>
          <p:cNvSpPr txBox="1"/>
          <p:nvPr/>
        </p:nvSpPr>
        <p:spPr>
          <a:xfrm>
            <a:off x="1600200" y="2133600"/>
            <a:ext cx="389951" cy="461665"/>
          </a:xfrm>
          <a:prstGeom prst="rect">
            <a:avLst/>
          </a:prstGeom>
          <a:noFill/>
        </p:spPr>
        <p:txBody>
          <a:bodyPr wrap="none" rtlCol="0">
            <a:spAutoFit/>
          </a:bodyPr>
          <a:lstStyle/>
          <a:p>
            <a:r>
              <a:rPr lang="en-US" dirty="0">
                <a:solidFill>
                  <a:srgbClr val="008000"/>
                </a:solidFill>
                <a:latin typeface="+mn-lt"/>
              </a:rPr>
              <a:t>E</a:t>
            </a:r>
          </a:p>
        </p:txBody>
      </p:sp>
      <p:sp>
        <p:nvSpPr>
          <p:cNvPr id="33" name="TextBox 32"/>
          <p:cNvSpPr txBox="1"/>
          <p:nvPr/>
        </p:nvSpPr>
        <p:spPr>
          <a:xfrm>
            <a:off x="4724400" y="2057400"/>
            <a:ext cx="555160" cy="461665"/>
          </a:xfrm>
          <a:prstGeom prst="rect">
            <a:avLst/>
          </a:prstGeom>
          <a:noFill/>
        </p:spPr>
        <p:txBody>
          <a:bodyPr wrap="none" rtlCol="0">
            <a:spAutoFit/>
          </a:bodyPr>
          <a:lstStyle/>
          <a:p>
            <a:r>
              <a:rPr lang="en-US" dirty="0">
                <a:solidFill>
                  <a:srgbClr val="008000"/>
                </a:solidFill>
                <a:latin typeface="+mn-lt"/>
              </a:rPr>
              <a:t>M</a:t>
            </a:r>
            <a:r>
              <a:rPr lang="en-US" baseline="-25000" dirty="0">
                <a:solidFill>
                  <a:srgbClr val="008000"/>
                </a:solidFill>
                <a:latin typeface="+mn-lt"/>
              </a:rPr>
              <a:t>1</a:t>
            </a:r>
          </a:p>
        </p:txBody>
      </p:sp>
      <p:sp>
        <p:nvSpPr>
          <p:cNvPr id="35" name="TextBox 34"/>
          <p:cNvSpPr txBox="1"/>
          <p:nvPr/>
        </p:nvSpPr>
        <p:spPr>
          <a:xfrm>
            <a:off x="6096000" y="5410200"/>
            <a:ext cx="431428" cy="461665"/>
          </a:xfrm>
          <a:prstGeom prst="rect">
            <a:avLst/>
          </a:prstGeom>
          <a:noFill/>
        </p:spPr>
        <p:txBody>
          <a:bodyPr wrap="none" rtlCol="0">
            <a:spAutoFit/>
          </a:bodyPr>
          <a:lstStyle/>
          <a:p>
            <a:r>
              <a:rPr lang="en-US" dirty="0">
                <a:solidFill>
                  <a:srgbClr val="008000"/>
                </a:solidFill>
                <a:latin typeface="+mn-lt"/>
              </a:rPr>
              <a:t>F’</a:t>
            </a:r>
          </a:p>
        </p:txBody>
      </p:sp>
      <p:sp>
        <p:nvSpPr>
          <p:cNvPr id="37" name="TextBox 36"/>
          <p:cNvSpPr txBox="1"/>
          <p:nvPr/>
        </p:nvSpPr>
        <p:spPr>
          <a:xfrm>
            <a:off x="7001908" y="1443335"/>
            <a:ext cx="465692" cy="461665"/>
          </a:xfrm>
          <a:prstGeom prst="rect">
            <a:avLst/>
          </a:prstGeom>
          <a:noFill/>
        </p:spPr>
        <p:txBody>
          <a:bodyPr wrap="none" rtlCol="0">
            <a:spAutoFit/>
          </a:bodyPr>
          <a:lstStyle/>
          <a:p>
            <a:r>
              <a:rPr lang="en-US" dirty="0">
                <a:solidFill>
                  <a:srgbClr val="008000"/>
                </a:solidFill>
                <a:latin typeface="+mn-lt"/>
              </a:rPr>
              <a:t>H’</a:t>
            </a:r>
          </a:p>
        </p:txBody>
      </p:sp>
      <p:sp>
        <p:nvSpPr>
          <p:cNvPr id="39" name="TextBox 38"/>
          <p:cNvSpPr txBox="1"/>
          <p:nvPr/>
        </p:nvSpPr>
        <p:spPr>
          <a:xfrm>
            <a:off x="2057400" y="1443335"/>
            <a:ext cx="406932" cy="461665"/>
          </a:xfrm>
          <a:prstGeom prst="rect">
            <a:avLst/>
          </a:prstGeom>
          <a:noFill/>
        </p:spPr>
        <p:txBody>
          <a:bodyPr wrap="none" rtlCol="0">
            <a:spAutoFit/>
          </a:bodyPr>
          <a:lstStyle/>
          <a:p>
            <a:r>
              <a:rPr lang="en-US" dirty="0">
                <a:solidFill>
                  <a:srgbClr val="008000"/>
                </a:solidFill>
                <a:latin typeface="+mn-lt"/>
              </a:rPr>
              <a:t>H</a:t>
            </a:r>
          </a:p>
        </p:txBody>
      </p:sp>
      <p:sp>
        <p:nvSpPr>
          <p:cNvPr id="41" name="TextBox 40"/>
          <p:cNvSpPr txBox="1"/>
          <p:nvPr/>
        </p:nvSpPr>
        <p:spPr>
          <a:xfrm>
            <a:off x="2810449" y="5410200"/>
            <a:ext cx="372668" cy="461665"/>
          </a:xfrm>
          <a:prstGeom prst="rect">
            <a:avLst/>
          </a:prstGeom>
          <a:noFill/>
        </p:spPr>
        <p:txBody>
          <a:bodyPr wrap="none" rtlCol="0">
            <a:spAutoFit/>
          </a:bodyPr>
          <a:lstStyle/>
          <a:p>
            <a:r>
              <a:rPr lang="en-US" dirty="0">
                <a:solidFill>
                  <a:srgbClr val="008000"/>
                </a:solidFill>
                <a:latin typeface="+mn-lt"/>
              </a:rPr>
              <a:t>F</a:t>
            </a:r>
          </a:p>
        </p:txBody>
      </p:sp>
      <p:sp>
        <p:nvSpPr>
          <p:cNvPr id="42" name="TextBox 41"/>
          <p:cNvSpPr txBox="1"/>
          <p:nvPr/>
        </p:nvSpPr>
        <p:spPr>
          <a:xfrm>
            <a:off x="4778840" y="3733800"/>
            <a:ext cx="555160" cy="461665"/>
          </a:xfrm>
          <a:prstGeom prst="rect">
            <a:avLst/>
          </a:prstGeom>
          <a:noFill/>
        </p:spPr>
        <p:txBody>
          <a:bodyPr wrap="none" rtlCol="0">
            <a:spAutoFit/>
          </a:bodyPr>
          <a:lstStyle/>
          <a:p>
            <a:r>
              <a:rPr lang="en-US" dirty="0">
                <a:solidFill>
                  <a:srgbClr val="008000"/>
                </a:solidFill>
                <a:latin typeface="+mn-lt"/>
              </a:rPr>
              <a:t>M</a:t>
            </a:r>
            <a:r>
              <a:rPr lang="en-US" baseline="-25000" dirty="0">
                <a:solidFill>
                  <a:srgbClr val="008000"/>
                </a:solidFill>
                <a:latin typeface="+mn-lt"/>
              </a:rPr>
              <a:t>2</a:t>
            </a:r>
          </a:p>
        </p:txBody>
      </p:sp>
    </p:spTree>
    <p:extLst>
      <p:ext uri="{BB962C8B-B14F-4D97-AF65-F5344CB8AC3E}">
        <p14:creationId xmlns:p14="http://schemas.microsoft.com/office/powerpoint/2010/main" val="2302458803"/>
      </p:ext>
    </p:extLst>
  </p:cSld>
  <p:clrMapOvr>
    <a:masterClrMapping/>
  </p:clrMapOvr>
  <mc:AlternateContent xmlns:mc="http://schemas.openxmlformats.org/markup-compatibility/2006" xmlns:p14="http://schemas.microsoft.com/office/powerpoint/2010/main">
    <mc:Choice Requires="p14">
      <p:transition spd="slow" p14:dur="2000" advTm="34006"/>
    </mc:Choice>
    <mc:Fallback xmlns="">
      <p:transition xmlns:p14="http://schemas.microsoft.com/office/powerpoint/2010/main" spd="slow" advTm="3400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7260"/>
            <a:ext cx="9629701" cy="6553200"/>
          </a:xfrm>
          <a:prstGeom prst="rect">
            <a:avLst/>
          </a:prstGeom>
        </p:spPr>
      </p:pic>
      <p:sp>
        <p:nvSpPr>
          <p:cNvPr id="21" name="TextBox 20"/>
          <p:cNvSpPr txBox="1"/>
          <p:nvPr/>
        </p:nvSpPr>
        <p:spPr>
          <a:xfrm>
            <a:off x="4419600" y="762000"/>
            <a:ext cx="1005403" cy="461665"/>
          </a:xfrm>
          <a:prstGeom prst="rect">
            <a:avLst/>
          </a:prstGeom>
          <a:noFill/>
        </p:spPr>
        <p:txBody>
          <a:bodyPr wrap="none" rtlCol="0">
            <a:spAutoFit/>
          </a:bodyPr>
          <a:lstStyle/>
          <a:p>
            <a:r>
              <a:rPr lang="en-US" dirty="0">
                <a:solidFill>
                  <a:srgbClr val="3366FF"/>
                </a:solidFill>
                <a:latin typeface="+mn-lt"/>
              </a:rPr>
              <a:t>Mirror</a:t>
            </a:r>
          </a:p>
        </p:txBody>
      </p:sp>
      <p:cxnSp>
        <p:nvCxnSpPr>
          <p:cNvPr id="12" name="Straight Connector 11"/>
          <p:cNvCxnSpPr/>
          <p:nvPr/>
        </p:nvCxnSpPr>
        <p:spPr bwMode="auto">
          <a:xfrm>
            <a:off x="4724400" y="1295400"/>
            <a:ext cx="0" cy="4572000"/>
          </a:xfrm>
          <a:prstGeom prst="line">
            <a:avLst/>
          </a:prstGeom>
          <a:solidFill>
            <a:schemeClr val="accent1"/>
          </a:solidFill>
          <a:ln w="762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2514600" y="2362200"/>
            <a:ext cx="2209800" cy="1752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a:off x="4724400" y="4114800"/>
            <a:ext cx="2209800" cy="1752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a:off x="2362200" y="4038600"/>
            <a:ext cx="2362200" cy="1828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2514600" y="21336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4724400" y="1905000"/>
            <a:ext cx="2133600" cy="228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H="1" flipV="1">
            <a:off x="2514600" y="19050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4724400" y="2133600"/>
            <a:ext cx="0" cy="1905000"/>
          </a:xfrm>
          <a:prstGeom prst="line">
            <a:avLst/>
          </a:prstGeom>
          <a:solidFill>
            <a:schemeClr val="accent1"/>
          </a:solidFill>
          <a:ln w="76200"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TextBox 15"/>
          <p:cNvSpPr txBox="1"/>
          <p:nvPr/>
        </p:nvSpPr>
        <p:spPr>
          <a:xfrm>
            <a:off x="1828800" y="1066800"/>
            <a:ext cx="1068447" cy="400110"/>
          </a:xfrm>
          <a:prstGeom prst="rect">
            <a:avLst/>
          </a:prstGeom>
          <a:noFill/>
        </p:spPr>
        <p:txBody>
          <a:bodyPr wrap="none" rtlCol="0">
            <a:spAutoFit/>
          </a:bodyPr>
          <a:lstStyle/>
          <a:p>
            <a:r>
              <a:rPr lang="en-US" sz="2000" dirty="0">
                <a:solidFill>
                  <a:schemeClr val="bg1"/>
                </a:solidFill>
                <a:latin typeface="+mn-lt"/>
              </a:rPr>
              <a:t>Original </a:t>
            </a:r>
          </a:p>
        </p:txBody>
      </p:sp>
      <p:sp>
        <p:nvSpPr>
          <p:cNvPr id="17" name="TextBox 16"/>
          <p:cNvSpPr txBox="1"/>
          <p:nvPr/>
        </p:nvSpPr>
        <p:spPr>
          <a:xfrm>
            <a:off x="6019800" y="1066800"/>
            <a:ext cx="2052290" cy="400110"/>
          </a:xfrm>
          <a:prstGeom prst="rect">
            <a:avLst/>
          </a:prstGeom>
          <a:noFill/>
        </p:spPr>
        <p:txBody>
          <a:bodyPr wrap="none" rtlCol="0">
            <a:spAutoFit/>
          </a:bodyPr>
          <a:lstStyle/>
          <a:p>
            <a:r>
              <a:rPr lang="en-US" sz="2000" dirty="0">
                <a:solidFill>
                  <a:schemeClr val="bg1"/>
                </a:solidFill>
                <a:latin typeface="+mn-lt"/>
              </a:rPr>
              <a:t>Reflected Image</a:t>
            </a:r>
          </a:p>
        </p:txBody>
      </p:sp>
      <p:sp>
        <p:nvSpPr>
          <p:cNvPr id="20" name="Oval 19"/>
          <p:cNvSpPr/>
          <p:nvPr/>
        </p:nvSpPr>
        <p:spPr bwMode="auto">
          <a:xfrm>
            <a:off x="2286000" y="57912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Oval 21"/>
          <p:cNvSpPr/>
          <p:nvPr/>
        </p:nvSpPr>
        <p:spPr bwMode="auto">
          <a:xfrm>
            <a:off x="4648200" y="39624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Oval 22"/>
          <p:cNvSpPr/>
          <p:nvPr/>
        </p:nvSpPr>
        <p:spPr bwMode="auto">
          <a:xfrm>
            <a:off x="4648200" y="20574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Oval 26"/>
          <p:cNvSpPr/>
          <p:nvPr/>
        </p:nvSpPr>
        <p:spPr bwMode="auto">
          <a:xfrm>
            <a:off x="2362200" y="18288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8" name="Oval 27"/>
          <p:cNvSpPr/>
          <p:nvPr/>
        </p:nvSpPr>
        <p:spPr bwMode="auto">
          <a:xfrm>
            <a:off x="6934200" y="57912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9" name="Oval 28"/>
          <p:cNvSpPr/>
          <p:nvPr/>
        </p:nvSpPr>
        <p:spPr bwMode="auto">
          <a:xfrm>
            <a:off x="6858000" y="1828800"/>
            <a:ext cx="152400" cy="152400"/>
          </a:xfrm>
          <a:prstGeom prst="ellipse">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TextBox 29"/>
          <p:cNvSpPr txBox="1"/>
          <p:nvPr/>
        </p:nvSpPr>
        <p:spPr>
          <a:xfrm>
            <a:off x="1600200" y="2133600"/>
            <a:ext cx="389951" cy="461665"/>
          </a:xfrm>
          <a:prstGeom prst="rect">
            <a:avLst/>
          </a:prstGeom>
          <a:noFill/>
        </p:spPr>
        <p:txBody>
          <a:bodyPr wrap="none" rtlCol="0">
            <a:spAutoFit/>
          </a:bodyPr>
          <a:lstStyle/>
          <a:p>
            <a:r>
              <a:rPr lang="en-US" dirty="0">
                <a:solidFill>
                  <a:srgbClr val="008000"/>
                </a:solidFill>
                <a:latin typeface="+mn-lt"/>
              </a:rPr>
              <a:t>E</a:t>
            </a:r>
          </a:p>
        </p:txBody>
      </p:sp>
      <p:sp>
        <p:nvSpPr>
          <p:cNvPr id="33" name="TextBox 32"/>
          <p:cNvSpPr txBox="1"/>
          <p:nvPr/>
        </p:nvSpPr>
        <p:spPr>
          <a:xfrm>
            <a:off x="4724400" y="2057400"/>
            <a:ext cx="555160" cy="461665"/>
          </a:xfrm>
          <a:prstGeom prst="rect">
            <a:avLst/>
          </a:prstGeom>
          <a:noFill/>
        </p:spPr>
        <p:txBody>
          <a:bodyPr wrap="none" rtlCol="0">
            <a:spAutoFit/>
          </a:bodyPr>
          <a:lstStyle/>
          <a:p>
            <a:r>
              <a:rPr lang="en-US" dirty="0">
                <a:solidFill>
                  <a:srgbClr val="008000"/>
                </a:solidFill>
                <a:latin typeface="+mn-lt"/>
              </a:rPr>
              <a:t>M</a:t>
            </a:r>
            <a:r>
              <a:rPr lang="en-US" baseline="-25000" dirty="0">
                <a:solidFill>
                  <a:srgbClr val="008000"/>
                </a:solidFill>
                <a:latin typeface="+mn-lt"/>
              </a:rPr>
              <a:t>1</a:t>
            </a:r>
          </a:p>
        </p:txBody>
      </p:sp>
      <p:sp>
        <p:nvSpPr>
          <p:cNvPr id="35" name="TextBox 34"/>
          <p:cNvSpPr txBox="1"/>
          <p:nvPr/>
        </p:nvSpPr>
        <p:spPr>
          <a:xfrm>
            <a:off x="6096000" y="5410200"/>
            <a:ext cx="431428" cy="461665"/>
          </a:xfrm>
          <a:prstGeom prst="rect">
            <a:avLst/>
          </a:prstGeom>
          <a:noFill/>
        </p:spPr>
        <p:txBody>
          <a:bodyPr wrap="none" rtlCol="0">
            <a:spAutoFit/>
          </a:bodyPr>
          <a:lstStyle/>
          <a:p>
            <a:r>
              <a:rPr lang="en-US" dirty="0">
                <a:solidFill>
                  <a:srgbClr val="008000"/>
                </a:solidFill>
                <a:latin typeface="+mn-lt"/>
              </a:rPr>
              <a:t>F’</a:t>
            </a:r>
          </a:p>
        </p:txBody>
      </p:sp>
      <p:sp>
        <p:nvSpPr>
          <p:cNvPr id="37" name="TextBox 36"/>
          <p:cNvSpPr txBox="1"/>
          <p:nvPr/>
        </p:nvSpPr>
        <p:spPr>
          <a:xfrm>
            <a:off x="6934200" y="1443335"/>
            <a:ext cx="465692" cy="461665"/>
          </a:xfrm>
          <a:prstGeom prst="rect">
            <a:avLst/>
          </a:prstGeom>
          <a:noFill/>
        </p:spPr>
        <p:txBody>
          <a:bodyPr wrap="none" rtlCol="0">
            <a:spAutoFit/>
          </a:bodyPr>
          <a:lstStyle/>
          <a:p>
            <a:r>
              <a:rPr lang="en-US" dirty="0">
                <a:solidFill>
                  <a:srgbClr val="008000"/>
                </a:solidFill>
                <a:latin typeface="+mn-lt"/>
              </a:rPr>
              <a:t>H’</a:t>
            </a:r>
          </a:p>
        </p:txBody>
      </p:sp>
      <p:sp>
        <p:nvSpPr>
          <p:cNvPr id="39" name="TextBox 38"/>
          <p:cNvSpPr txBox="1"/>
          <p:nvPr/>
        </p:nvSpPr>
        <p:spPr>
          <a:xfrm>
            <a:off x="2057400" y="1443335"/>
            <a:ext cx="406932" cy="461665"/>
          </a:xfrm>
          <a:prstGeom prst="rect">
            <a:avLst/>
          </a:prstGeom>
          <a:noFill/>
        </p:spPr>
        <p:txBody>
          <a:bodyPr wrap="none" rtlCol="0">
            <a:spAutoFit/>
          </a:bodyPr>
          <a:lstStyle/>
          <a:p>
            <a:r>
              <a:rPr lang="en-US" dirty="0">
                <a:solidFill>
                  <a:srgbClr val="008000"/>
                </a:solidFill>
                <a:latin typeface="+mn-lt"/>
              </a:rPr>
              <a:t>H</a:t>
            </a:r>
          </a:p>
        </p:txBody>
      </p:sp>
      <p:sp>
        <p:nvSpPr>
          <p:cNvPr id="41" name="TextBox 40"/>
          <p:cNvSpPr txBox="1"/>
          <p:nvPr/>
        </p:nvSpPr>
        <p:spPr>
          <a:xfrm>
            <a:off x="2810449" y="5410200"/>
            <a:ext cx="372668" cy="461665"/>
          </a:xfrm>
          <a:prstGeom prst="rect">
            <a:avLst/>
          </a:prstGeom>
          <a:noFill/>
        </p:spPr>
        <p:txBody>
          <a:bodyPr wrap="none" rtlCol="0">
            <a:spAutoFit/>
          </a:bodyPr>
          <a:lstStyle/>
          <a:p>
            <a:r>
              <a:rPr lang="en-US" dirty="0">
                <a:solidFill>
                  <a:srgbClr val="008000"/>
                </a:solidFill>
                <a:latin typeface="+mn-lt"/>
              </a:rPr>
              <a:t>F</a:t>
            </a:r>
          </a:p>
        </p:txBody>
      </p:sp>
      <p:sp>
        <p:nvSpPr>
          <p:cNvPr id="42" name="TextBox 41"/>
          <p:cNvSpPr txBox="1"/>
          <p:nvPr/>
        </p:nvSpPr>
        <p:spPr>
          <a:xfrm>
            <a:off x="4778840" y="3733800"/>
            <a:ext cx="555160" cy="461665"/>
          </a:xfrm>
          <a:prstGeom prst="rect">
            <a:avLst/>
          </a:prstGeom>
          <a:noFill/>
        </p:spPr>
        <p:txBody>
          <a:bodyPr wrap="none" rtlCol="0">
            <a:spAutoFit/>
          </a:bodyPr>
          <a:lstStyle/>
          <a:p>
            <a:r>
              <a:rPr lang="en-US" dirty="0">
                <a:solidFill>
                  <a:srgbClr val="008000"/>
                </a:solidFill>
                <a:latin typeface="+mn-lt"/>
              </a:rPr>
              <a:t>M</a:t>
            </a:r>
            <a:r>
              <a:rPr lang="en-US" baseline="-25000" dirty="0">
                <a:solidFill>
                  <a:srgbClr val="008000"/>
                </a:solidFill>
                <a:latin typeface="+mn-lt"/>
              </a:rPr>
              <a:t>2</a:t>
            </a:r>
          </a:p>
        </p:txBody>
      </p:sp>
      <p:cxnSp>
        <p:nvCxnSpPr>
          <p:cNvPr id="32" name="Straight Connector 31"/>
          <p:cNvCxnSpPr/>
          <p:nvPr/>
        </p:nvCxnSpPr>
        <p:spPr bwMode="auto">
          <a:xfrm>
            <a:off x="2514600" y="2362200"/>
            <a:ext cx="2133600" cy="1676400"/>
          </a:xfrm>
          <a:prstGeom prst="line">
            <a:avLst/>
          </a:prstGeom>
          <a:solidFill>
            <a:schemeClr val="accent1"/>
          </a:solidFill>
          <a:ln w="76200"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Straight Connector 37"/>
          <p:cNvCxnSpPr/>
          <p:nvPr/>
        </p:nvCxnSpPr>
        <p:spPr bwMode="auto">
          <a:xfrm flipH="1">
            <a:off x="2514600" y="2133600"/>
            <a:ext cx="2209800" cy="228600"/>
          </a:xfrm>
          <a:prstGeom prst="line">
            <a:avLst/>
          </a:prstGeom>
          <a:solidFill>
            <a:schemeClr val="accent1"/>
          </a:solidFill>
          <a:ln w="76200"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a:endCxn id="29" idx="2"/>
          </p:cNvCxnSpPr>
          <p:nvPr/>
        </p:nvCxnSpPr>
        <p:spPr bwMode="auto">
          <a:xfrm flipV="1">
            <a:off x="2590800" y="1905000"/>
            <a:ext cx="4267200" cy="457200"/>
          </a:xfrm>
          <a:prstGeom prst="line">
            <a:avLst/>
          </a:prstGeom>
          <a:solidFill>
            <a:schemeClr val="accent1"/>
          </a:solidFill>
          <a:ln w="28575"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Connector 42"/>
          <p:cNvCxnSpPr>
            <a:stCxn id="28" idx="1"/>
            <a:endCxn id="29" idx="0"/>
          </p:cNvCxnSpPr>
          <p:nvPr/>
        </p:nvCxnSpPr>
        <p:spPr bwMode="auto">
          <a:xfrm flipH="1" flipV="1">
            <a:off x="6934200" y="1828800"/>
            <a:ext cx="22318" cy="3984718"/>
          </a:xfrm>
          <a:prstGeom prst="line">
            <a:avLst/>
          </a:prstGeom>
          <a:solidFill>
            <a:schemeClr val="accent1"/>
          </a:solidFill>
          <a:ln w="28575"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a:off x="2514600" y="2362200"/>
            <a:ext cx="4473482" cy="3505200"/>
          </a:xfrm>
          <a:prstGeom prst="line">
            <a:avLst/>
          </a:prstGeom>
          <a:solidFill>
            <a:schemeClr val="accent1"/>
          </a:solidFill>
          <a:ln w="28575"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0" name="TextBox 49"/>
          <p:cNvSpPr txBox="1"/>
          <p:nvPr/>
        </p:nvSpPr>
        <p:spPr>
          <a:xfrm>
            <a:off x="7086600" y="2073295"/>
            <a:ext cx="1937880" cy="1508105"/>
          </a:xfrm>
          <a:prstGeom prst="rect">
            <a:avLst/>
          </a:prstGeom>
          <a:noFill/>
        </p:spPr>
        <p:txBody>
          <a:bodyPr wrap="square" rtlCol="0">
            <a:spAutoFit/>
          </a:bodyPr>
          <a:lstStyle/>
          <a:p>
            <a:pPr algn="ctr"/>
            <a:r>
              <a:rPr lang="en-US" dirty="0">
                <a:solidFill>
                  <a:srgbClr val="660066"/>
                </a:solidFill>
                <a:latin typeface="+mn-lt"/>
              </a:rPr>
              <a:t>ΔEM</a:t>
            </a:r>
            <a:r>
              <a:rPr lang="en-US" baseline="-25000" dirty="0">
                <a:solidFill>
                  <a:srgbClr val="660066"/>
                </a:solidFill>
                <a:latin typeface="+mn-lt"/>
              </a:rPr>
              <a:t>1</a:t>
            </a:r>
            <a:r>
              <a:rPr lang="en-US" dirty="0">
                <a:solidFill>
                  <a:srgbClr val="660066"/>
                </a:solidFill>
                <a:latin typeface="+mn-lt"/>
              </a:rPr>
              <a:t>M</a:t>
            </a:r>
            <a:r>
              <a:rPr lang="en-US" baseline="-25000" dirty="0">
                <a:solidFill>
                  <a:srgbClr val="660066"/>
                </a:solidFill>
                <a:latin typeface="+mn-lt"/>
              </a:rPr>
              <a:t>2</a:t>
            </a:r>
            <a:r>
              <a:rPr lang="en-US" dirty="0">
                <a:solidFill>
                  <a:srgbClr val="3366FF"/>
                </a:solidFill>
                <a:latin typeface="+mn-lt"/>
              </a:rPr>
              <a:t> </a:t>
            </a:r>
          </a:p>
          <a:p>
            <a:pPr algn="ctr"/>
            <a:r>
              <a:rPr lang="en-US" dirty="0">
                <a:solidFill>
                  <a:srgbClr val="000000"/>
                </a:solidFill>
                <a:latin typeface="+mn-lt"/>
              </a:rPr>
              <a:t>~</a:t>
            </a:r>
            <a:r>
              <a:rPr lang="en-US" dirty="0">
                <a:solidFill>
                  <a:srgbClr val="3366FF"/>
                </a:solidFill>
                <a:latin typeface="+mn-lt"/>
              </a:rPr>
              <a:t> </a:t>
            </a:r>
          </a:p>
          <a:p>
            <a:pPr algn="ctr"/>
            <a:r>
              <a:rPr lang="en-US" dirty="0">
                <a:solidFill>
                  <a:srgbClr val="008000"/>
                </a:solidFill>
                <a:latin typeface="+mn-lt"/>
              </a:rPr>
              <a:t>ΔEH’F’</a:t>
            </a:r>
            <a:r>
              <a:rPr lang="en-US" dirty="0">
                <a:solidFill>
                  <a:srgbClr val="3366FF"/>
                </a:solidFill>
                <a:latin typeface="+mn-lt"/>
              </a:rPr>
              <a:t> </a:t>
            </a:r>
          </a:p>
          <a:p>
            <a:pPr algn="ctr"/>
            <a:endParaRPr lang="en-US" sz="2000" dirty="0">
              <a:solidFill>
                <a:schemeClr val="bg1"/>
              </a:solidFill>
              <a:latin typeface="+mn-lt"/>
            </a:endParaRPr>
          </a:p>
        </p:txBody>
      </p:sp>
      <p:sp>
        <p:nvSpPr>
          <p:cNvPr id="51" name="TextBox 50"/>
          <p:cNvSpPr txBox="1"/>
          <p:nvPr/>
        </p:nvSpPr>
        <p:spPr>
          <a:xfrm>
            <a:off x="7086600" y="3429000"/>
            <a:ext cx="2057400" cy="2246769"/>
          </a:xfrm>
          <a:prstGeom prst="rect">
            <a:avLst/>
          </a:prstGeom>
          <a:noFill/>
        </p:spPr>
        <p:txBody>
          <a:bodyPr wrap="square" rtlCol="0">
            <a:spAutoFit/>
          </a:bodyPr>
          <a:lstStyle/>
          <a:p>
            <a:r>
              <a:rPr lang="en-US" sz="2000" dirty="0">
                <a:solidFill>
                  <a:schemeClr val="bg1"/>
                </a:solidFill>
                <a:latin typeface="+mn-lt"/>
              </a:rPr>
              <a:t>Each side of the smaller triangle is half the length of the corresponding side of the larger triangle.</a:t>
            </a:r>
          </a:p>
        </p:txBody>
      </p:sp>
    </p:spTree>
    <p:extLst>
      <p:ext uri="{BB962C8B-B14F-4D97-AF65-F5344CB8AC3E}">
        <p14:creationId xmlns:p14="http://schemas.microsoft.com/office/powerpoint/2010/main" val="3468531598"/>
      </p:ext>
    </p:extLst>
  </p:cSld>
  <p:clrMapOvr>
    <a:masterClrMapping/>
  </p:clrMapOvr>
  <mc:AlternateContent xmlns:mc="http://schemas.openxmlformats.org/markup-compatibility/2006" xmlns:p14="http://schemas.microsoft.com/office/powerpoint/2010/main">
    <mc:Choice Requires="p14">
      <p:transition spd="slow" p14:dur="2000" advTm="55704"/>
    </mc:Choice>
    <mc:Fallback xmlns="">
      <p:transition xmlns:p14="http://schemas.microsoft.com/office/powerpoint/2010/main" spd="slow" advTm="55704"/>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x-y-axis-cartesian-coordinate-plane-numbers-dotted-line-white-background-vector-y-axis-cartesian-coordinate-99991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7260"/>
            <a:ext cx="9629701" cy="6553200"/>
          </a:xfrm>
          <a:prstGeom prst="rect">
            <a:avLst/>
          </a:prstGeom>
        </p:spPr>
      </p:pic>
      <p:sp>
        <p:nvSpPr>
          <p:cNvPr id="21" name="TextBox 20"/>
          <p:cNvSpPr txBox="1"/>
          <p:nvPr/>
        </p:nvSpPr>
        <p:spPr>
          <a:xfrm>
            <a:off x="4419600" y="762000"/>
            <a:ext cx="1005403" cy="461665"/>
          </a:xfrm>
          <a:prstGeom prst="rect">
            <a:avLst/>
          </a:prstGeom>
          <a:noFill/>
        </p:spPr>
        <p:txBody>
          <a:bodyPr wrap="none" rtlCol="0">
            <a:spAutoFit/>
          </a:bodyPr>
          <a:lstStyle/>
          <a:p>
            <a:r>
              <a:rPr lang="en-US" dirty="0">
                <a:solidFill>
                  <a:srgbClr val="3366FF"/>
                </a:solidFill>
                <a:latin typeface="+mn-lt"/>
              </a:rPr>
              <a:t>Mirror</a:t>
            </a:r>
          </a:p>
        </p:txBody>
      </p:sp>
      <p:pic>
        <p:nvPicPr>
          <p:cNvPr id="26" name="Picture 25" descr="man-with-top-hat-18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752600"/>
            <a:ext cx="1438656" cy="4474464"/>
          </a:xfrm>
          <a:prstGeom prst="rect">
            <a:avLst/>
          </a:prstGeom>
        </p:spPr>
      </p:pic>
      <p:sp>
        <p:nvSpPr>
          <p:cNvPr id="44" name="Left Brace 43"/>
          <p:cNvSpPr/>
          <p:nvPr/>
        </p:nvSpPr>
        <p:spPr bwMode="auto">
          <a:xfrm flipH="1">
            <a:off x="4876800" y="2133600"/>
            <a:ext cx="457200" cy="1905000"/>
          </a:xfrm>
          <a:prstGeom prst="leftBrace">
            <a:avLst>
              <a:gd name="adj1" fmla="val 8333"/>
              <a:gd name="adj2" fmla="val 50704"/>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cxnSp>
        <p:nvCxnSpPr>
          <p:cNvPr id="12" name="Straight Connector 11"/>
          <p:cNvCxnSpPr/>
          <p:nvPr/>
        </p:nvCxnSpPr>
        <p:spPr bwMode="auto">
          <a:xfrm>
            <a:off x="4724400" y="1295400"/>
            <a:ext cx="0" cy="4572000"/>
          </a:xfrm>
          <a:prstGeom prst="line">
            <a:avLst/>
          </a:prstGeom>
          <a:solidFill>
            <a:schemeClr val="accent1"/>
          </a:solidFill>
          <a:ln w="762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2514600" y="2362200"/>
            <a:ext cx="2209800" cy="1752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 name="Picture 2" descr="man-with-top-hat-1852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752600"/>
            <a:ext cx="1438656" cy="4474464"/>
          </a:xfrm>
          <a:prstGeom prst="rect">
            <a:avLst/>
          </a:prstGeom>
        </p:spPr>
      </p:pic>
      <p:cxnSp>
        <p:nvCxnSpPr>
          <p:cNvPr id="24" name="Straight Arrow Connector 23"/>
          <p:cNvCxnSpPr/>
          <p:nvPr/>
        </p:nvCxnSpPr>
        <p:spPr bwMode="auto">
          <a:xfrm>
            <a:off x="4724400" y="4114800"/>
            <a:ext cx="2209800" cy="1752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a:off x="2362200" y="4038600"/>
            <a:ext cx="2362200" cy="1828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2514600" y="21336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4724400" y="1905000"/>
            <a:ext cx="2133600" cy="228600"/>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H="1" flipV="1">
            <a:off x="2514600" y="1905000"/>
            <a:ext cx="228600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TextBox 37"/>
          <p:cNvSpPr txBox="1"/>
          <p:nvPr/>
        </p:nvSpPr>
        <p:spPr>
          <a:xfrm>
            <a:off x="5334000" y="2209800"/>
            <a:ext cx="1142999" cy="1631216"/>
          </a:xfrm>
          <a:prstGeom prst="rect">
            <a:avLst/>
          </a:prstGeom>
          <a:noFill/>
        </p:spPr>
        <p:txBody>
          <a:bodyPr wrap="square" rtlCol="0">
            <a:spAutoFit/>
          </a:bodyPr>
          <a:lstStyle/>
          <a:p>
            <a:r>
              <a:rPr lang="en-US" sz="2000" dirty="0">
                <a:solidFill>
                  <a:srgbClr val="000000"/>
                </a:solidFill>
                <a:latin typeface="+mn-lt"/>
              </a:rPr>
              <a:t>So this = half the person’s height</a:t>
            </a:r>
          </a:p>
        </p:txBody>
      </p:sp>
      <p:cxnSp>
        <p:nvCxnSpPr>
          <p:cNvPr id="40" name="Straight Connector 39"/>
          <p:cNvCxnSpPr/>
          <p:nvPr/>
        </p:nvCxnSpPr>
        <p:spPr bwMode="auto">
          <a:xfrm>
            <a:off x="4724400" y="2133600"/>
            <a:ext cx="0" cy="1905000"/>
          </a:xfrm>
          <a:prstGeom prst="line">
            <a:avLst/>
          </a:prstGeom>
          <a:solidFill>
            <a:schemeClr val="accent1"/>
          </a:solidFill>
          <a:ln w="76200"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TextBox 15"/>
          <p:cNvSpPr txBox="1"/>
          <p:nvPr/>
        </p:nvSpPr>
        <p:spPr>
          <a:xfrm>
            <a:off x="1828800" y="1066800"/>
            <a:ext cx="1068447" cy="400110"/>
          </a:xfrm>
          <a:prstGeom prst="rect">
            <a:avLst/>
          </a:prstGeom>
          <a:noFill/>
        </p:spPr>
        <p:txBody>
          <a:bodyPr wrap="none" rtlCol="0">
            <a:spAutoFit/>
          </a:bodyPr>
          <a:lstStyle/>
          <a:p>
            <a:r>
              <a:rPr lang="en-US" sz="2000" dirty="0">
                <a:solidFill>
                  <a:schemeClr val="bg1"/>
                </a:solidFill>
                <a:latin typeface="+mn-lt"/>
              </a:rPr>
              <a:t>Original </a:t>
            </a:r>
          </a:p>
        </p:txBody>
      </p:sp>
      <p:sp>
        <p:nvSpPr>
          <p:cNvPr id="17" name="TextBox 16"/>
          <p:cNvSpPr txBox="1"/>
          <p:nvPr/>
        </p:nvSpPr>
        <p:spPr>
          <a:xfrm>
            <a:off x="6019800" y="1066800"/>
            <a:ext cx="2052290" cy="400110"/>
          </a:xfrm>
          <a:prstGeom prst="rect">
            <a:avLst/>
          </a:prstGeom>
          <a:noFill/>
        </p:spPr>
        <p:txBody>
          <a:bodyPr wrap="none" rtlCol="0">
            <a:spAutoFit/>
          </a:bodyPr>
          <a:lstStyle/>
          <a:p>
            <a:r>
              <a:rPr lang="en-US" sz="2000" dirty="0">
                <a:solidFill>
                  <a:schemeClr val="bg1"/>
                </a:solidFill>
                <a:latin typeface="+mn-lt"/>
              </a:rPr>
              <a:t>Reflected Image</a:t>
            </a:r>
          </a:p>
        </p:txBody>
      </p:sp>
    </p:spTree>
    <p:extLst>
      <p:ext uri="{BB962C8B-B14F-4D97-AF65-F5344CB8AC3E}">
        <p14:creationId xmlns:p14="http://schemas.microsoft.com/office/powerpoint/2010/main" val="857370573"/>
      </p:ext>
    </p:extLst>
  </p:cSld>
  <p:clrMapOvr>
    <a:masterClrMapping/>
  </p:clrMapOvr>
  <mc:AlternateContent xmlns:mc="http://schemas.openxmlformats.org/markup-compatibility/2006" xmlns:p14="http://schemas.microsoft.com/office/powerpoint/2010/main">
    <mc:Choice Requires="p14">
      <p:transition spd="slow" p14:dur="2000" advTm="8523"/>
    </mc:Choice>
    <mc:Fallback xmlns="">
      <p:transition xmlns:p14="http://schemas.microsoft.com/office/powerpoint/2010/main" spd="slow" advTm="852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68" y="107577"/>
            <a:ext cx="8767802" cy="1249237"/>
          </a:xfrm>
        </p:spPr>
        <p:txBody>
          <a:bodyPr/>
          <a:lstStyle/>
          <a:p>
            <a:r>
              <a:rPr lang="en-US" sz="5400" dirty="0"/>
              <a:t>Simple Harmonic Oscillation</a:t>
            </a:r>
          </a:p>
        </p:txBody>
      </p:sp>
      <p:sp>
        <p:nvSpPr>
          <p:cNvPr id="3" name="Content Placeholder 2"/>
          <p:cNvSpPr>
            <a:spLocks noGrp="1"/>
          </p:cNvSpPr>
          <p:nvPr>
            <p:ph idx="1"/>
          </p:nvPr>
        </p:nvSpPr>
        <p:spPr>
          <a:xfrm>
            <a:off x="779462" y="1600345"/>
            <a:ext cx="7581901" cy="5257655"/>
          </a:xfrm>
        </p:spPr>
        <p:txBody>
          <a:bodyPr>
            <a:normAutofit fontScale="92500"/>
          </a:bodyPr>
          <a:lstStyle/>
          <a:p>
            <a:r>
              <a:rPr lang="en-US" dirty="0"/>
              <a:t>Special type of periodic motion: </a:t>
            </a:r>
            <a:r>
              <a:rPr lang="en-US" i="1" dirty="0"/>
              <a:t>Simple Harmonic Motion</a:t>
            </a:r>
          </a:p>
          <a:p>
            <a:r>
              <a:rPr lang="en-US" dirty="0"/>
              <a:t>In Simple Harmonic Motion (SHM), oscillation is due to a </a:t>
            </a:r>
            <a:r>
              <a:rPr lang="en-US" u="sng" dirty="0"/>
              <a:t>restoring force</a:t>
            </a:r>
          </a:p>
          <a:p>
            <a:r>
              <a:rPr lang="en-US" dirty="0"/>
              <a:t>If mass is displaced from an equilibrium position, a force occurs, pulling the mass back toward the equilibrium position</a:t>
            </a:r>
          </a:p>
          <a:p>
            <a:r>
              <a:rPr lang="en-US" dirty="0"/>
              <a:t>The magnitude of this force is directly proportional to the magnitude of displacement but opposite in direction: </a:t>
            </a:r>
          </a:p>
          <a:p>
            <a:pPr marL="0" indent="0">
              <a:buNone/>
            </a:pPr>
            <a:r>
              <a:rPr lang="en-US" dirty="0"/>
              <a:t>	F ~ -x</a:t>
            </a:r>
          </a:p>
          <a:p>
            <a:pPr marL="0" indent="0">
              <a:buNone/>
            </a:pPr>
            <a:r>
              <a:rPr lang="en-US" dirty="0"/>
              <a:t>	(And since F = ma, a ~ -x too)</a:t>
            </a:r>
          </a:p>
          <a:p>
            <a:pPr marL="0" indent="0">
              <a:buNone/>
            </a:pPr>
            <a:endParaRPr lang="en-US" dirty="0"/>
          </a:p>
        </p:txBody>
      </p:sp>
    </p:spTree>
    <p:extLst>
      <p:ext uri="{BB962C8B-B14F-4D97-AF65-F5344CB8AC3E}">
        <p14:creationId xmlns:p14="http://schemas.microsoft.com/office/powerpoint/2010/main" val="418624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lstStyle/>
          <a:p>
            <a:r>
              <a:rPr lang="en-US" sz="3600" dirty="0"/>
              <a:t>So how large a mirror would you need to see your whole reflection?</a:t>
            </a:r>
          </a:p>
        </p:txBody>
      </p:sp>
      <p:sp>
        <p:nvSpPr>
          <p:cNvPr id="3" name="Content Placeholder 2"/>
          <p:cNvSpPr>
            <a:spLocks noGrp="1"/>
          </p:cNvSpPr>
          <p:nvPr>
            <p:ph idx="1"/>
          </p:nvPr>
        </p:nvSpPr>
        <p:spPr/>
        <p:txBody>
          <a:bodyPr/>
          <a:lstStyle/>
          <a:p>
            <a:r>
              <a:rPr lang="en-US" strike="sngStrike" dirty="0">
                <a:solidFill>
                  <a:srgbClr val="F19B9B"/>
                </a:solidFill>
              </a:rPr>
              <a:t>A)  More than your exact height</a:t>
            </a:r>
          </a:p>
          <a:p>
            <a:r>
              <a:rPr lang="en-US" strike="sngStrike" dirty="0">
                <a:solidFill>
                  <a:srgbClr val="FFB3B3"/>
                </a:solidFill>
              </a:rPr>
              <a:t>B)  Your exact height</a:t>
            </a:r>
          </a:p>
          <a:p>
            <a:r>
              <a:rPr lang="en-US" dirty="0">
                <a:solidFill>
                  <a:srgbClr val="CCFFCC"/>
                </a:solidFill>
              </a:rPr>
              <a:t>C)  Half your height</a:t>
            </a:r>
          </a:p>
          <a:p>
            <a:r>
              <a:rPr lang="en-US" strike="sngStrike" dirty="0">
                <a:solidFill>
                  <a:srgbClr val="F19B9B"/>
                </a:solidFill>
              </a:rPr>
              <a:t>D)  Less than half your height</a:t>
            </a:r>
          </a:p>
          <a:p>
            <a:r>
              <a:rPr lang="en-US" strike="sngStrike" dirty="0">
                <a:solidFill>
                  <a:srgbClr val="F19B9B"/>
                </a:solidFill>
              </a:rPr>
              <a:t>E)  It depends on how far you are from the mirror.</a:t>
            </a:r>
          </a:p>
        </p:txBody>
      </p:sp>
    </p:spTree>
    <p:extLst>
      <p:ext uri="{BB962C8B-B14F-4D97-AF65-F5344CB8AC3E}">
        <p14:creationId xmlns:p14="http://schemas.microsoft.com/office/powerpoint/2010/main" val="2103545494"/>
      </p:ext>
    </p:extLst>
  </p:cSld>
  <p:clrMapOvr>
    <a:masterClrMapping/>
  </p:clrMapOvr>
  <mc:AlternateContent xmlns:mc="http://schemas.openxmlformats.org/markup-compatibility/2006" xmlns:p14="http://schemas.microsoft.com/office/powerpoint/2010/main">
    <mc:Choice Requires="p14">
      <p:transition spd="slow" p14:dur="2000" advTm="4822"/>
    </mc:Choice>
    <mc:Fallback xmlns="">
      <p:transition xmlns:p14="http://schemas.microsoft.com/office/powerpoint/2010/main" spd="slow" advTm="4822"/>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B1A1-04C7-5A48-B160-C32F964AB6A7}"/>
              </a:ext>
            </a:extLst>
          </p:cNvPr>
          <p:cNvSpPr>
            <a:spLocks noGrp="1"/>
          </p:cNvSpPr>
          <p:nvPr>
            <p:ph type="title"/>
          </p:nvPr>
        </p:nvSpPr>
        <p:spPr/>
        <p:txBody>
          <a:bodyPr/>
          <a:lstStyle/>
          <a:p>
            <a:r>
              <a:rPr lang="en-US" dirty="0"/>
              <a:t>Reflection &amp; Refraction</a:t>
            </a:r>
          </a:p>
        </p:txBody>
      </p:sp>
      <p:sp>
        <p:nvSpPr>
          <p:cNvPr id="3" name="Content Placeholder 2">
            <a:extLst>
              <a:ext uri="{FF2B5EF4-FFF2-40B4-BE49-F238E27FC236}">
                <a16:creationId xmlns:a16="http://schemas.microsoft.com/office/drawing/2014/main" id="{67C4E591-A2A8-194F-B626-16FAA7DE6855}"/>
              </a:ext>
            </a:extLst>
          </p:cNvPr>
          <p:cNvSpPr>
            <a:spLocks noGrp="1"/>
          </p:cNvSpPr>
          <p:nvPr>
            <p:ph idx="1"/>
          </p:nvPr>
        </p:nvSpPr>
        <p:spPr>
          <a:xfrm>
            <a:off x="779462" y="1882587"/>
            <a:ext cx="7581901" cy="4373833"/>
          </a:xfrm>
        </p:spPr>
        <p:txBody>
          <a:bodyPr>
            <a:normAutofit/>
          </a:bodyPr>
          <a:lstStyle/>
          <a:p>
            <a:r>
              <a:rPr lang="en-US" dirty="0"/>
              <a:t>Diffuse v. Specular Reflection</a:t>
            </a:r>
          </a:p>
          <a:p>
            <a:r>
              <a:rPr lang="en-US" dirty="0"/>
              <a:t>How much do you see in a mirror?</a:t>
            </a:r>
          </a:p>
          <a:p>
            <a:r>
              <a:rPr lang="en-US" dirty="0"/>
              <a:t>Curved mirrors: Flashlights and “holograms”</a:t>
            </a:r>
          </a:p>
          <a:p>
            <a:r>
              <a:rPr lang="en-US" dirty="0"/>
              <a:t>Laser Refraction Tank Demo</a:t>
            </a:r>
          </a:p>
          <a:p>
            <a:r>
              <a:rPr lang="en-US" dirty="0"/>
              <a:t>Total Internal Reflection Demos</a:t>
            </a:r>
          </a:p>
          <a:p>
            <a:r>
              <a:rPr lang="en-US" dirty="0"/>
              <a:t>Lab: Speed of Light in Jell-O©</a:t>
            </a:r>
          </a:p>
          <a:p>
            <a:r>
              <a:rPr lang="en-US" dirty="0"/>
              <a:t>Assorted reflection &amp; refraction toys</a:t>
            </a:r>
          </a:p>
          <a:p>
            <a:endParaRPr lang="en-US" dirty="0"/>
          </a:p>
        </p:txBody>
      </p:sp>
    </p:spTree>
    <p:extLst>
      <p:ext uri="{BB962C8B-B14F-4D97-AF65-F5344CB8AC3E}">
        <p14:creationId xmlns:p14="http://schemas.microsoft.com/office/powerpoint/2010/main" val="1324909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5F35-1728-624B-B504-ADEBD09E93E4}"/>
              </a:ext>
            </a:extLst>
          </p:cNvPr>
          <p:cNvSpPr>
            <a:spLocks noGrp="1"/>
          </p:cNvSpPr>
          <p:nvPr>
            <p:ph type="title"/>
          </p:nvPr>
        </p:nvSpPr>
        <p:spPr/>
        <p:txBody>
          <a:bodyPr/>
          <a:lstStyle/>
          <a:p>
            <a:r>
              <a:rPr lang="en-US" dirty="0"/>
              <a:t>Diffraction &amp; Interference</a:t>
            </a:r>
          </a:p>
        </p:txBody>
      </p:sp>
      <p:sp>
        <p:nvSpPr>
          <p:cNvPr id="3" name="Content Placeholder 2">
            <a:extLst>
              <a:ext uri="{FF2B5EF4-FFF2-40B4-BE49-F238E27FC236}">
                <a16:creationId xmlns:a16="http://schemas.microsoft.com/office/drawing/2014/main" id="{FAF4568A-A300-4C43-B16E-70746E8F795D}"/>
              </a:ext>
            </a:extLst>
          </p:cNvPr>
          <p:cNvSpPr>
            <a:spLocks noGrp="1"/>
          </p:cNvSpPr>
          <p:nvPr>
            <p:ph idx="1"/>
          </p:nvPr>
        </p:nvSpPr>
        <p:spPr>
          <a:xfrm>
            <a:off x="779462" y="2183377"/>
            <a:ext cx="7581901" cy="3953436"/>
          </a:xfrm>
        </p:spPr>
        <p:txBody>
          <a:bodyPr/>
          <a:lstStyle/>
          <a:p>
            <a:r>
              <a:rPr lang="en-US" dirty="0"/>
              <a:t>Seeing around a corner?</a:t>
            </a:r>
          </a:p>
          <a:p>
            <a:r>
              <a:rPr lang="en-US" dirty="0"/>
              <a:t>“Plucking an eyelash” demo</a:t>
            </a:r>
          </a:p>
          <a:p>
            <a:r>
              <a:rPr lang="en-US" dirty="0"/>
              <a:t>Labs: Grooves on a CD; Width of a human hair</a:t>
            </a:r>
          </a:p>
          <a:p>
            <a:r>
              <a:rPr lang="en-US" dirty="0"/>
              <a:t>An aside: The Michelson Interferometer &amp; Gravitational Waves</a:t>
            </a:r>
          </a:p>
        </p:txBody>
      </p:sp>
    </p:spTree>
    <p:extLst>
      <p:ext uri="{BB962C8B-B14F-4D97-AF65-F5344CB8AC3E}">
        <p14:creationId xmlns:p14="http://schemas.microsoft.com/office/powerpoint/2010/main" val="3891190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1143000"/>
          </a:xfrm>
        </p:spPr>
        <p:txBody>
          <a:bodyPr/>
          <a:lstStyle/>
          <a:p>
            <a:r>
              <a:rPr lang="en-US" sz="3600" dirty="0"/>
              <a:t>The Michelson Interferometer</a:t>
            </a:r>
          </a:p>
        </p:txBody>
      </p:sp>
      <p:sp>
        <p:nvSpPr>
          <p:cNvPr id="3" name="Content Placeholder 2"/>
          <p:cNvSpPr>
            <a:spLocks noGrp="1"/>
          </p:cNvSpPr>
          <p:nvPr>
            <p:ph idx="1"/>
          </p:nvPr>
        </p:nvSpPr>
        <p:spPr>
          <a:xfrm>
            <a:off x="0" y="990600"/>
            <a:ext cx="9144000" cy="5791200"/>
          </a:xfrm>
        </p:spPr>
        <p:txBody>
          <a:bodyPr>
            <a:normAutofit fontScale="92500" lnSpcReduction="20000"/>
          </a:bodyPr>
          <a:lstStyle/>
          <a:p>
            <a:r>
              <a:rPr lang="en-US" sz="2000" dirty="0"/>
              <a:t>Invented by Albert Michelson, the interferometer is a device used for performing incredibly sensitive and tiny measurements using the principle of interference.</a:t>
            </a:r>
          </a:p>
          <a:p>
            <a:r>
              <a:rPr lang="en-US" sz="2000" dirty="0"/>
              <a:t>(Michelson, recall, was the American who won the Nobel Prize for measuring the speed of light with his rotating mirror experiment)</a:t>
            </a:r>
          </a:p>
          <a:p>
            <a:r>
              <a:rPr lang="en-US" sz="2000" dirty="0"/>
              <a:t>Initially used in the famous 1887 Michelson-Morley Experiment, the interferometer was intended to demonstrate the existence of the </a:t>
            </a:r>
            <a:r>
              <a:rPr lang="en-US" sz="2000" i="1" dirty="0" err="1"/>
              <a:t>luminiferous</a:t>
            </a:r>
            <a:r>
              <a:rPr lang="en-US" sz="2000" i="1" dirty="0"/>
              <a:t> </a:t>
            </a:r>
            <a:r>
              <a:rPr lang="en-US" sz="2000" i="1" dirty="0" err="1"/>
              <a:t>aether</a:t>
            </a:r>
            <a:r>
              <a:rPr lang="en-US" sz="2000" dirty="0"/>
              <a:t> </a:t>
            </a:r>
            <a:r>
              <a:rPr lang="mr-IN" sz="2000" dirty="0"/>
              <a:t>–</a:t>
            </a:r>
            <a:r>
              <a:rPr lang="en-US" sz="2000" dirty="0"/>
              <a:t> a mysterious substance thought to fill space and was the medium which conveyed light the way air conveys sound.</a:t>
            </a:r>
          </a:p>
          <a:p>
            <a:r>
              <a:rPr lang="en-US" sz="2000" dirty="0"/>
              <a:t>By showing that the </a:t>
            </a:r>
            <a:r>
              <a:rPr lang="en-US" sz="2000" dirty="0" err="1"/>
              <a:t>aether</a:t>
            </a:r>
            <a:r>
              <a:rPr lang="en-US" sz="2000" dirty="0"/>
              <a:t> didn’t exist, Michelson and Morley laid the groundwork for Einstein to come up with the Theory of Special Relativity less than 20 years later.</a:t>
            </a:r>
          </a:p>
          <a:p>
            <a:r>
              <a:rPr lang="en-US" sz="2000" dirty="0"/>
              <a:t>Michelson interferometers are still used today in countless experiments and materials-testing facilities, and were key in one of the biggest scientific breakthroughs of the last century: the discovery of gravitational waves!</a:t>
            </a:r>
          </a:p>
          <a:p>
            <a:r>
              <a:rPr lang="en-US" sz="2000" dirty="0"/>
              <a:t>The interferometer operates by splitting a ray of light, sending the two resulting beams down different paths, then bringing them back together and observing the resulting interference.</a:t>
            </a:r>
          </a:p>
        </p:txBody>
      </p:sp>
    </p:spTree>
    <p:extLst>
      <p:ext uri="{BB962C8B-B14F-4D97-AF65-F5344CB8AC3E}">
        <p14:creationId xmlns:p14="http://schemas.microsoft.com/office/powerpoint/2010/main" val="21341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 y="-4763"/>
            <a:ext cx="2305050" cy="3281363"/>
          </a:xfrm>
        </p:spPr>
        <p:txBody>
          <a:bodyPr/>
          <a:lstStyle/>
          <a:p>
            <a:pPr>
              <a:defRPr/>
            </a:pPr>
            <a:r>
              <a:rPr lang="en-US" sz="3600" dirty="0">
                <a:cs typeface="+mj-cs"/>
              </a:rPr>
              <a:t>How  </a:t>
            </a:r>
            <a:r>
              <a:rPr lang="en-US" sz="3600" dirty="0" err="1">
                <a:cs typeface="+mj-cs"/>
              </a:rPr>
              <a:t>Interfero-metry</a:t>
            </a:r>
            <a:r>
              <a:rPr lang="en-US" sz="3600" dirty="0">
                <a:cs typeface="+mj-cs"/>
              </a:rPr>
              <a:t> Works</a:t>
            </a:r>
          </a:p>
        </p:txBody>
      </p:sp>
      <p:pic>
        <p:nvPicPr>
          <p:cNvPr id="33794" name="Picture 5" descr="ligo_background-large-wh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17463"/>
            <a:ext cx="6781800"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20638" y="3581400"/>
            <a:ext cx="9144000" cy="313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hlink"/>
              </a:buClr>
              <a:buSzPct val="60000"/>
              <a:buFont typeface="Wingdings" charset="0"/>
              <a:buChar char="n"/>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65000"/>
              <a:buFont typeface="Wingdings" charset="0"/>
              <a:buChar char="u"/>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a:defRPr/>
            </a:pPr>
            <a:r>
              <a:rPr lang="en-US" dirty="0"/>
              <a:t>A single monochromatic light beam is fired, which is then split into two separate beams which travel along perpendicular paths.</a:t>
            </a:r>
          </a:p>
          <a:p>
            <a:pPr>
              <a:defRPr/>
            </a:pPr>
            <a:r>
              <a:rPr lang="en-US" dirty="0"/>
              <a:t>After traveling through long detection arms, these beams then reflect off of distant mirrors.</a:t>
            </a:r>
          </a:p>
          <a:p>
            <a:pPr>
              <a:defRPr/>
            </a:pPr>
            <a:r>
              <a:rPr lang="en-US" dirty="0"/>
              <a:t>The beams come back and recombine into one beam again before striking a light detector.</a:t>
            </a:r>
          </a:p>
          <a:p>
            <a:pPr marL="0" indent="0">
              <a:buFont typeface="Wingdings" charset="0"/>
              <a:buNone/>
              <a:defRPr/>
            </a:pPr>
            <a:endParaRPr lang="en-US" sz="2400" dirty="0"/>
          </a:p>
        </p:txBody>
      </p:sp>
    </p:spTree>
    <p:extLst>
      <p:ext uri="{BB962C8B-B14F-4D97-AF65-F5344CB8AC3E}">
        <p14:creationId xmlns:p14="http://schemas.microsoft.com/office/powerpoint/2010/main" val="1949740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 y="-4763"/>
            <a:ext cx="2305050" cy="3281363"/>
          </a:xfrm>
        </p:spPr>
        <p:txBody>
          <a:bodyPr/>
          <a:lstStyle/>
          <a:p>
            <a:pPr>
              <a:defRPr/>
            </a:pPr>
            <a:r>
              <a:rPr lang="en-US" sz="3600" dirty="0">
                <a:cs typeface="+mj-cs"/>
              </a:rPr>
              <a:t>How  </a:t>
            </a:r>
            <a:r>
              <a:rPr lang="en-US" sz="3600" dirty="0" err="1">
                <a:cs typeface="+mj-cs"/>
              </a:rPr>
              <a:t>Interfero-metry</a:t>
            </a:r>
            <a:r>
              <a:rPr lang="en-US" sz="3600" dirty="0">
                <a:cs typeface="+mj-cs"/>
              </a:rPr>
              <a:t> Works</a:t>
            </a:r>
          </a:p>
        </p:txBody>
      </p:sp>
      <p:pic>
        <p:nvPicPr>
          <p:cNvPr id="34818" name="Picture 5" descr="ligo_background-large-wh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17463"/>
            <a:ext cx="6781800"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20638" y="3581400"/>
            <a:ext cx="4246562" cy="313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hlink"/>
              </a:buClr>
              <a:buSzPct val="60000"/>
              <a:buFont typeface="Wingdings" charset="0"/>
              <a:buChar char="n"/>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65000"/>
              <a:buFont typeface="Wingdings" charset="0"/>
              <a:buChar char="u"/>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marL="0" indent="0">
              <a:buFont typeface="Wingdings" charset="0"/>
              <a:buNone/>
              <a:defRPr/>
            </a:pPr>
            <a:r>
              <a:rPr lang="en-US" dirty="0"/>
              <a:t>If both beams travel precisely equal distances, they should recombine out of phase, destructively interfering and cancelling each other out.</a:t>
            </a:r>
            <a:endParaRPr lang="en-US" sz="2400" dirty="0"/>
          </a:p>
        </p:txBody>
      </p:sp>
      <p:pic>
        <p:nvPicPr>
          <p:cNvPr id="5" name="Picture 4" descr="gwaves_norm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84638"/>
            <a:ext cx="4572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040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 y="-4763"/>
            <a:ext cx="2305050" cy="3281363"/>
          </a:xfrm>
        </p:spPr>
        <p:txBody>
          <a:bodyPr/>
          <a:lstStyle/>
          <a:p>
            <a:pPr>
              <a:defRPr/>
            </a:pPr>
            <a:r>
              <a:rPr lang="en-US" sz="3600" dirty="0">
                <a:cs typeface="+mj-cs"/>
              </a:rPr>
              <a:t>How  </a:t>
            </a:r>
            <a:r>
              <a:rPr lang="en-US" sz="3600" dirty="0" err="1">
                <a:cs typeface="+mj-cs"/>
              </a:rPr>
              <a:t>Interfero-metry</a:t>
            </a:r>
            <a:r>
              <a:rPr lang="en-US" sz="3600" dirty="0">
                <a:cs typeface="+mj-cs"/>
              </a:rPr>
              <a:t> Works</a:t>
            </a:r>
          </a:p>
        </p:txBody>
      </p:sp>
      <p:pic>
        <p:nvPicPr>
          <p:cNvPr id="35842" name="Picture 5" descr="ligo_background-large-wh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17463"/>
            <a:ext cx="6781800"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20638" y="3581400"/>
            <a:ext cx="4627562" cy="313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hlink"/>
              </a:buClr>
              <a:buSzPct val="60000"/>
              <a:buFont typeface="Wingdings" charset="0"/>
              <a:buChar char="n"/>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65000"/>
              <a:buFont typeface="Wingdings" charset="0"/>
              <a:buChar char="u"/>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marL="0" indent="0">
              <a:buFont typeface="Wingdings" charset="0"/>
              <a:buNone/>
              <a:defRPr/>
            </a:pPr>
            <a:r>
              <a:rPr lang="en-US" dirty="0"/>
              <a:t>However, if something changed the length of one or both of the detection arms, the beams would recombine out of phase, </a:t>
            </a:r>
            <a:r>
              <a:rPr lang="en-US" i="1" dirty="0"/>
              <a:t>not</a:t>
            </a:r>
            <a:r>
              <a:rPr lang="en-US" dirty="0"/>
              <a:t> cancel each other out, and a signal would be detected.</a:t>
            </a:r>
            <a:endParaRPr lang="en-US" sz="2400" dirty="0"/>
          </a:p>
        </p:txBody>
      </p:sp>
      <p:pic>
        <p:nvPicPr>
          <p:cNvPr id="3" name="Picture 2" descr="gwaves_gravitatio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4114800"/>
            <a:ext cx="4541837" cy="234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474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6200" y="76200"/>
            <a:ext cx="8839200" cy="990600"/>
          </a:xfrm>
        </p:spPr>
        <p:txBody>
          <a:bodyPr/>
          <a:lstStyle/>
          <a:p>
            <a:pPr eaLnBrk="1" hangingPunct="1">
              <a:defRPr/>
            </a:pPr>
            <a:r>
              <a:rPr lang="en-US" sz="4400" dirty="0">
                <a:latin typeface="Arial Narrow" charset="0"/>
                <a:cs typeface="+mj-cs"/>
              </a:rPr>
              <a:t>Ripples in the Fabric of Space-Time</a:t>
            </a:r>
          </a:p>
        </p:txBody>
      </p:sp>
      <p:sp>
        <p:nvSpPr>
          <p:cNvPr id="7171" name="Content Placeholder 2"/>
          <p:cNvSpPr>
            <a:spLocks noGrp="1"/>
          </p:cNvSpPr>
          <p:nvPr>
            <p:ph idx="1"/>
          </p:nvPr>
        </p:nvSpPr>
        <p:spPr>
          <a:xfrm>
            <a:off x="0" y="1066800"/>
            <a:ext cx="9144000" cy="1524000"/>
          </a:xfrm>
        </p:spPr>
        <p:txBody>
          <a:bodyPr>
            <a:normAutofit fontScale="92500"/>
          </a:bodyPr>
          <a:lstStyle/>
          <a:p>
            <a:pPr eaLnBrk="1" hangingPunct="1">
              <a:defRPr/>
            </a:pPr>
            <a:r>
              <a:rPr lang="en-US" sz="2000" dirty="0">
                <a:latin typeface="Arial" charset="0"/>
                <a:cs typeface="+mn-cs"/>
              </a:rPr>
              <a:t>In 1915 Einstein published his General Theory of Relativity and put forth:</a:t>
            </a:r>
          </a:p>
          <a:p>
            <a:pPr lvl="1" eaLnBrk="1" hangingPunct="1">
              <a:defRPr/>
            </a:pPr>
            <a:r>
              <a:rPr lang="en-US" sz="2000" dirty="0">
                <a:latin typeface="Arial" charset="0"/>
              </a:rPr>
              <a:t>Gravity is caused by the warping or stretching of space and time, which may be thought of as a fabric.</a:t>
            </a:r>
          </a:p>
          <a:p>
            <a:pPr lvl="1" eaLnBrk="1" hangingPunct="1">
              <a:defRPr/>
            </a:pPr>
            <a:r>
              <a:rPr lang="en-US" sz="2000" dirty="0">
                <a:latin typeface="Arial" charset="0"/>
              </a:rPr>
              <a:t>Changes in gravity travel through space at the speed of light.</a:t>
            </a:r>
          </a:p>
        </p:txBody>
      </p:sp>
      <p:sp>
        <p:nvSpPr>
          <p:cNvPr id="4" name="Content Placeholder 2"/>
          <p:cNvSpPr txBox="1">
            <a:spLocks/>
          </p:cNvSpPr>
          <p:nvPr/>
        </p:nvSpPr>
        <p:spPr bwMode="auto">
          <a:xfrm>
            <a:off x="0" y="2590800"/>
            <a:ext cx="91440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a:defRPr/>
            </a:pPr>
            <a:r>
              <a:rPr lang="en-US" sz="2000" kern="0" dirty="0"/>
              <a:t>The next year, in 1916, Einstein predicted what he called </a:t>
            </a:r>
            <a:r>
              <a:rPr lang="en-US" sz="2000" i="1" kern="0" dirty="0" err="1"/>
              <a:t>gravitationswellen</a:t>
            </a:r>
            <a:r>
              <a:rPr lang="en-US" sz="2000" i="1" kern="0" dirty="0"/>
              <a:t>.  </a:t>
            </a:r>
            <a:r>
              <a:rPr lang="en-US" sz="2000" kern="0" dirty="0"/>
              <a:t>Just as moving electric charges result in the emission of electromagnetic radiation, Einstein argued that movement of masses should result in </a:t>
            </a:r>
            <a:r>
              <a:rPr lang="en-US" sz="2000" i="1" kern="0" dirty="0"/>
              <a:t>gravitational radiation</a:t>
            </a:r>
            <a:r>
              <a:rPr lang="en-US" sz="2000" kern="0" dirty="0"/>
              <a:t>, i.e. ripples in the fabric of space.  This phenomenon would manifest itself as stretches and compressions of space itself.</a:t>
            </a:r>
          </a:p>
        </p:txBody>
      </p:sp>
      <p:sp>
        <p:nvSpPr>
          <p:cNvPr id="6" name="Content Placeholder 2"/>
          <p:cNvSpPr txBox="1">
            <a:spLocks/>
          </p:cNvSpPr>
          <p:nvPr/>
        </p:nvSpPr>
        <p:spPr bwMode="auto">
          <a:xfrm>
            <a:off x="39688" y="4267200"/>
            <a:ext cx="5446712" cy="2352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a:defRPr/>
            </a:pPr>
            <a:r>
              <a:rPr lang="en-US" sz="2000" dirty="0"/>
              <a:t>But, even if one were to monitor lengths of thousands of kilometers, the strongest possible gravity waves (thought to be produced by merging black holes) would still result in changes in distance less than the width of an </a:t>
            </a:r>
            <a:r>
              <a:rPr lang="en-US" sz="2000" i="1" dirty="0"/>
              <a:t>atomic nucleus</a:t>
            </a:r>
            <a:r>
              <a:rPr lang="en-US" sz="2000" dirty="0"/>
              <a:t>!</a:t>
            </a:r>
          </a:p>
          <a:p>
            <a:pPr>
              <a:defRPr/>
            </a:pPr>
            <a:r>
              <a:rPr lang="en-US" sz="2000" dirty="0"/>
              <a:t>How do you possibly measure something like that???</a:t>
            </a:r>
          </a:p>
        </p:txBody>
      </p:sp>
      <p:pic>
        <p:nvPicPr>
          <p:cNvPr id="7" name="Picture 4" descr="giphy.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267200"/>
            <a:ext cx="293902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93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366852"/>
          </a:xfrm>
        </p:spPr>
        <p:txBody>
          <a:bodyPr/>
          <a:lstStyle/>
          <a:p>
            <a:pPr algn="ctr">
              <a:defRPr/>
            </a:pPr>
            <a:r>
              <a:rPr lang="en-US" sz="4000" dirty="0">
                <a:cs typeface="+mj-cs"/>
              </a:rPr>
              <a:t>As is so often the case, the answer is:</a:t>
            </a:r>
            <a:br>
              <a:rPr lang="en-US" sz="2800" dirty="0">
                <a:cs typeface="+mj-cs"/>
              </a:rPr>
            </a:br>
            <a:r>
              <a:rPr lang="en-US" sz="1600" dirty="0">
                <a:cs typeface="+mj-cs"/>
              </a:rPr>
              <a:t> </a:t>
            </a:r>
            <a:r>
              <a:rPr lang="en-US" sz="6600" dirty="0">
                <a:cs typeface="+mj-cs"/>
              </a:rPr>
              <a:t>LASERS!</a:t>
            </a:r>
          </a:p>
        </p:txBody>
      </p:sp>
      <p:pic>
        <p:nvPicPr>
          <p:cNvPr id="31746" name="Picture 5" descr="shark-with-a-frickin-laser-on-its-he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500697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7" name="Picture 6" descr="Superlase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35150"/>
            <a:ext cx="4800600"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8" name="Picture 7" descr="CageLas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067175"/>
            <a:ext cx="3333750"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8" descr="184owiq3hokyhjp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73538"/>
            <a:ext cx="4383088"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369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443913" cy="990600"/>
          </a:xfrm>
        </p:spPr>
        <p:txBody>
          <a:bodyPr/>
          <a:lstStyle/>
          <a:p>
            <a:pPr>
              <a:defRPr/>
            </a:pPr>
            <a:r>
              <a:rPr lang="en-US" dirty="0">
                <a:cs typeface="+mj-cs"/>
              </a:rPr>
              <a:t>Laser Interferometry</a:t>
            </a:r>
          </a:p>
        </p:txBody>
      </p:sp>
      <p:sp>
        <p:nvSpPr>
          <p:cNvPr id="3" name="Content Placeholder 2"/>
          <p:cNvSpPr>
            <a:spLocks noGrp="1"/>
          </p:cNvSpPr>
          <p:nvPr>
            <p:ph idx="1"/>
          </p:nvPr>
        </p:nvSpPr>
        <p:spPr>
          <a:xfrm>
            <a:off x="0" y="1143000"/>
            <a:ext cx="8915400" cy="1905000"/>
          </a:xfrm>
        </p:spPr>
        <p:txBody>
          <a:bodyPr>
            <a:normAutofit fontScale="92500" lnSpcReduction="10000"/>
          </a:bodyPr>
          <a:lstStyle/>
          <a:p>
            <a:pPr>
              <a:defRPr/>
            </a:pPr>
            <a:r>
              <a:rPr lang="en-US" sz="2400" dirty="0">
                <a:cs typeface="+mn-cs"/>
              </a:rPr>
              <a:t>The idea of using interfering lasers to detect gravity waves was first published by Soviet scientists Mikhail </a:t>
            </a:r>
            <a:r>
              <a:rPr lang="en-US" sz="2400" dirty="0" err="1">
                <a:cs typeface="+mn-cs"/>
              </a:rPr>
              <a:t>Gertsenshtein</a:t>
            </a:r>
            <a:r>
              <a:rPr lang="en-US" sz="2400" dirty="0">
                <a:cs typeface="+mn-cs"/>
              </a:rPr>
              <a:t> and V.I. </a:t>
            </a:r>
            <a:r>
              <a:rPr lang="en-US" sz="2400" dirty="0" err="1">
                <a:cs typeface="+mn-cs"/>
              </a:rPr>
              <a:t>Pustovoit</a:t>
            </a:r>
            <a:r>
              <a:rPr lang="en-US" sz="2400" dirty="0">
                <a:cs typeface="+mn-cs"/>
              </a:rPr>
              <a:t> in 1962.</a:t>
            </a:r>
          </a:p>
          <a:p>
            <a:pPr>
              <a:defRPr/>
            </a:pPr>
            <a:r>
              <a:rPr lang="en-US" sz="2400" dirty="0">
                <a:cs typeface="+mn-cs"/>
              </a:rPr>
              <a:t>However, they never made it past building prototype devices, and the their work was never published beyond the Soviet Union.</a:t>
            </a:r>
          </a:p>
        </p:txBody>
      </p:sp>
      <p:sp>
        <p:nvSpPr>
          <p:cNvPr id="4" name="Content Placeholder 2"/>
          <p:cNvSpPr txBox="1">
            <a:spLocks/>
          </p:cNvSpPr>
          <p:nvPr/>
        </p:nvSpPr>
        <p:spPr bwMode="auto">
          <a:xfrm>
            <a:off x="0" y="3416300"/>
            <a:ext cx="5943600" cy="336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hlink"/>
              </a:buClr>
              <a:buSzPct val="60000"/>
              <a:buFont typeface="Wingdings" charset="0"/>
              <a:buChar char="n"/>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65000"/>
              <a:buFont typeface="Wingdings" charset="0"/>
              <a:buChar char="u"/>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a:defRPr/>
            </a:pPr>
            <a:r>
              <a:rPr lang="en-US" sz="2400" dirty="0"/>
              <a:t>Four years later, in 1966, the same idea – using laser interferometry to detect gravitational waves – was conceived by MIT physicist Rainer Weiss.</a:t>
            </a:r>
          </a:p>
          <a:p>
            <a:pPr>
              <a:defRPr/>
            </a:pPr>
            <a:r>
              <a:rPr lang="en-US" sz="2400" dirty="0"/>
              <a:t>An experimental physicist who was forced to teach a class on general relativity, Weiss came up with the idea while writing a homework assignment!</a:t>
            </a:r>
          </a:p>
        </p:txBody>
      </p:sp>
      <p:pic>
        <p:nvPicPr>
          <p:cNvPr id="5" name="Picture 4" descr="Wei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352800"/>
            <a:ext cx="2500313" cy="273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172200" y="6172200"/>
            <a:ext cx="1666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Hebrew" charset="0"/>
                <a:cs typeface="Arial Hebrew" charset="0"/>
              </a:rPr>
              <a:t>Weiss, 1970</a:t>
            </a:r>
          </a:p>
        </p:txBody>
      </p:sp>
    </p:spTree>
    <p:extLst>
      <p:ext uri="{BB962C8B-B14F-4D97-AF65-F5344CB8AC3E}">
        <p14:creationId xmlns:p14="http://schemas.microsoft.com/office/powerpoint/2010/main" val="4267729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912" y="243532"/>
            <a:ext cx="8371428" cy="3409429"/>
          </a:xfrm>
        </p:spPr>
        <p:txBody>
          <a:bodyPr>
            <a:normAutofit/>
          </a:bodyPr>
          <a:lstStyle/>
          <a:p>
            <a:pPr marL="0" indent="0">
              <a:buNone/>
            </a:pPr>
            <a:r>
              <a:rPr lang="en-US" dirty="0"/>
              <a:t>Which of these examples of periodic motion also serve as examples of Simple Harmonic Motion?</a:t>
            </a:r>
          </a:p>
          <a:p>
            <a:r>
              <a:rPr lang="en-US" dirty="0"/>
              <a:t>Examples:</a:t>
            </a:r>
          </a:p>
          <a:p>
            <a:pPr lvl="1"/>
            <a:r>
              <a:rPr lang="en-US" sz="2400" dirty="0"/>
              <a:t>A planet orbiting the Sun</a:t>
            </a:r>
          </a:p>
          <a:p>
            <a:pPr lvl="1"/>
            <a:r>
              <a:rPr lang="en-US" sz="2400" dirty="0"/>
              <a:t>Mass swinging on the end of a string (pendulum)</a:t>
            </a:r>
          </a:p>
          <a:p>
            <a:pPr lvl="1"/>
            <a:r>
              <a:rPr lang="en-US" sz="2400" dirty="0"/>
              <a:t>Mass oscillating on the end of a spring</a:t>
            </a:r>
          </a:p>
        </p:txBody>
      </p:sp>
      <p:pic>
        <p:nvPicPr>
          <p:cNvPr id="4" name="Picture 3" descr="Animated-mass-spr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519" y="3228983"/>
            <a:ext cx="1412856" cy="2825712"/>
          </a:xfrm>
          <a:prstGeom prst="rect">
            <a:avLst/>
          </a:prstGeom>
        </p:spPr>
      </p:pic>
      <p:pic>
        <p:nvPicPr>
          <p:cNvPr id="5" name="Picture 4" descr="Classical_Kepler_orbit_80frames_e0.6_small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96" y="3658461"/>
            <a:ext cx="2978173" cy="2233630"/>
          </a:xfrm>
          <a:prstGeom prst="rect">
            <a:avLst/>
          </a:prstGeom>
        </p:spPr>
      </p:pic>
      <p:pic>
        <p:nvPicPr>
          <p:cNvPr id="6" name="Picture 5" descr="simple_pendulu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68" y="3652961"/>
            <a:ext cx="2308380" cy="2239129"/>
          </a:xfrm>
          <a:prstGeom prst="rect">
            <a:avLst/>
          </a:prstGeom>
        </p:spPr>
      </p:pic>
    </p:spTree>
    <p:extLst>
      <p:ext uri="{BB962C8B-B14F-4D97-AF65-F5344CB8AC3E}">
        <p14:creationId xmlns:p14="http://schemas.microsoft.com/office/powerpoint/2010/main" val="14243742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524933"/>
          </a:xfrm>
        </p:spPr>
        <p:txBody>
          <a:bodyPr/>
          <a:lstStyle/>
          <a:p>
            <a:pPr>
              <a:defRPr/>
            </a:pPr>
            <a:r>
              <a:rPr lang="en-US" sz="4400" dirty="0">
                <a:cs typeface="+mj-cs"/>
              </a:rPr>
              <a:t>An Interferometer in Action…</a:t>
            </a:r>
          </a:p>
        </p:txBody>
      </p:sp>
      <p:pic>
        <p:nvPicPr>
          <p:cNvPr id="4" name="0VhrXP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8838"/>
            <a:ext cx="9144000" cy="5138737"/>
          </a:xfrm>
          <a:prstGeom prst="rect">
            <a:avLst/>
          </a:prstGeom>
        </p:spPr>
      </p:pic>
    </p:spTree>
    <p:extLst>
      <p:ext uri="{BB962C8B-B14F-4D97-AF65-F5344CB8AC3E}">
        <p14:creationId xmlns:p14="http://schemas.microsoft.com/office/powerpoint/2010/main" val="21818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6096000" cy="1143000"/>
          </a:xfrm>
        </p:spPr>
        <p:txBody>
          <a:bodyPr/>
          <a:lstStyle/>
          <a:p>
            <a:r>
              <a:rPr lang="en-US" dirty="0"/>
              <a:t>A New Frontier!</a:t>
            </a:r>
          </a:p>
        </p:txBody>
      </p:sp>
      <p:sp>
        <p:nvSpPr>
          <p:cNvPr id="3" name="Content Placeholder 2"/>
          <p:cNvSpPr>
            <a:spLocks noGrp="1"/>
          </p:cNvSpPr>
          <p:nvPr>
            <p:ph idx="1"/>
          </p:nvPr>
        </p:nvSpPr>
        <p:spPr>
          <a:xfrm>
            <a:off x="0" y="1143000"/>
            <a:ext cx="9144000" cy="5715000"/>
          </a:xfrm>
        </p:spPr>
        <p:txBody>
          <a:bodyPr/>
          <a:lstStyle/>
          <a:p>
            <a:r>
              <a:rPr lang="en-US" dirty="0"/>
              <a:t>In 2016, LIGO (The Laser Interferometry Gravitational Wave Observatory) announced the first confirmed detection of gravitational waves - the death cry of two black holes (each dozens of times more massive than the Sun) colliding with each other millions and millions of light-years away!</a:t>
            </a:r>
          </a:p>
          <a:p>
            <a:r>
              <a:rPr lang="en-US" dirty="0"/>
              <a:t>LIGO, and similar facilities around the world, have continued to make more and more discoveries like this over the last few years.</a:t>
            </a:r>
          </a:p>
          <a:p>
            <a:r>
              <a:rPr lang="en-US" dirty="0"/>
              <a:t>This has opened up an whole new way for scientists to sense (and try to make sense!) of  the Universe!</a:t>
            </a:r>
          </a:p>
        </p:txBody>
      </p:sp>
    </p:spTree>
    <p:extLst>
      <p:ext uri="{BB962C8B-B14F-4D97-AF65-F5344CB8AC3E}">
        <p14:creationId xmlns:p14="http://schemas.microsoft.com/office/powerpoint/2010/main" val="9266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2895600"/>
          </a:xfrm>
        </p:spPr>
        <p:txBody>
          <a:bodyPr/>
          <a:lstStyle/>
          <a:p>
            <a:r>
              <a:rPr lang="en-US" sz="3600" dirty="0"/>
              <a:t>Click below to hear physicist Brian Green give more details about this incredible discovery as a guest on The Late Show with Stephen Colbert:</a:t>
            </a:r>
          </a:p>
        </p:txBody>
      </p:sp>
      <p:sp>
        <p:nvSpPr>
          <p:cNvPr id="3" name="Content Placeholder 2"/>
          <p:cNvSpPr>
            <a:spLocks noGrp="1"/>
          </p:cNvSpPr>
          <p:nvPr>
            <p:ph idx="1"/>
          </p:nvPr>
        </p:nvSpPr>
        <p:spPr>
          <a:xfrm>
            <a:off x="914400" y="3581400"/>
            <a:ext cx="8001000" cy="2514600"/>
          </a:xfrm>
        </p:spPr>
        <p:txBody>
          <a:bodyPr/>
          <a:lstStyle/>
          <a:p>
            <a:pPr marL="0" indent="0">
              <a:buNone/>
            </a:pPr>
            <a:r>
              <a:rPr lang="en-US" sz="4400" dirty="0">
                <a:solidFill>
                  <a:srgbClr val="3366FF"/>
                </a:solidFill>
                <a:hlinkClick r:id="rId2"/>
              </a:rPr>
              <a:t>https://www.youtube.com/watch?v=ajZojAwfEbs</a:t>
            </a:r>
            <a:endParaRPr lang="en-US" sz="4400" dirty="0">
              <a:solidFill>
                <a:srgbClr val="3366FF"/>
              </a:solidFill>
            </a:endParaRPr>
          </a:p>
          <a:p>
            <a:pPr marL="0" indent="0">
              <a:buNone/>
            </a:pPr>
            <a:endParaRPr lang="en-US" dirty="0"/>
          </a:p>
        </p:txBody>
      </p:sp>
    </p:spTree>
    <p:extLst>
      <p:ext uri="{BB962C8B-B14F-4D97-AF65-F5344CB8AC3E}">
        <p14:creationId xmlns:p14="http://schemas.microsoft.com/office/powerpoint/2010/main" val="2748104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3828791" cy="2965985"/>
          </a:xfrm>
        </p:spPr>
        <p:txBody>
          <a:bodyPr/>
          <a:lstStyle/>
          <a:p>
            <a:r>
              <a:rPr lang="en-US" sz="4400" dirty="0"/>
              <a:t>High Tech Electrostatics Demos!</a:t>
            </a:r>
          </a:p>
        </p:txBody>
      </p:sp>
      <p:pic>
        <p:nvPicPr>
          <p:cNvPr id="4" name="Picture 3" descr="Dcp002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791" y="586014"/>
            <a:ext cx="5025288" cy="3768966"/>
          </a:xfrm>
          <a:prstGeom prst="rect">
            <a:avLst/>
          </a:prstGeom>
        </p:spPr>
      </p:pic>
      <p:pic>
        <p:nvPicPr>
          <p:cNvPr id="5" name="Picture 4" descr="em-tap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91" y="3294417"/>
            <a:ext cx="5444743" cy="3355690"/>
          </a:xfrm>
          <a:prstGeom prst="rect">
            <a:avLst/>
          </a:prstGeom>
        </p:spPr>
      </p:pic>
    </p:spTree>
    <p:extLst>
      <p:ext uri="{BB962C8B-B14F-4D97-AF65-F5344CB8AC3E}">
        <p14:creationId xmlns:p14="http://schemas.microsoft.com/office/powerpoint/2010/main" val="3019665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PhET</a:t>
            </a:r>
            <a:r>
              <a:rPr lang="en-US" dirty="0"/>
              <a:t>: Balloons and Static Electricity</a:t>
            </a:r>
          </a:p>
        </p:txBody>
      </p:sp>
      <p:pic>
        <p:nvPicPr>
          <p:cNvPr id="5" name="Picture 4" descr="Screen Shot 2018-04-11 at 2.34.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37" y="1944122"/>
            <a:ext cx="7740862" cy="4573796"/>
          </a:xfrm>
          <a:prstGeom prst="rect">
            <a:avLst/>
          </a:prstGeom>
        </p:spPr>
      </p:pic>
      <p:sp>
        <p:nvSpPr>
          <p:cNvPr id="3" name="TextBox 2">
            <a:extLst>
              <a:ext uri="{FF2B5EF4-FFF2-40B4-BE49-F238E27FC236}">
                <a16:creationId xmlns:a16="http://schemas.microsoft.com/office/drawing/2014/main" id="{3BD0506B-263E-164A-B3A8-CE3262F8F50F}"/>
              </a:ext>
            </a:extLst>
          </p:cNvPr>
          <p:cNvSpPr txBox="1"/>
          <p:nvPr/>
        </p:nvSpPr>
        <p:spPr>
          <a:xfrm>
            <a:off x="1037233" y="6488668"/>
            <a:ext cx="7066358" cy="369332"/>
          </a:xfrm>
          <a:prstGeom prst="rect">
            <a:avLst/>
          </a:prstGeom>
          <a:noFill/>
        </p:spPr>
        <p:txBody>
          <a:bodyPr wrap="none" rtlCol="0">
            <a:spAutoFit/>
          </a:bodyPr>
          <a:lstStyle/>
          <a:p>
            <a:r>
              <a:rPr lang="en-US" dirty="0">
                <a:hlinkClick r:id="rId4"/>
              </a:rPr>
              <a:t>https://</a:t>
            </a:r>
            <a:r>
              <a:rPr lang="en-US" dirty="0" err="1">
                <a:hlinkClick r:id="rId4"/>
              </a:rPr>
              <a:t>phet.colorado.edu</a:t>
            </a:r>
            <a:r>
              <a:rPr lang="en-US" dirty="0">
                <a:hlinkClick r:id="rId4"/>
              </a:rPr>
              <a:t>/</a:t>
            </a:r>
            <a:r>
              <a:rPr lang="en-US" dirty="0" err="1">
                <a:hlinkClick r:id="rId4"/>
              </a:rPr>
              <a:t>en</a:t>
            </a:r>
            <a:r>
              <a:rPr lang="en-US" dirty="0">
                <a:hlinkClick r:id="rId4"/>
              </a:rPr>
              <a:t>/simulations/balloons-and-static-electricity</a:t>
            </a:r>
            <a:endParaRPr lang="en-US" dirty="0"/>
          </a:p>
        </p:txBody>
      </p:sp>
    </p:spTree>
    <p:extLst>
      <p:ext uri="{BB962C8B-B14F-4D97-AF65-F5344CB8AC3E}">
        <p14:creationId xmlns:p14="http://schemas.microsoft.com/office/powerpoint/2010/main" val="121219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8993817" cy="1059377"/>
          </a:xfrm>
        </p:spPr>
        <p:txBody>
          <a:bodyPr/>
          <a:lstStyle/>
          <a:p>
            <a:r>
              <a:rPr lang="en-US" dirty="0" err="1"/>
              <a:t>PhET</a:t>
            </a:r>
            <a:r>
              <a:rPr lang="en-US" dirty="0"/>
              <a:t>: Electric Field Hockey</a:t>
            </a:r>
          </a:p>
        </p:txBody>
      </p:sp>
      <p:pic>
        <p:nvPicPr>
          <p:cNvPr id="4" name="Picture 3" descr="Screen Shot 2018-04-11 at 2.4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11" y="1166954"/>
            <a:ext cx="5368795" cy="4899612"/>
          </a:xfrm>
          <a:prstGeom prst="rect">
            <a:avLst/>
          </a:prstGeom>
        </p:spPr>
      </p:pic>
      <p:sp>
        <p:nvSpPr>
          <p:cNvPr id="3" name="TextBox 2">
            <a:extLst>
              <a:ext uri="{FF2B5EF4-FFF2-40B4-BE49-F238E27FC236}">
                <a16:creationId xmlns:a16="http://schemas.microsoft.com/office/drawing/2014/main" id="{4FC103F8-873D-1740-B6A6-6E3DAB6B4EE6}"/>
              </a:ext>
            </a:extLst>
          </p:cNvPr>
          <p:cNvSpPr txBox="1"/>
          <p:nvPr/>
        </p:nvSpPr>
        <p:spPr>
          <a:xfrm>
            <a:off x="1766323" y="6256422"/>
            <a:ext cx="5684569" cy="369332"/>
          </a:xfrm>
          <a:prstGeom prst="rect">
            <a:avLst/>
          </a:prstGeom>
          <a:noFill/>
        </p:spPr>
        <p:txBody>
          <a:bodyPr wrap="none" rtlCol="0">
            <a:spAutoFit/>
          </a:bodyPr>
          <a:lstStyle/>
          <a:p>
            <a:r>
              <a:rPr lang="en-US" dirty="0">
                <a:hlinkClick r:id="rId3"/>
              </a:rPr>
              <a:t>https://</a:t>
            </a:r>
            <a:r>
              <a:rPr lang="en-US" dirty="0" err="1">
                <a:hlinkClick r:id="rId3"/>
              </a:rPr>
              <a:t>phet.colorado.edu</a:t>
            </a:r>
            <a:r>
              <a:rPr lang="en-US" dirty="0">
                <a:hlinkClick r:id="rId3"/>
              </a:rPr>
              <a:t>/</a:t>
            </a:r>
            <a:r>
              <a:rPr lang="en-US" dirty="0" err="1">
                <a:hlinkClick r:id="rId3"/>
              </a:rPr>
              <a:t>en</a:t>
            </a:r>
            <a:r>
              <a:rPr lang="en-US" dirty="0">
                <a:hlinkClick r:id="rId3"/>
              </a:rPr>
              <a:t>/simulations/electric-hockey</a:t>
            </a:r>
            <a:endParaRPr lang="en-US" dirty="0"/>
          </a:p>
        </p:txBody>
      </p:sp>
    </p:spTree>
    <p:extLst>
      <p:ext uri="{BB962C8B-B14F-4D97-AF65-F5344CB8AC3E}">
        <p14:creationId xmlns:p14="http://schemas.microsoft.com/office/powerpoint/2010/main" val="1041795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PhET</a:t>
            </a:r>
            <a:r>
              <a:rPr lang="en-US" dirty="0"/>
              <a:t>: Coulomb’s Law</a:t>
            </a:r>
          </a:p>
        </p:txBody>
      </p:sp>
      <p:pic>
        <p:nvPicPr>
          <p:cNvPr id="6" name="Picture 5">
            <a:extLst>
              <a:ext uri="{FF2B5EF4-FFF2-40B4-BE49-F238E27FC236}">
                <a16:creationId xmlns:a16="http://schemas.microsoft.com/office/drawing/2014/main" id="{B9E63F9F-8A79-5646-9177-813B38F8E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62" y="1589168"/>
            <a:ext cx="7508483" cy="4875435"/>
          </a:xfrm>
          <a:prstGeom prst="rect">
            <a:avLst/>
          </a:prstGeom>
        </p:spPr>
      </p:pic>
      <p:sp>
        <p:nvSpPr>
          <p:cNvPr id="7" name="TextBox 6">
            <a:extLst>
              <a:ext uri="{FF2B5EF4-FFF2-40B4-BE49-F238E27FC236}">
                <a16:creationId xmlns:a16="http://schemas.microsoft.com/office/drawing/2014/main" id="{E5EE8997-F68B-B643-84FB-E57B6B045076}"/>
              </a:ext>
            </a:extLst>
          </p:cNvPr>
          <p:cNvSpPr txBox="1"/>
          <p:nvPr/>
        </p:nvSpPr>
        <p:spPr>
          <a:xfrm>
            <a:off x="575568" y="6464603"/>
            <a:ext cx="7989688" cy="369332"/>
          </a:xfrm>
          <a:prstGeom prst="rect">
            <a:avLst/>
          </a:prstGeom>
          <a:noFill/>
        </p:spPr>
        <p:txBody>
          <a:bodyPr wrap="none" rtlCol="0">
            <a:spAutoFit/>
          </a:bodyPr>
          <a:lstStyle/>
          <a:p>
            <a:r>
              <a:rPr lang="en-US" dirty="0">
                <a:hlinkClick r:id="rId4"/>
              </a:rPr>
              <a:t>https://</a:t>
            </a:r>
            <a:r>
              <a:rPr lang="en-US" dirty="0" err="1">
                <a:hlinkClick r:id="rId4"/>
              </a:rPr>
              <a:t>phet.colorado.edu</a:t>
            </a:r>
            <a:r>
              <a:rPr lang="en-US" dirty="0">
                <a:hlinkClick r:id="rId4"/>
              </a:rPr>
              <a:t>/sims/html/coulombs-law/latest/coulombs-</a:t>
            </a:r>
            <a:r>
              <a:rPr lang="en-US" dirty="0" err="1">
                <a:hlinkClick r:id="rId4"/>
              </a:rPr>
              <a:t>law_en.html</a:t>
            </a:r>
            <a:endParaRPr lang="en-US" dirty="0"/>
          </a:p>
        </p:txBody>
      </p:sp>
    </p:spTree>
    <p:extLst>
      <p:ext uri="{BB962C8B-B14F-4D97-AF65-F5344CB8AC3E}">
        <p14:creationId xmlns:p14="http://schemas.microsoft.com/office/powerpoint/2010/main" val="346669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73386"/>
          </a:xfrm>
        </p:spPr>
        <p:txBody>
          <a:bodyPr/>
          <a:lstStyle/>
          <a:p>
            <a:r>
              <a:rPr lang="en-US" dirty="0" err="1"/>
              <a:t>PhET</a:t>
            </a:r>
            <a:r>
              <a:rPr lang="en-US" dirty="0"/>
              <a:t>: John Travoltage</a:t>
            </a:r>
          </a:p>
        </p:txBody>
      </p:sp>
      <p:pic>
        <p:nvPicPr>
          <p:cNvPr id="4" name="Picture 3">
            <a:extLst>
              <a:ext uri="{FF2B5EF4-FFF2-40B4-BE49-F238E27FC236}">
                <a16:creationId xmlns:a16="http://schemas.microsoft.com/office/drawing/2014/main" id="{F88DE17C-3EF1-204A-BDE5-43B5CB081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68" y="1180963"/>
            <a:ext cx="7880684" cy="5283640"/>
          </a:xfrm>
          <a:prstGeom prst="rect">
            <a:avLst/>
          </a:prstGeom>
        </p:spPr>
      </p:pic>
      <p:sp>
        <p:nvSpPr>
          <p:cNvPr id="5" name="TextBox 4">
            <a:extLst>
              <a:ext uri="{FF2B5EF4-FFF2-40B4-BE49-F238E27FC236}">
                <a16:creationId xmlns:a16="http://schemas.microsoft.com/office/drawing/2014/main" id="{F2279485-8649-454C-B95A-B676C49EFCF4}"/>
              </a:ext>
            </a:extLst>
          </p:cNvPr>
          <p:cNvSpPr txBox="1"/>
          <p:nvPr/>
        </p:nvSpPr>
        <p:spPr>
          <a:xfrm>
            <a:off x="1515979" y="6464603"/>
            <a:ext cx="5715026" cy="369332"/>
          </a:xfrm>
          <a:prstGeom prst="rect">
            <a:avLst/>
          </a:prstGeom>
          <a:noFill/>
        </p:spPr>
        <p:txBody>
          <a:bodyPr wrap="none" rtlCol="0">
            <a:spAutoFit/>
          </a:bodyPr>
          <a:lstStyle/>
          <a:p>
            <a:r>
              <a:rPr lang="en-US" dirty="0">
                <a:hlinkClick r:id="rId4"/>
              </a:rPr>
              <a:t>https://</a:t>
            </a:r>
            <a:r>
              <a:rPr lang="en-US" dirty="0" err="1">
                <a:hlinkClick r:id="rId4"/>
              </a:rPr>
              <a:t>phet.colorado.edu</a:t>
            </a:r>
            <a:r>
              <a:rPr lang="en-US" dirty="0">
                <a:hlinkClick r:id="rId4"/>
              </a:rPr>
              <a:t>/</a:t>
            </a:r>
            <a:r>
              <a:rPr lang="en-US" dirty="0" err="1">
                <a:hlinkClick r:id="rId4"/>
              </a:rPr>
              <a:t>en</a:t>
            </a:r>
            <a:r>
              <a:rPr lang="en-US" dirty="0">
                <a:hlinkClick r:id="rId4"/>
              </a:rPr>
              <a:t>/simulations/john-</a:t>
            </a:r>
            <a:r>
              <a:rPr lang="en-US" dirty="0" err="1">
                <a:hlinkClick r:id="rId4"/>
              </a:rPr>
              <a:t>travoltage</a:t>
            </a:r>
            <a:endParaRPr lang="en-US" dirty="0"/>
          </a:p>
        </p:txBody>
      </p:sp>
    </p:spTree>
    <p:extLst>
      <p:ext uri="{BB962C8B-B14F-4D97-AF65-F5344CB8AC3E}">
        <p14:creationId xmlns:p14="http://schemas.microsoft.com/office/powerpoint/2010/main" val="2277153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62338"/>
          </a:xfrm>
        </p:spPr>
        <p:txBody>
          <a:bodyPr/>
          <a:lstStyle/>
          <a:p>
            <a:r>
              <a:rPr lang="en-US" dirty="0"/>
              <a:t>Van de </a:t>
            </a:r>
            <a:r>
              <a:rPr lang="en-US" dirty="0" err="1"/>
              <a:t>Graaff</a:t>
            </a:r>
            <a:r>
              <a:rPr lang="en-US" dirty="0"/>
              <a:t> Fun!</a:t>
            </a:r>
          </a:p>
        </p:txBody>
      </p:sp>
      <p:pic>
        <p:nvPicPr>
          <p:cNvPr id="4" name="Picture 3" descr="vandegraaf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80" y="1269915"/>
            <a:ext cx="4914842" cy="5204518"/>
          </a:xfrm>
          <a:prstGeom prst="rect">
            <a:avLst/>
          </a:prstGeom>
        </p:spPr>
      </p:pic>
    </p:spTree>
    <p:extLst>
      <p:ext uri="{BB962C8B-B14F-4D97-AF65-F5344CB8AC3E}">
        <p14:creationId xmlns:p14="http://schemas.microsoft.com/office/powerpoint/2010/main" val="10523525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228600" y="338666"/>
            <a:ext cx="8296275" cy="3740150"/>
          </a:xfrm>
        </p:spPr>
        <p:txBody>
          <a:bodyPr>
            <a:normAutofit/>
          </a:bodyPr>
          <a:lstStyle/>
          <a:p>
            <a:pPr eaLnBrk="1" hangingPunct="1">
              <a:lnSpc>
                <a:spcPct val="90000"/>
              </a:lnSpc>
              <a:buFontTx/>
              <a:buNone/>
            </a:pPr>
            <a:r>
              <a:rPr lang="en-US" sz="2800" dirty="0">
                <a:latin typeface="Arial" charset="0"/>
              </a:rPr>
              <a:t>	Consider the following combination circuit in which each resistor is the filament of an identical light bulb.</a:t>
            </a:r>
          </a:p>
          <a:p>
            <a:pPr eaLnBrk="1" hangingPunct="1">
              <a:lnSpc>
                <a:spcPct val="90000"/>
              </a:lnSpc>
              <a:buFontTx/>
              <a:buNone/>
            </a:pPr>
            <a:r>
              <a:rPr lang="en-US" sz="2800" dirty="0">
                <a:latin typeface="Arial" charset="0"/>
              </a:rPr>
              <a:t>	What would happen if you removed light 1? Light 2? Light 3?</a:t>
            </a:r>
          </a:p>
          <a:p>
            <a:pPr eaLnBrk="1" hangingPunct="1">
              <a:lnSpc>
                <a:spcPct val="90000"/>
              </a:lnSpc>
              <a:buFontTx/>
              <a:buNone/>
            </a:pPr>
            <a:endParaRPr lang="en-US" sz="2800" dirty="0">
              <a:latin typeface="Arial" charset="0"/>
            </a:endParaRPr>
          </a:p>
        </p:txBody>
      </p:sp>
      <p:grpSp>
        <p:nvGrpSpPr>
          <p:cNvPr id="51204" name="Group 4"/>
          <p:cNvGrpSpPr>
            <a:grpSpLocks/>
          </p:cNvGrpSpPr>
          <p:nvPr/>
        </p:nvGrpSpPr>
        <p:grpSpPr bwMode="auto">
          <a:xfrm>
            <a:off x="2871788" y="4078816"/>
            <a:ext cx="3419475" cy="2174875"/>
            <a:chOff x="1015" y="2549"/>
            <a:chExt cx="2154" cy="1370"/>
          </a:xfrm>
        </p:grpSpPr>
        <p:sp>
          <p:nvSpPr>
            <p:cNvPr id="51212" name="Freeform 5"/>
            <p:cNvSpPr>
              <a:spLocks/>
            </p:cNvSpPr>
            <p:nvPr/>
          </p:nvSpPr>
          <p:spPr bwMode="auto">
            <a:xfrm>
              <a:off x="1015" y="2549"/>
              <a:ext cx="2154" cy="1370"/>
            </a:xfrm>
            <a:custGeom>
              <a:avLst/>
              <a:gdLst>
                <a:gd name="T0" fmla="*/ 0 w 2154"/>
                <a:gd name="T1" fmla="*/ 223 h 1370"/>
                <a:gd name="T2" fmla="*/ 34 w 2154"/>
                <a:gd name="T3" fmla="*/ 160 h 1370"/>
                <a:gd name="T4" fmla="*/ 80 w 2154"/>
                <a:gd name="T5" fmla="*/ 149 h 1370"/>
                <a:gd name="T6" fmla="*/ 148 w 2154"/>
                <a:gd name="T7" fmla="*/ 126 h 1370"/>
                <a:gd name="T8" fmla="*/ 217 w 2154"/>
                <a:gd name="T9" fmla="*/ 103 h 1370"/>
                <a:gd name="T10" fmla="*/ 388 w 2154"/>
                <a:gd name="T11" fmla="*/ 69 h 1370"/>
                <a:gd name="T12" fmla="*/ 690 w 2154"/>
                <a:gd name="T13" fmla="*/ 0 h 1370"/>
                <a:gd name="T14" fmla="*/ 1443 w 2154"/>
                <a:gd name="T15" fmla="*/ 17 h 1370"/>
                <a:gd name="T16" fmla="*/ 1688 w 2154"/>
                <a:gd name="T17" fmla="*/ 57 h 1370"/>
                <a:gd name="T18" fmla="*/ 1814 w 2154"/>
                <a:gd name="T19" fmla="*/ 103 h 1370"/>
                <a:gd name="T20" fmla="*/ 1859 w 2154"/>
                <a:gd name="T21" fmla="*/ 126 h 1370"/>
                <a:gd name="T22" fmla="*/ 1882 w 2154"/>
                <a:gd name="T23" fmla="*/ 137 h 1370"/>
                <a:gd name="T24" fmla="*/ 1945 w 2154"/>
                <a:gd name="T25" fmla="*/ 183 h 1370"/>
                <a:gd name="T26" fmla="*/ 1985 w 2154"/>
                <a:gd name="T27" fmla="*/ 257 h 1370"/>
                <a:gd name="T28" fmla="*/ 2065 w 2154"/>
                <a:gd name="T29" fmla="*/ 382 h 1370"/>
                <a:gd name="T30" fmla="*/ 2087 w 2154"/>
                <a:gd name="T31" fmla="*/ 451 h 1370"/>
                <a:gd name="T32" fmla="*/ 2099 w 2154"/>
                <a:gd name="T33" fmla="*/ 485 h 1370"/>
                <a:gd name="T34" fmla="*/ 2105 w 2154"/>
                <a:gd name="T35" fmla="*/ 502 h 1370"/>
                <a:gd name="T36" fmla="*/ 2122 w 2154"/>
                <a:gd name="T37" fmla="*/ 690 h 1370"/>
                <a:gd name="T38" fmla="*/ 2139 w 2154"/>
                <a:gd name="T39" fmla="*/ 747 h 1370"/>
                <a:gd name="T40" fmla="*/ 2139 w 2154"/>
                <a:gd name="T41" fmla="*/ 941 h 1370"/>
                <a:gd name="T42" fmla="*/ 2082 w 2154"/>
                <a:gd name="T43" fmla="*/ 1186 h 1370"/>
                <a:gd name="T44" fmla="*/ 2008 w 2154"/>
                <a:gd name="T45" fmla="*/ 1232 h 1370"/>
                <a:gd name="T46" fmla="*/ 1951 w 2154"/>
                <a:gd name="T47" fmla="*/ 1266 h 1370"/>
                <a:gd name="T48" fmla="*/ 1814 w 2154"/>
                <a:gd name="T49" fmla="*/ 1323 h 1370"/>
                <a:gd name="T50" fmla="*/ 1369 w 2154"/>
                <a:gd name="T51" fmla="*/ 1358 h 1370"/>
                <a:gd name="T52" fmla="*/ 730 w 2154"/>
                <a:gd name="T53" fmla="*/ 1340 h 1370"/>
                <a:gd name="T54" fmla="*/ 371 w 2154"/>
                <a:gd name="T55" fmla="*/ 1346 h 1370"/>
                <a:gd name="T56" fmla="*/ 74 w 2154"/>
                <a:gd name="T57" fmla="*/ 1318 h 1370"/>
                <a:gd name="T58" fmla="*/ 34 w 2154"/>
                <a:gd name="T59" fmla="*/ 1283 h 1370"/>
                <a:gd name="T60" fmla="*/ 12 w 2154"/>
                <a:gd name="T61" fmla="*/ 1209 h 13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54"/>
                <a:gd name="T94" fmla="*/ 0 h 1370"/>
                <a:gd name="T95" fmla="*/ 2154 w 2154"/>
                <a:gd name="T96" fmla="*/ 1370 h 13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54" h="1370">
                  <a:moveTo>
                    <a:pt x="0" y="223"/>
                  </a:moveTo>
                  <a:cubicBezTo>
                    <a:pt x="3" y="214"/>
                    <a:pt x="27" y="165"/>
                    <a:pt x="34" y="160"/>
                  </a:cubicBezTo>
                  <a:cubicBezTo>
                    <a:pt x="37" y="158"/>
                    <a:pt x="77" y="150"/>
                    <a:pt x="80" y="149"/>
                  </a:cubicBezTo>
                  <a:cubicBezTo>
                    <a:pt x="111" y="127"/>
                    <a:pt x="90" y="138"/>
                    <a:pt x="148" y="126"/>
                  </a:cubicBezTo>
                  <a:cubicBezTo>
                    <a:pt x="171" y="121"/>
                    <a:pt x="194" y="109"/>
                    <a:pt x="217" y="103"/>
                  </a:cubicBezTo>
                  <a:cubicBezTo>
                    <a:pt x="273" y="89"/>
                    <a:pt x="331" y="76"/>
                    <a:pt x="388" y="69"/>
                  </a:cubicBezTo>
                  <a:cubicBezTo>
                    <a:pt x="488" y="43"/>
                    <a:pt x="587" y="12"/>
                    <a:pt x="690" y="0"/>
                  </a:cubicBezTo>
                  <a:cubicBezTo>
                    <a:pt x="943" y="3"/>
                    <a:pt x="1191" y="4"/>
                    <a:pt x="1443" y="17"/>
                  </a:cubicBezTo>
                  <a:cubicBezTo>
                    <a:pt x="1521" y="37"/>
                    <a:pt x="1608" y="45"/>
                    <a:pt x="1688" y="57"/>
                  </a:cubicBezTo>
                  <a:cubicBezTo>
                    <a:pt x="1736" y="74"/>
                    <a:pt x="1770" y="78"/>
                    <a:pt x="1814" y="103"/>
                  </a:cubicBezTo>
                  <a:cubicBezTo>
                    <a:pt x="1829" y="111"/>
                    <a:pt x="1844" y="118"/>
                    <a:pt x="1859" y="126"/>
                  </a:cubicBezTo>
                  <a:cubicBezTo>
                    <a:pt x="1867" y="130"/>
                    <a:pt x="1882" y="137"/>
                    <a:pt x="1882" y="137"/>
                  </a:cubicBezTo>
                  <a:cubicBezTo>
                    <a:pt x="1902" y="157"/>
                    <a:pt x="1925" y="163"/>
                    <a:pt x="1945" y="183"/>
                  </a:cubicBezTo>
                  <a:cubicBezTo>
                    <a:pt x="1952" y="210"/>
                    <a:pt x="1965" y="237"/>
                    <a:pt x="1985" y="257"/>
                  </a:cubicBezTo>
                  <a:cubicBezTo>
                    <a:pt x="1998" y="301"/>
                    <a:pt x="2030" y="350"/>
                    <a:pt x="2065" y="382"/>
                  </a:cubicBezTo>
                  <a:cubicBezTo>
                    <a:pt x="2072" y="405"/>
                    <a:pt x="2079" y="428"/>
                    <a:pt x="2087" y="451"/>
                  </a:cubicBezTo>
                  <a:cubicBezTo>
                    <a:pt x="2091" y="462"/>
                    <a:pt x="2095" y="474"/>
                    <a:pt x="2099" y="485"/>
                  </a:cubicBezTo>
                  <a:cubicBezTo>
                    <a:pt x="2101" y="491"/>
                    <a:pt x="2105" y="502"/>
                    <a:pt x="2105" y="502"/>
                  </a:cubicBezTo>
                  <a:cubicBezTo>
                    <a:pt x="2111" y="650"/>
                    <a:pt x="2101" y="591"/>
                    <a:pt x="2122" y="690"/>
                  </a:cubicBezTo>
                  <a:cubicBezTo>
                    <a:pt x="2126" y="709"/>
                    <a:pt x="2139" y="747"/>
                    <a:pt x="2139" y="747"/>
                  </a:cubicBezTo>
                  <a:cubicBezTo>
                    <a:pt x="2151" y="814"/>
                    <a:pt x="2154" y="871"/>
                    <a:pt x="2139" y="941"/>
                  </a:cubicBezTo>
                  <a:cubicBezTo>
                    <a:pt x="2130" y="1023"/>
                    <a:pt x="2130" y="1116"/>
                    <a:pt x="2082" y="1186"/>
                  </a:cubicBezTo>
                  <a:cubicBezTo>
                    <a:pt x="2068" y="1206"/>
                    <a:pt x="2028" y="1219"/>
                    <a:pt x="2008" y="1232"/>
                  </a:cubicBezTo>
                  <a:cubicBezTo>
                    <a:pt x="1983" y="1248"/>
                    <a:pt x="1983" y="1257"/>
                    <a:pt x="1951" y="1266"/>
                  </a:cubicBezTo>
                  <a:cubicBezTo>
                    <a:pt x="1911" y="1293"/>
                    <a:pt x="1862" y="1316"/>
                    <a:pt x="1814" y="1323"/>
                  </a:cubicBezTo>
                  <a:cubicBezTo>
                    <a:pt x="1682" y="1370"/>
                    <a:pt x="1491" y="1355"/>
                    <a:pt x="1369" y="1358"/>
                  </a:cubicBezTo>
                  <a:cubicBezTo>
                    <a:pt x="1135" y="1355"/>
                    <a:pt x="950" y="1350"/>
                    <a:pt x="730" y="1340"/>
                  </a:cubicBezTo>
                  <a:cubicBezTo>
                    <a:pt x="610" y="1342"/>
                    <a:pt x="491" y="1346"/>
                    <a:pt x="371" y="1346"/>
                  </a:cubicBezTo>
                  <a:cubicBezTo>
                    <a:pt x="254" y="1346"/>
                    <a:pt x="169" y="1364"/>
                    <a:pt x="74" y="1318"/>
                  </a:cubicBezTo>
                  <a:cubicBezTo>
                    <a:pt x="58" y="1301"/>
                    <a:pt x="48" y="1304"/>
                    <a:pt x="34" y="1283"/>
                  </a:cubicBezTo>
                  <a:cubicBezTo>
                    <a:pt x="27" y="1260"/>
                    <a:pt x="12" y="1234"/>
                    <a:pt x="12" y="1209"/>
                  </a:cubicBezTo>
                </a:path>
              </a:pathLst>
            </a:custGeom>
            <a:noFill/>
            <a:ln w="5715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13" name="Freeform 6"/>
            <p:cNvSpPr>
              <a:spLocks/>
            </p:cNvSpPr>
            <p:nvPr/>
          </p:nvSpPr>
          <p:spPr bwMode="auto">
            <a:xfrm>
              <a:off x="1905" y="2561"/>
              <a:ext cx="80" cy="1334"/>
            </a:xfrm>
            <a:custGeom>
              <a:avLst/>
              <a:gdLst>
                <a:gd name="T0" fmla="*/ 0 w 80"/>
                <a:gd name="T1" fmla="*/ 0 h 1334"/>
                <a:gd name="T2" fmla="*/ 51 w 80"/>
                <a:gd name="T3" fmla="*/ 165 h 1334"/>
                <a:gd name="T4" fmla="*/ 57 w 80"/>
                <a:gd name="T5" fmla="*/ 199 h 1334"/>
                <a:gd name="T6" fmla="*/ 68 w 80"/>
                <a:gd name="T7" fmla="*/ 251 h 1334"/>
                <a:gd name="T8" fmla="*/ 57 w 80"/>
                <a:gd name="T9" fmla="*/ 559 h 1334"/>
                <a:gd name="T10" fmla="*/ 63 w 80"/>
                <a:gd name="T11" fmla="*/ 889 h 1334"/>
                <a:gd name="T12" fmla="*/ 68 w 80"/>
                <a:gd name="T13" fmla="*/ 963 h 1334"/>
                <a:gd name="T14" fmla="*/ 80 w 80"/>
                <a:gd name="T15" fmla="*/ 1043 h 1334"/>
                <a:gd name="T16" fmla="*/ 40 w 80"/>
                <a:gd name="T17" fmla="*/ 1260 h 1334"/>
                <a:gd name="T18" fmla="*/ 23 w 80"/>
                <a:gd name="T19" fmla="*/ 1317 h 1334"/>
                <a:gd name="T20" fmla="*/ 17 w 80"/>
                <a:gd name="T21" fmla="*/ 1334 h 1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1334"/>
                <a:gd name="T35" fmla="*/ 80 w 80"/>
                <a:gd name="T36" fmla="*/ 1334 h 1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1334">
                  <a:moveTo>
                    <a:pt x="0" y="0"/>
                  </a:moveTo>
                  <a:cubicBezTo>
                    <a:pt x="32" y="49"/>
                    <a:pt x="39" y="108"/>
                    <a:pt x="51" y="165"/>
                  </a:cubicBezTo>
                  <a:cubicBezTo>
                    <a:pt x="53" y="176"/>
                    <a:pt x="55" y="188"/>
                    <a:pt x="57" y="199"/>
                  </a:cubicBezTo>
                  <a:cubicBezTo>
                    <a:pt x="60" y="216"/>
                    <a:pt x="68" y="251"/>
                    <a:pt x="68" y="251"/>
                  </a:cubicBezTo>
                  <a:cubicBezTo>
                    <a:pt x="78" y="355"/>
                    <a:pt x="72" y="457"/>
                    <a:pt x="57" y="559"/>
                  </a:cubicBezTo>
                  <a:cubicBezTo>
                    <a:pt x="59" y="669"/>
                    <a:pt x="60" y="779"/>
                    <a:pt x="63" y="889"/>
                  </a:cubicBezTo>
                  <a:cubicBezTo>
                    <a:pt x="64" y="914"/>
                    <a:pt x="65" y="938"/>
                    <a:pt x="68" y="963"/>
                  </a:cubicBezTo>
                  <a:cubicBezTo>
                    <a:pt x="71" y="990"/>
                    <a:pt x="80" y="1043"/>
                    <a:pt x="80" y="1043"/>
                  </a:cubicBezTo>
                  <a:cubicBezTo>
                    <a:pt x="74" y="1120"/>
                    <a:pt x="56" y="1185"/>
                    <a:pt x="40" y="1260"/>
                  </a:cubicBezTo>
                  <a:cubicBezTo>
                    <a:pt x="36" y="1279"/>
                    <a:pt x="28" y="1298"/>
                    <a:pt x="23" y="1317"/>
                  </a:cubicBezTo>
                  <a:cubicBezTo>
                    <a:pt x="21" y="1323"/>
                    <a:pt x="17" y="1334"/>
                    <a:pt x="17" y="1334"/>
                  </a:cubicBezTo>
                </a:path>
              </a:pathLst>
            </a:custGeom>
            <a:noFill/>
            <a:ln w="5715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pic>
        <p:nvPicPr>
          <p:cNvPr id="51205" name="Picture 7" descr="j0434785[1]"/>
          <p:cNvPicPr>
            <a:picLocks noChangeAspect="1" noChangeArrowheads="1"/>
          </p:cNvPicPr>
          <p:nvPr/>
        </p:nvPicPr>
        <p:blipFill>
          <a:blip r:embed="rId3">
            <a:extLst>
              <a:ext uri="{28A0092B-C50C-407E-A947-70E740481C1C}">
                <a14:useLocalDpi xmlns:a14="http://schemas.microsoft.com/office/drawing/2010/main" val="0"/>
              </a:ext>
            </a:extLst>
          </a:blip>
          <a:srcRect l="23264" r="33160" b="520"/>
          <a:stretch>
            <a:fillRect/>
          </a:stretch>
        </p:blipFill>
        <p:spPr bwMode="auto">
          <a:xfrm>
            <a:off x="2474913" y="4359804"/>
            <a:ext cx="7969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8" descr="bul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60714" y="2878665"/>
            <a:ext cx="1247775"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7" name="Picture 9" descr="bulb"/>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56326" y="4618566"/>
            <a:ext cx="1298575"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8" name="Picture 10" descr="bulb"/>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92601" y="4620154"/>
            <a:ext cx="1298575"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9" name="Rectangle 11"/>
          <p:cNvSpPr>
            <a:spLocks noChangeArrowheads="1"/>
          </p:cNvSpPr>
          <p:nvPr/>
        </p:nvSpPr>
        <p:spPr bwMode="auto">
          <a:xfrm>
            <a:off x="3589339" y="3197754"/>
            <a:ext cx="354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t>1</a:t>
            </a:r>
          </a:p>
        </p:txBody>
      </p:sp>
      <p:sp>
        <p:nvSpPr>
          <p:cNvPr id="51210" name="Rectangle 12"/>
          <p:cNvSpPr>
            <a:spLocks noChangeArrowheads="1"/>
          </p:cNvSpPr>
          <p:nvPr/>
        </p:nvSpPr>
        <p:spPr bwMode="auto">
          <a:xfrm>
            <a:off x="4802188" y="4945591"/>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t>2</a:t>
            </a:r>
          </a:p>
        </p:txBody>
      </p:sp>
      <p:sp>
        <p:nvSpPr>
          <p:cNvPr id="51211" name="Rectangle 13"/>
          <p:cNvSpPr>
            <a:spLocks noChangeArrowheads="1"/>
          </p:cNvSpPr>
          <p:nvPr/>
        </p:nvSpPr>
        <p:spPr bwMode="auto">
          <a:xfrm>
            <a:off x="6678613" y="4953529"/>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t>3</a:t>
            </a:r>
          </a:p>
        </p:txBody>
      </p:sp>
    </p:spTree>
    <p:extLst>
      <p:ext uri="{BB962C8B-B14F-4D97-AF65-F5344CB8AC3E}">
        <p14:creationId xmlns:p14="http://schemas.microsoft.com/office/powerpoint/2010/main" val="3860631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912" y="243532"/>
            <a:ext cx="8371428" cy="3409429"/>
          </a:xfrm>
        </p:spPr>
        <p:txBody>
          <a:bodyPr>
            <a:normAutofit/>
          </a:bodyPr>
          <a:lstStyle/>
          <a:p>
            <a:pPr marL="0" indent="0">
              <a:buNone/>
            </a:pPr>
            <a:r>
              <a:rPr lang="en-US" dirty="0"/>
              <a:t>Which of these examples of periodic motion also serve as examples of Simple Harmonic Motion?</a:t>
            </a:r>
          </a:p>
          <a:p>
            <a:r>
              <a:rPr lang="en-US" dirty="0"/>
              <a:t>Examples:</a:t>
            </a:r>
          </a:p>
          <a:p>
            <a:pPr lvl="1"/>
            <a:r>
              <a:rPr lang="en-US" sz="2400" strike="sngStrike" dirty="0">
                <a:solidFill>
                  <a:srgbClr val="FF0000"/>
                </a:solidFill>
              </a:rPr>
              <a:t>A planet orbiting the Sun</a:t>
            </a:r>
          </a:p>
          <a:p>
            <a:pPr lvl="1"/>
            <a:r>
              <a:rPr lang="en-US" sz="2400" dirty="0">
                <a:solidFill>
                  <a:srgbClr val="9DE61E"/>
                </a:solidFill>
              </a:rPr>
              <a:t>Mass swinging on the end of a string (pendulum)</a:t>
            </a:r>
          </a:p>
          <a:p>
            <a:pPr lvl="1"/>
            <a:r>
              <a:rPr lang="en-US" sz="2400" dirty="0">
                <a:solidFill>
                  <a:schemeClr val="accent2"/>
                </a:solidFill>
              </a:rPr>
              <a:t>Mass oscillating on the end of a spring</a:t>
            </a:r>
          </a:p>
        </p:txBody>
      </p:sp>
      <p:pic>
        <p:nvPicPr>
          <p:cNvPr id="4" name="Picture 3" descr="Animated-mass-spr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519" y="3233019"/>
            <a:ext cx="1412856" cy="2825712"/>
          </a:xfrm>
          <a:prstGeom prst="rect">
            <a:avLst/>
          </a:prstGeom>
        </p:spPr>
      </p:pic>
      <p:pic>
        <p:nvPicPr>
          <p:cNvPr id="5" name="Picture 4" descr="Classical_Kepler_orbit_80frames_e0.6_small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96" y="3662497"/>
            <a:ext cx="2978173" cy="2233630"/>
          </a:xfrm>
          <a:prstGeom prst="rect">
            <a:avLst/>
          </a:prstGeom>
        </p:spPr>
      </p:pic>
      <p:pic>
        <p:nvPicPr>
          <p:cNvPr id="6" name="Picture 5" descr="simple_pendulu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68" y="3656997"/>
            <a:ext cx="2308380" cy="2239129"/>
          </a:xfrm>
          <a:prstGeom prst="rect">
            <a:avLst/>
          </a:prstGeom>
        </p:spPr>
      </p:pic>
      <p:sp>
        <p:nvSpPr>
          <p:cNvPr id="2" name="&quot;No&quot; Symbol 1"/>
          <p:cNvSpPr/>
          <p:nvPr/>
        </p:nvSpPr>
        <p:spPr>
          <a:xfrm>
            <a:off x="535908" y="3336486"/>
            <a:ext cx="3131357" cy="2825712"/>
          </a:xfrm>
          <a:prstGeom prst="noSmoking">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147413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45" y="107577"/>
            <a:ext cx="8430703" cy="1162338"/>
          </a:xfrm>
        </p:spPr>
        <p:txBody>
          <a:bodyPr/>
          <a:lstStyle/>
          <a:p>
            <a:r>
              <a:rPr lang="en-US" sz="4800" dirty="0"/>
              <a:t>Circuit Demo: Series v. Parallel</a:t>
            </a:r>
          </a:p>
        </p:txBody>
      </p:sp>
      <p:pic>
        <p:nvPicPr>
          <p:cNvPr id="4" name="Picture 3" descr="P6-1120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925" y="1435560"/>
            <a:ext cx="3729690" cy="4594978"/>
          </a:xfrm>
          <a:prstGeom prst="rect">
            <a:avLst/>
          </a:prstGeom>
        </p:spPr>
      </p:pic>
      <p:sp>
        <p:nvSpPr>
          <p:cNvPr id="5" name="TextBox 4"/>
          <p:cNvSpPr txBox="1"/>
          <p:nvPr/>
        </p:nvSpPr>
        <p:spPr>
          <a:xfrm>
            <a:off x="2061657" y="6330549"/>
            <a:ext cx="5164132" cy="646331"/>
          </a:xfrm>
          <a:prstGeom prst="rect">
            <a:avLst/>
          </a:prstGeom>
          <a:noFill/>
        </p:spPr>
        <p:txBody>
          <a:bodyPr wrap="none" rtlCol="0">
            <a:spAutoFit/>
          </a:bodyPr>
          <a:lstStyle/>
          <a:p>
            <a:r>
              <a:rPr lang="en-US" dirty="0">
                <a:hlinkClick r:id="rId3"/>
              </a:rPr>
              <a:t>http://www.arborsci.com/series-parallel-bulb-board</a:t>
            </a:r>
            <a:endParaRPr lang="en-US" dirty="0"/>
          </a:p>
          <a:p>
            <a:endParaRPr lang="en-US" dirty="0"/>
          </a:p>
        </p:txBody>
      </p:sp>
    </p:spTree>
    <p:extLst>
      <p:ext uri="{BB962C8B-B14F-4D97-AF65-F5344CB8AC3E}">
        <p14:creationId xmlns:p14="http://schemas.microsoft.com/office/powerpoint/2010/main" val="1099463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22" y="107577"/>
            <a:ext cx="8485927" cy="1235956"/>
          </a:xfrm>
        </p:spPr>
        <p:txBody>
          <a:bodyPr/>
          <a:lstStyle/>
          <a:p>
            <a:r>
              <a:rPr lang="en-US" dirty="0"/>
              <a:t> </a:t>
            </a:r>
            <a:r>
              <a:rPr lang="en-US" dirty="0" err="1"/>
              <a:t>PhET</a:t>
            </a:r>
            <a:r>
              <a:rPr lang="en-US" dirty="0"/>
              <a:t> DC Circuit Simulation</a:t>
            </a:r>
          </a:p>
        </p:txBody>
      </p:sp>
      <p:sp>
        <p:nvSpPr>
          <p:cNvPr id="4" name="TextBox 3"/>
          <p:cNvSpPr txBox="1"/>
          <p:nvPr/>
        </p:nvSpPr>
        <p:spPr>
          <a:xfrm>
            <a:off x="1030828" y="6018292"/>
            <a:ext cx="7294936" cy="646331"/>
          </a:xfrm>
          <a:prstGeom prst="rect">
            <a:avLst/>
          </a:prstGeom>
          <a:noFill/>
        </p:spPr>
        <p:txBody>
          <a:bodyPr wrap="none" rtlCol="0">
            <a:spAutoFit/>
          </a:bodyPr>
          <a:lstStyle/>
          <a:p>
            <a:r>
              <a:rPr lang="en-US" dirty="0">
                <a:hlinkClick r:id="rId2"/>
              </a:rPr>
              <a:t>https://phet.colorado.edu/en/simulation/legacy/circuit-construction-kit-dc</a:t>
            </a:r>
            <a:endParaRPr lang="en-US" dirty="0"/>
          </a:p>
          <a:p>
            <a:endParaRPr lang="en-US" dirty="0"/>
          </a:p>
        </p:txBody>
      </p:sp>
      <p:pic>
        <p:nvPicPr>
          <p:cNvPr id="5" name="Picture 4" descr="circuit-construction-kit-dc-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681" y="1343533"/>
            <a:ext cx="5725048" cy="4312870"/>
          </a:xfrm>
          <a:prstGeom prst="rect">
            <a:avLst/>
          </a:prstGeom>
        </p:spPr>
      </p:pic>
    </p:spTree>
    <p:extLst>
      <p:ext uri="{BB962C8B-B14F-4D97-AF65-F5344CB8AC3E}">
        <p14:creationId xmlns:p14="http://schemas.microsoft.com/office/powerpoint/2010/main" val="30842285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15101"/>
          </a:xfrm>
        </p:spPr>
        <p:txBody>
          <a:bodyPr/>
          <a:lstStyle/>
          <a:p>
            <a:r>
              <a:rPr lang="en-US" dirty="0"/>
              <a:t>Current Demo: AC v. DC</a:t>
            </a:r>
          </a:p>
        </p:txBody>
      </p:sp>
      <p:pic>
        <p:nvPicPr>
          <p:cNvPr id="4" name="Picture 3" descr="em_l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158" y="1269915"/>
            <a:ext cx="5096435" cy="5096435"/>
          </a:xfrm>
          <a:prstGeom prst="rect">
            <a:avLst/>
          </a:prstGeom>
        </p:spPr>
      </p:pic>
      <p:sp>
        <p:nvSpPr>
          <p:cNvPr id="5" name="TextBox 4"/>
          <p:cNvSpPr txBox="1"/>
          <p:nvPr/>
        </p:nvSpPr>
        <p:spPr>
          <a:xfrm>
            <a:off x="1178090" y="6441591"/>
            <a:ext cx="6832031" cy="646331"/>
          </a:xfrm>
          <a:prstGeom prst="rect">
            <a:avLst/>
          </a:prstGeom>
          <a:noFill/>
        </p:spPr>
        <p:txBody>
          <a:bodyPr wrap="none" rtlCol="0">
            <a:spAutoFit/>
          </a:bodyPr>
          <a:lstStyle/>
          <a:p>
            <a:r>
              <a:rPr lang="en-US" dirty="0">
                <a:hlinkClick r:id="rId3"/>
              </a:rPr>
              <a:t>http://www.arborsci.com/electricity-and-magnetism-light-bulb-demo</a:t>
            </a:r>
            <a:endParaRPr lang="en-US" dirty="0"/>
          </a:p>
          <a:p>
            <a:endParaRPr lang="en-US" dirty="0"/>
          </a:p>
        </p:txBody>
      </p:sp>
    </p:spTree>
    <p:extLst>
      <p:ext uri="{BB962C8B-B14F-4D97-AF65-F5344CB8AC3E}">
        <p14:creationId xmlns:p14="http://schemas.microsoft.com/office/powerpoint/2010/main" val="2597040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Building a Stripped-Down Motor</a:t>
            </a:r>
          </a:p>
        </p:txBody>
      </p:sp>
      <p:pic>
        <p:nvPicPr>
          <p:cNvPr id="4" name="Picture 3" descr="StrippedMotor_DSC_809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625" y="2006096"/>
            <a:ext cx="4309918" cy="4112380"/>
          </a:xfrm>
          <a:prstGeom prst="rect">
            <a:avLst/>
          </a:prstGeom>
        </p:spPr>
      </p:pic>
      <p:sp>
        <p:nvSpPr>
          <p:cNvPr id="5" name="TextBox 4"/>
          <p:cNvSpPr txBox="1"/>
          <p:nvPr/>
        </p:nvSpPr>
        <p:spPr>
          <a:xfrm>
            <a:off x="1417389" y="6303691"/>
            <a:ext cx="6165570" cy="646331"/>
          </a:xfrm>
          <a:prstGeom prst="rect">
            <a:avLst/>
          </a:prstGeom>
          <a:noFill/>
        </p:spPr>
        <p:txBody>
          <a:bodyPr wrap="none" rtlCol="0">
            <a:spAutoFit/>
          </a:bodyPr>
          <a:lstStyle/>
          <a:p>
            <a:r>
              <a:rPr lang="en-US" dirty="0">
                <a:hlinkClick r:id="rId3"/>
              </a:rPr>
              <a:t>https://www.exploratorium.edu/snacks/stripped-down-motor</a:t>
            </a:r>
            <a:endParaRPr lang="en-US" dirty="0"/>
          </a:p>
          <a:p>
            <a:endParaRPr lang="en-US" dirty="0"/>
          </a:p>
        </p:txBody>
      </p:sp>
    </p:spTree>
    <p:extLst>
      <p:ext uri="{BB962C8B-B14F-4D97-AF65-F5344CB8AC3E}">
        <p14:creationId xmlns:p14="http://schemas.microsoft.com/office/powerpoint/2010/main" val="231641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Quantify SHM</a:t>
            </a:r>
          </a:p>
        </p:txBody>
      </p:sp>
      <p:sp>
        <p:nvSpPr>
          <p:cNvPr id="3" name="Content Placeholder 2"/>
          <p:cNvSpPr>
            <a:spLocks noGrp="1"/>
          </p:cNvSpPr>
          <p:nvPr>
            <p:ph idx="1"/>
          </p:nvPr>
        </p:nvSpPr>
        <p:spPr/>
        <p:txBody>
          <a:bodyPr>
            <a:normAutofit lnSpcReduction="10000"/>
          </a:bodyPr>
          <a:lstStyle/>
          <a:p>
            <a:r>
              <a:rPr lang="en-US" dirty="0"/>
              <a:t>Period (</a:t>
            </a:r>
            <a:r>
              <a:rPr lang="en-US" i="1" dirty="0"/>
              <a:t>T</a:t>
            </a:r>
            <a:r>
              <a:rPr lang="en-US" dirty="0"/>
              <a:t>) – the amount of time one complete cycle takes.</a:t>
            </a:r>
          </a:p>
          <a:p>
            <a:r>
              <a:rPr lang="en-US" dirty="0"/>
              <a:t>Amplitude (</a:t>
            </a:r>
            <a:r>
              <a:rPr lang="en-US" dirty="0" err="1"/>
              <a:t>x</a:t>
            </a:r>
            <a:r>
              <a:rPr lang="en-US" baseline="-25000" dirty="0" err="1"/>
              <a:t>max</a:t>
            </a:r>
            <a:r>
              <a:rPr lang="en-US" dirty="0"/>
              <a:t> or </a:t>
            </a:r>
            <a:r>
              <a:rPr lang="en-US" dirty="0" err="1"/>
              <a:t>θ</a:t>
            </a:r>
            <a:r>
              <a:rPr lang="en-US" baseline="-25000" dirty="0" err="1"/>
              <a:t>max</a:t>
            </a:r>
            <a:r>
              <a:rPr lang="en-US" dirty="0"/>
              <a:t>) – The maximum displacement away from an equilibrium position.</a:t>
            </a:r>
          </a:p>
          <a:p>
            <a:r>
              <a:rPr lang="en-US" dirty="0"/>
              <a:t>Frequency (f) – A measure of how often each cycle repeats.</a:t>
            </a:r>
          </a:p>
          <a:p>
            <a:r>
              <a:rPr lang="en-US" dirty="0"/>
              <a:t>Note: frequency is the inverse of period: </a:t>
            </a:r>
            <a:r>
              <a:rPr lang="en-US" i="1" dirty="0"/>
              <a:t>f</a:t>
            </a:r>
            <a:r>
              <a:rPr lang="en-US" dirty="0"/>
              <a:t> = </a:t>
            </a:r>
            <a:r>
              <a:rPr lang="en-US" baseline="30000" dirty="0"/>
              <a:t>1</a:t>
            </a:r>
            <a:r>
              <a:rPr lang="en-US" dirty="0"/>
              <a:t>/</a:t>
            </a:r>
            <a:r>
              <a:rPr lang="en-US" i="1" baseline="-25000" dirty="0"/>
              <a:t>T</a:t>
            </a:r>
            <a:r>
              <a:rPr lang="en-US" dirty="0"/>
              <a:t>.</a:t>
            </a:r>
          </a:p>
          <a:p>
            <a:r>
              <a:rPr lang="en-US" dirty="0"/>
              <a:t>Units of frequency: sec</a:t>
            </a:r>
            <a:r>
              <a:rPr lang="en-US" baseline="30000" dirty="0"/>
              <a:t>-1</a:t>
            </a:r>
            <a:r>
              <a:rPr lang="en-US" dirty="0"/>
              <a:t> (or Hz)</a:t>
            </a:r>
          </a:p>
        </p:txBody>
      </p:sp>
    </p:spTree>
    <p:extLst>
      <p:ext uri="{BB962C8B-B14F-4D97-AF65-F5344CB8AC3E}">
        <p14:creationId xmlns:p14="http://schemas.microsoft.com/office/powerpoint/2010/main" val="3688146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5|4.7|4.1|6.4|6.3"/>
</p:tagLst>
</file>

<file path=ppt/tags/tag2.xml><?xml version="1.0" encoding="utf-8"?>
<p:tagLst xmlns:a="http://schemas.openxmlformats.org/drawingml/2006/main" xmlns:r="http://schemas.openxmlformats.org/officeDocument/2006/relationships" xmlns:p="http://schemas.openxmlformats.org/presentationml/2006/main">
  <p:tag name="TIMING" val="|1.3|11.3|1.7|4.5|1.1|8.5"/>
</p:tagLst>
</file>

<file path=ppt/tags/tag3.xml><?xml version="1.0" encoding="utf-8"?>
<p:tagLst xmlns:a="http://schemas.openxmlformats.org/drawingml/2006/main" xmlns:r="http://schemas.openxmlformats.org/officeDocument/2006/relationships" xmlns:p="http://schemas.openxmlformats.org/presentationml/2006/main">
  <p:tag name="TIMING" val="|0.4|3.9|1.4|5.1|1.3|5.6"/>
</p:tagLst>
</file>

<file path=ppt/tags/tag4.xml><?xml version="1.0" encoding="utf-8"?>
<p:tagLst xmlns:a="http://schemas.openxmlformats.org/drawingml/2006/main" xmlns:r="http://schemas.openxmlformats.org/officeDocument/2006/relationships" xmlns:p="http://schemas.openxmlformats.org/presentationml/2006/main">
  <p:tag name="TIMING" val="|10.3|2.9|2.1|2.1|3.2"/>
</p:tagLst>
</file>

<file path=ppt/tags/tag5.xml><?xml version="1.0" encoding="utf-8"?>
<p:tagLst xmlns:a="http://schemas.openxmlformats.org/drawingml/2006/main" xmlns:r="http://schemas.openxmlformats.org/officeDocument/2006/relationships" xmlns:p="http://schemas.openxmlformats.org/presentationml/2006/main">
  <p:tag name="TIMING" val="|16.4|0.4|7.8|5.1|0.6|2.5|5.5|1|0.5|39.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13568</TotalTime>
  <Words>3180</Words>
  <Application>Microsoft Macintosh PowerPoint</Application>
  <PresentationFormat>On-screen Show (4:3)</PresentationFormat>
  <Paragraphs>333</Paragraphs>
  <Slides>83</Slides>
  <Notes>18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2" baseType="lpstr">
      <vt:lpstr>Arial</vt:lpstr>
      <vt:lpstr>Arial Hebrew</vt:lpstr>
      <vt:lpstr>Arial Narrow</vt:lpstr>
      <vt:lpstr>Calibri</vt:lpstr>
      <vt:lpstr>Candara</vt:lpstr>
      <vt:lpstr>Times New Roman</vt:lpstr>
      <vt:lpstr>Wingdings</vt:lpstr>
      <vt:lpstr>Orbit</vt:lpstr>
      <vt:lpstr>Equation</vt:lpstr>
      <vt:lpstr>Welcome to PTSOS!</vt:lpstr>
      <vt:lpstr>Let’s Start the Day with some Pressure! </vt:lpstr>
      <vt:lpstr>Demo: Bernoulli Bag</vt:lpstr>
      <vt:lpstr>Physics:</vt:lpstr>
      <vt:lpstr>Oscillations</vt:lpstr>
      <vt:lpstr>Simple Harmonic Oscillation</vt:lpstr>
      <vt:lpstr>PowerPoint Presentation</vt:lpstr>
      <vt:lpstr>PowerPoint Presentation</vt:lpstr>
      <vt:lpstr>Ways to Quantify SHM</vt:lpstr>
      <vt:lpstr>Equations</vt:lpstr>
      <vt:lpstr>Oscillation Lab Ideas</vt:lpstr>
      <vt:lpstr>Hallmarks of Simple Harmonic Motion</vt:lpstr>
      <vt:lpstr>PowerPoint Presentation</vt:lpstr>
      <vt:lpstr>Smart Cart Demo</vt:lpstr>
      <vt:lpstr>Waves</vt:lpstr>
      <vt:lpstr>PowerPoint Presentation</vt:lpstr>
      <vt:lpstr>PowerPoint Presentation</vt:lpstr>
      <vt:lpstr>Earth Science Connection:  Whether earthquake waves are longitudinal or transverse provides a window into Earth’s interior.</vt:lpstr>
      <vt:lpstr>P-Waves</vt:lpstr>
      <vt:lpstr>S-Waves</vt:lpstr>
      <vt:lpstr>PowerPoint Presentation</vt:lpstr>
      <vt:lpstr>Slinky Science activities for students:</vt:lpstr>
      <vt:lpstr>Representing Waves with Sine Curves</vt:lpstr>
      <vt:lpstr>Representing Waves with Sine Curves</vt:lpstr>
      <vt:lpstr>Representing Waves with Sine Curves</vt:lpstr>
      <vt:lpstr>Other Wave Properties</vt:lpstr>
      <vt:lpstr>Wave equations</vt:lpstr>
      <vt:lpstr>Example Problem: A sound wave has frequency 280 Hz and speed 343 m/s.  a)   What is the wavelength? b)   What is the period? c)   How long would it take to hear an echo  from a canyon wall 250 away?  </vt:lpstr>
      <vt:lpstr>Principle of Superposition:</vt:lpstr>
      <vt:lpstr>Principle of Superposition:</vt:lpstr>
      <vt:lpstr>PowerPoint Presentation</vt:lpstr>
      <vt:lpstr>PowerPoint Presentation</vt:lpstr>
      <vt:lpstr>Standing Waves</vt:lpstr>
      <vt:lpstr>PowerPoint Presentation</vt:lpstr>
      <vt:lpstr>PowerPoint Presentation</vt:lpstr>
      <vt:lpstr>Resonance</vt:lpstr>
      <vt:lpstr>PowerPoint Presentation</vt:lpstr>
      <vt:lpstr>Resonance Demo</vt:lpstr>
      <vt:lpstr>More Examples of Resonance…</vt:lpstr>
      <vt:lpstr>PowerPoint Presentation</vt:lpstr>
      <vt:lpstr>Standing Wave &amp; Resonance Demos with Arbor Scientific</vt:lpstr>
      <vt:lpstr>Finding the Beat</vt:lpstr>
      <vt:lpstr>Finding the Beat</vt:lpstr>
      <vt:lpstr>Earth Science Connection:  Using the Beat to Measure Orbital Periods</vt:lpstr>
      <vt:lpstr>A Martian Year</vt:lpstr>
      <vt:lpstr>The Yacker Tracker: Demonstrating the Decibel Scale</vt:lpstr>
      <vt:lpstr>Illustrating the Doppler Effect and Sonic Booms</vt:lpstr>
      <vt:lpstr>Light, Color &amp; Spectroscopy</vt:lpstr>
      <vt:lpstr>Reflection &amp; Refraction</vt:lpstr>
      <vt:lpstr>Question: If you are looking at yourself in a mirror, and then back away from the mirror, what should happen?</vt:lpstr>
      <vt:lpstr>PowerPoint Presentation</vt:lpstr>
      <vt:lpstr>PowerPoint Presentation</vt:lpstr>
      <vt:lpstr>PowerPoint Presentation</vt:lpstr>
      <vt:lpstr>Question: If you are looking at yourself in a mirror, and then back away from the mirror, what should happen?</vt:lpstr>
      <vt:lpstr>So how large a mirror would you need to see your whole reflection?</vt:lpstr>
      <vt:lpstr>PowerPoint Presentation</vt:lpstr>
      <vt:lpstr>PowerPoint Presentation</vt:lpstr>
      <vt:lpstr>PowerPoint Presentation</vt:lpstr>
      <vt:lpstr>PowerPoint Presentation</vt:lpstr>
      <vt:lpstr>So how large a mirror would you need to see your whole reflection?</vt:lpstr>
      <vt:lpstr>Reflection &amp; Refraction</vt:lpstr>
      <vt:lpstr>Diffraction &amp; Interference</vt:lpstr>
      <vt:lpstr>The Michelson Interferometer</vt:lpstr>
      <vt:lpstr>How  Interfero-metry Works</vt:lpstr>
      <vt:lpstr>How  Interfero-metry Works</vt:lpstr>
      <vt:lpstr>How  Interfero-metry Works</vt:lpstr>
      <vt:lpstr>Ripples in the Fabric of Space-Time</vt:lpstr>
      <vt:lpstr>As is so often the case, the answer is:  LASERS!</vt:lpstr>
      <vt:lpstr>Laser Interferometry</vt:lpstr>
      <vt:lpstr>An Interferometer in Action…</vt:lpstr>
      <vt:lpstr>A New Frontier!</vt:lpstr>
      <vt:lpstr>Click below to hear physicist Brian Green give more details about this incredible discovery as a guest on The Late Show with Stephen Colbert:</vt:lpstr>
      <vt:lpstr>High Tech Electrostatics Demos!</vt:lpstr>
      <vt:lpstr>PhET: Balloons and Static Electricity</vt:lpstr>
      <vt:lpstr>PhET: Electric Field Hockey</vt:lpstr>
      <vt:lpstr>PhET: Coulomb’s Law</vt:lpstr>
      <vt:lpstr>PhET: John Travoltage</vt:lpstr>
      <vt:lpstr>Van de Graaff Fun!</vt:lpstr>
      <vt:lpstr>PowerPoint Presentation</vt:lpstr>
      <vt:lpstr>Circuit Demo: Series v. Parallel</vt:lpstr>
      <vt:lpstr> PhET DC Circuit Simulation</vt:lpstr>
      <vt:lpstr>Current Demo: AC v. DC</vt:lpstr>
      <vt:lpstr>Activity: Building a Stripped-Down Motor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PTSOS – 1D Kinematics</dc:title>
  <dc:creator>Tom</dc:creator>
  <cp:lastModifiedBy>Tom Shefler</cp:lastModifiedBy>
  <cp:revision>78</cp:revision>
  <dcterms:created xsi:type="dcterms:W3CDTF">2016-08-31T20:47:55Z</dcterms:created>
  <dcterms:modified xsi:type="dcterms:W3CDTF">2023-03-17T20:46:21Z</dcterms:modified>
</cp:coreProperties>
</file>