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4v" ContentType="video/unknown"/>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6"/>
  </p:notesMasterIdLst>
  <p:sldIdLst>
    <p:sldId id="390" r:id="rId2"/>
    <p:sldId id="391" r:id="rId3"/>
    <p:sldId id="257" r:id="rId4"/>
    <p:sldId id="392" r:id="rId5"/>
    <p:sldId id="393" r:id="rId6"/>
    <p:sldId id="394" r:id="rId7"/>
    <p:sldId id="395" r:id="rId8"/>
    <p:sldId id="396" r:id="rId9"/>
    <p:sldId id="303" r:id="rId10"/>
    <p:sldId id="305" r:id="rId11"/>
    <p:sldId id="306" r:id="rId12"/>
    <p:sldId id="307" r:id="rId13"/>
    <p:sldId id="308" r:id="rId14"/>
    <p:sldId id="309" r:id="rId15"/>
    <p:sldId id="310" r:id="rId16"/>
    <p:sldId id="311" r:id="rId17"/>
    <p:sldId id="312" r:id="rId18"/>
    <p:sldId id="314" r:id="rId19"/>
    <p:sldId id="315" r:id="rId20"/>
    <p:sldId id="316" r:id="rId21"/>
    <p:sldId id="397" r:id="rId22"/>
    <p:sldId id="317" r:id="rId23"/>
    <p:sldId id="318" r:id="rId24"/>
    <p:sldId id="320" r:id="rId25"/>
    <p:sldId id="319" r:id="rId26"/>
    <p:sldId id="321" r:id="rId27"/>
    <p:sldId id="322" r:id="rId28"/>
    <p:sldId id="323" r:id="rId29"/>
    <p:sldId id="324" r:id="rId30"/>
    <p:sldId id="325" r:id="rId31"/>
    <p:sldId id="327" r:id="rId32"/>
    <p:sldId id="332" r:id="rId33"/>
    <p:sldId id="333" r:id="rId34"/>
    <p:sldId id="334" r:id="rId35"/>
    <p:sldId id="335" r:id="rId36"/>
    <p:sldId id="336" r:id="rId37"/>
    <p:sldId id="337" r:id="rId38"/>
    <p:sldId id="398" r:id="rId39"/>
    <p:sldId id="399" r:id="rId40"/>
    <p:sldId id="400" r:id="rId41"/>
    <p:sldId id="401" r:id="rId42"/>
    <p:sldId id="402" r:id="rId43"/>
    <p:sldId id="403" r:id="rId44"/>
    <p:sldId id="404" r:id="rId45"/>
    <p:sldId id="405" r:id="rId46"/>
    <p:sldId id="406" r:id="rId47"/>
    <p:sldId id="407" r:id="rId48"/>
    <p:sldId id="408" r:id="rId49"/>
    <p:sldId id="409" r:id="rId50"/>
    <p:sldId id="410" r:id="rId51"/>
    <p:sldId id="411" r:id="rId52"/>
    <p:sldId id="412" r:id="rId53"/>
    <p:sldId id="346" r:id="rId54"/>
    <p:sldId id="413" r:id="rId55"/>
    <p:sldId id="414" r:id="rId56"/>
    <p:sldId id="415" r:id="rId57"/>
    <p:sldId id="416" r:id="rId58"/>
    <p:sldId id="351" r:id="rId59"/>
    <p:sldId id="417" r:id="rId60"/>
    <p:sldId id="353" r:id="rId61"/>
    <p:sldId id="354" r:id="rId62"/>
    <p:sldId id="355" r:id="rId63"/>
    <p:sldId id="356" r:id="rId64"/>
    <p:sldId id="357" r:id="rId65"/>
    <p:sldId id="358" r:id="rId66"/>
    <p:sldId id="367" r:id="rId67"/>
    <p:sldId id="418" r:id="rId68"/>
    <p:sldId id="419" r:id="rId69"/>
    <p:sldId id="420" r:id="rId70"/>
    <p:sldId id="421" r:id="rId71"/>
    <p:sldId id="422" r:id="rId72"/>
    <p:sldId id="361" r:id="rId73"/>
    <p:sldId id="363" r:id="rId74"/>
    <p:sldId id="364" r:id="rId75"/>
    <p:sldId id="362" r:id="rId76"/>
    <p:sldId id="365" r:id="rId77"/>
    <p:sldId id="366" r:id="rId78"/>
    <p:sldId id="423" r:id="rId79"/>
    <p:sldId id="424" r:id="rId80"/>
    <p:sldId id="425" r:id="rId81"/>
    <p:sldId id="426" r:id="rId82"/>
    <p:sldId id="427" r:id="rId83"/>
    <p:sldId id="428" r:id="rId84"/>
    <p:sldId id="429" r:id="rId85"/>
    <p:sldId id="430" r:id="rId86"/>
    <p:sldId id="431" r:id="rId87"/>
    <p:sldId id="432" r:id="rId88"/>
    <p:sldId id="433" r:id="rId89"/>
    <p:sldId id="434" r:id="rId90"/>
    <p:sldId id="435" r:id="rId91"/>
    <p:sldId id="313" r:id="rId92"/>
    <p:sldId id="436" r:id="rId93"/>
    <p:sldId id="437" r:id="rId94"/>
    <p:sldId id="438" r:id="rId95"/>
    <p:sldId id="439" r:id="rId96"/>
    <p:sldId id="440" r:id="rId97"/>
    <p:sldId id="441" r:id="rId98"/>
    <p:sldId id="442" r:id="rId99"/>
    <p:sldId id="443" r:id="rId100"/>
    <p:sldId id="444" r:id="rId101"/>
    <p:sldId id="445" r:id="rId102"/>
    <p:sldId id="446" r:id="rId103"/>
    <p:sldId id="447" r:id="rId104"/>
    <p:sldId id="326" r:id="rId105"/>
    <p:sldId id="448" r:id="rId106"/>
    <p:sldId id="328" r:id="rId107"/>
    <p:sldId id="329" r:id="rId108"/>
    <p:sldId id="449" r:id="rId109"/>
    <p:sldId id="450" r:id="rId110"/>
    <p:sldId id="451" r:id="rId111"/>
    <p:sldId id="256" r:id="rId112"/>
    <p:sldId id="368" r:id="rId113"/>
    <p:sldId id="369" r:id="rId114"/>
    <p:sldId id="370" r:id="rId115"/>
    <p:sldId id="371" r:id="rId116"/>
    <p:sldId id="387" r:id="rId117"/>
    <p:sldId id="372" r:id="rId118"/>
    <p:sldId id="373" r:id="rId119"/>
    <p:sldId id="374" r:id="rId120"/>
    <p:sldId id="375" r:id="rId121"/>
    <p:sldId id="376" r:id="rId122"/>
    <p:sldId id="382" r:id="rId123"/>
    <p:sldId id="377" r:id="rId124"/>
    <p:sldId id="378" r:id="rId125"/>
    <p:sldId id="379" r:id="rId126"/>
    <p:sldId id="380" r:id="rId127"/>
    <p:sldId id="381" r:id="rId128"/>
    <p:sldId id="383" r:id="rId129"/>
    <p:sldId id="385" r:id="rId130"/>
    <p:sldId id="386" r:id="rId131"/>
    <p:sldId id="388" r:id="rId132"/>
    <p:sldId id="272" r:id="rId133"/>
    <p:sldId id="273" r:id="rId134"/>
    <p:sldId id="275" r:id="rId135"/>
    <p:sldId id="276" r:id="rId136"/>
    <p:sldId id="277" r:id="rId137"/>
    <p:sldId id="278" r:id="rId138"/>
    <p:sldId id="304" r:id="rId139"/>
    <p:sldId id="280" r:id="rId140"/>
    <p:sldId id="281" r:id="rId141"/>
    <p:sldId id="301" r:id="rId142"/>
    <p:sldId id="282" r:id="rId143"/>
    <p:sldId id="283" r:id="rId144"/>
    <p:sldId id="284" r:id="rId145"/>
    <p:sldId id="262" r:id="rId146"/>
    <p:sldId id="258" r:id="rId147"/>
    <p:sldId id="259" r:id="rId148"/>
    <p:sldId id="261" r:id="rId149"/>
    <p:sldId id="264" r:id="rId150"/>
    <p:sldId id="285" r:id="rId151"/>
    <p:sldId id="286" r:id="rId152"/>
    <p:sldId id="287" r:id="rId153"/>
    <p:sldId id="288" r:id="rId154"/>
    <p:sldId id="289" r:id="rId155"/>
    <p:sldId id="290" r:id="rId156"/>
    <p:sldId id="291" r:id="rId157"/>
    <p:sldId id="292" r:id="rId158"/>
    <p:sldId id="293" r:id="rId159"/>
    <p:sldId id="294" r:id="rId160"/>
    <p:sldId id="295" r:id="rId161"/>
    <p:sldId id="296" r:id="rId162"/>
    <p:sldId id="297" r:id="rId163"/>
    <p:sldId id="298" r:id="rId164"/>
    <p:sldId id="302" r:id="rId165"/>
    <p:sldId id="299" r:id="rId166"/>
    <p:sldId id="300" r:id="rId167"/>
    <p:sldId id="266" r:id="rId168"/>
    <p:sldId id="269" r:id="rId169"/>
    <p:sldId id="267" r:id="rId170"/>
    <p:sldId id="268" r:id="rId171"/>
    <p:sldId id="338" r:id="rId172"/>
    <p:sldId id="340" r:id="rId173"/>
    <p:sldId id="341" r:id="rId174"/>
    <p:sldId id="342" r:id="rId175"/>
    <p:sldId id="343" r:id="rId176"/>
    <p:sldId id="344" r:id="rId177"/>
    <p:sldId id="345" r:id="rId178"/>
    <p:sldId id="339" r:id="rId179"/>
    <p:sldId id="347" r:id="rId180"/>
    <p:sldId id="348" r:id="rId181"/>
    <p:sldId id="349" r:id="rId182"/>
    <p:sldId id="350" r:id="rId183"/>
    <p:sldId id="352" r:id="rId184"/>
    <p:sldId id="389" r:id="rId1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om"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548"/>
  </p:normalViewPr>
  <p:slideViewPr>
    <p:cSldViewPr snapToGrid="0" snapToObjects="1">
      <p:cViewPr varScale="1">
        <p:scale>
          <a:sx n="105" d="100"/>
          <a:sy n="105" d="100"/>
        </p:scale>
        <p:origin x="1840"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notesMaster" Target="notesMasters/notes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commentAuthors" Target="commentAuthors.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3871A7-8A1A-DD40-8500-B4F3CF51123F}" type="datetimeFigureOut">
              <a:rPr lang="en-US" smtClean="0"/>
              <a:t>1/17/23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C87B44-00C5-D849-8F04-75444367EEBE}" type="slidenum">
              <a:rPr lang="en-US" smtClean="0"/>
              <a:t>‹#›</a:t>
            </a:fld>
            <a:endParaRPr lang="en-US"/>
          </a:p>
        </p:txBody>
      </p:sp>
    </p:spTree>
    <p:extLst>
      <p:ext uri="{BB962C8B-B14F-4D97-AF65-F5344CB8AC3E}">
        <p14:creationId xmlns:p14="http://schemas.microsoft.com/office/powerpoint/2010/main" val="20029420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C87B44-00C5-D849-8F04-75444367EEBE}" type="slidenum">
              <a:rPr lang="en-US" smtClean="0"/>
              <a:t>18</a:t>
            </a:fld>
            <a:endParaRPr lang="en-US"/>
          </a:p>
        </p:txBody>
      </p:sp>
    </p:spTree>
    <p:extLst>
      <p:ext uri="{BB962C8B-B14F-4D97-AF65-F5344CB8AC3E}">
        <p14:creationId xmlns:p14="http://schemas.microsoft.com/office/powerpoint/2010/main" val="3620318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3FD68FA-9076-4143-BA86-F9303F762625}" type="slidenum">
              <a:rPr lang="en-US"/>
              <a:pPr>
                <a:defRPr/>
              </a:pPr>
              <a:t>84</a:t>
            </a:fld>
            <a:endParaRPr lang="en-US"/>
          </a:p>
        </p:txBody>
      </p:sp>
      <p:sp>
        <p:nvSpPr>
          <p:cNvPr id="179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7920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682EF7A-A00D-C342-BE23-4CF71CADA0A3}" type="slidenum">
              <a:rPr lang="en-US"/>
              <a:pPr>
                <a:defRPr/>
              </a:pPr>
              <a:t>85</a:t>
            </a:fld>
            <a:endParaRPr lang="en-US"/>
          </a:p>
        </p:txBody>
      </p:sp>
      <p:sp>
        <p:nvSpPr>
          <p:cNvPr id="1812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12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44D2E19-D895-1948-951A-3F6E6776DD3D}" type="slidenum">
              <a:rPr lang="en-US"/>
              <a:pPr>
                <a:defRPr/>
              </a:pPr>
              <a:t>86</a:t>
            </a:fld>
            <a:endParaRPr lang="en-US"/>
          </a:p>
        </p:txBody>
      </p:sp>
      <p:sp>
        <p:nvSpPr>
          <p:cNvPr id="183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329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24724E1-FFD1-304E-9BBE-24E48593E5FE}" type="slidenum">
              <a:rPr lang="en-US"/>
              <a:pPr>
                <a:defRPr/>
              </a:pPr>
              <a:t>87</a:t>
            </a:fld>
            <a:endParaRPr lang="en-US"/>
          </a:p>
        </p:txBody>
      </p:sp>
      <p:sp>
        <p:nvSpPr>
          <p:cNvPr id="1853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53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F5CF134-B1A1-0F45-9DDC-93FB35742BE5}" type="slidenum">
              <a:rPr lang="en-US"/>
              <a:pPr>
                <a:defRPr/>
              </a:pPr>
              <a:t>88</a:t>
            </a:fld>
            <a:endParaRPr lang="en-US"/>
          </a:p>
        </p:txBody>
      </p:sp>
      <p:sp>
        <p:nvSpPr>
          <p:cNvPr id="187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739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B65BEA3-BA22-664A-B1A9-2B28E876D91F}" type="slidenum">
              <a:rPr lang="en-US"/>
              <a:pPr>
                <a:defRPr/>
              </a:pPr>
              <a:t>89</a:t>
            </a:fld>
            <a:endParaRPr lang="en-US"/>
          </a:p>
        </p:txBody>
      </p:sp>
      <p:sp>
        <p:nvSpPr>
          <p:cNvPr id="1894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944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C9235B2-9845-2F4E-B370-E7B0DE408300}" type="slidenum">
              <a:rPr lang="en-US"/>
              <a:pPr>
                <a:defRPr/>
              </a:pPr>
              <a:t>90</a:t>
            </a:fld>
            <a:endParaRPr lang="en-US"/>
          </a:p>
        </p:txBody>
      </p:sp>
      <p:sp>
        <p:nvSpPr>
          <p:cNvPr id="1914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149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476CA64-801E-1E41-BA35-EC7A72659830}" type="slidenum">
              <a:rPr lang="en-US"/>
              <a:pPr>
                <a:defRPr/>
              </a:pPr>
              <a:t>91</a:t>
            </a:fld>
            <a:endParaRPr lang="en-US"/>
          </a:p>
        </p:txBody>
      </p:sp>
      <p:sp>
        <p:nvSpPr>
          <p:cNvPr id="193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353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977A96A-8ECA-A94E-836C-358E04F3BFE0}" type="slidenum">
              <a:rPr lang="en-US"/>
              <a:pPr>
                <a:defRPr/>
              </a:pPr>
              <a:t>92</a:t>
            </a:fld>
            <a:endParaRPr lang="en-US"/>
          </a:p>
        </p:txBody>
      </p:sp>
      <p:sp>
        <p:nvSpPr>
          <p:cNvPr id="195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558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56EBB0B-8508-F842-B3B8-478E7DBA1E8B}" type="slidenum">
              <a:rPr lang="en-US"/>
              <a:pPr>
                <a:defRPr/>
              </a:pPr>
              <a:t>93</a:t>
            </a:fld>
            <a:endParaRPr lang="en-US"/>
          </a:p>
        </p:txBody>
      </p:sp>
      <p:sp>
        <p:nvSpPr>
          <p:cNvPr id="197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763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C87B44-00C5-D849-8F04-75444367EEBE}" type="slidenum">
              <a:rPr lang="en-US" smtClean="0"/>
              <a:t>44</a:t>
            </a:fld>
            <a:endParaRPr lang="en-US"/>
          </a:p>
        </p:txBody>
      </p:sp>
    </p:spTree>
    <p:extLst>
      <p:ext uri="{BB962C8B-B14F-4D97-AF65-F5344CB8AC3E}">
        <p14:creationId xmlns:p14="http://schemas.microsoft.com/office/powerpoint/2010/main" val="1335608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73B1185-7DEF-3846-8C9F-0046A7104990}" type="slidenum">
              <a:rPr lang="en-US"/>
              <a:pPr>
                <a:defRPr/>
              </a:pPr>
              <a:t>94</a:t>
            </a:fld>
            <a:endParaRPr lang="en-US"/>
          </a:p>
        </p:txBody>
      </p:sp>
      <p:sp>
        <p:nvSpPr>
          <p:cNvPr id="1996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968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202C32C-D495-F343-92DF-2DAA01C6FDEE}" type="slidenum">
              <a:rPr lang="en-US"/>
              <a:pPr>
                <a:defRPr/>
              </a:pPr>
              <a:t>95</a:t>
            </a:fld>
            <a:endParaRPr lang="en-US"/>
          </a:p>
        </p:txBody>
      </p:sp>
      <p:sp>
        <p:nvSpPr>
          <p:cNvPr id="201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0173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202D286-F31A-3D44-A1A2-25E0DBD37A89}" type="slidenum">
              <a:rPr lang="en-US"/>
              <a:pPr>
                <a:defRPr/>
              </a:pPr>
              <a:t>96</a:t>
            </a:fld>
            <a:endParaRPr lang="en-US"/>
          </a:p>
        </p:txBody>
      </p:sp>
      <p:sp>
        <p:nvSpPr>
          <p:cNvPr id="203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0377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BF6D351-0891-8F41-8060-D589908E7523}" type="slidenum">
              <a:rPr lang="en-US"/>
              <a:pPr>
                <a:defRPr/>
              </a:pPr>
              <a:t>97</a:t>
            </a:fld>
            <a:endParaRPr lang="en-US"/>
          </a:p>
        </p:txBody>
      </p:sp>
      <p:sp>
        <p:nvSpPr>
          <p:cNvPr id="2058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0582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6F37B02-D6AF-6849-837B-83DA25BDE9F1}" type="slidenum">
              <a:rPr lang="en-US"/>
              <a:pPr>
                <a:defRPr/>
              </a:pPr>
              <a:t>98</a:t>
            </a:fld>
            <a:endParaRPr lang="en-US"/>
          </a:p>
        </p:txBody>
      </p:sp>
      <p:sp>
        <p:nvSpPr>
          <p:cNvPr id="2078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0787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26A09AB-FC5D-0F43-AFCB-5BC1DCFF7D2E}" type="slidenum">
              <a:rPr lang="en-US"/>
              <a:pPr>
                <a:defRPr/>
              </a:pPr>
              <a:t>99</a:t>
            </a:fld>
            <a:endParaRPr lang="en-US"/>
          </a:p>
        </p:txBody>
      </p:sp>
      <p:sp>
        <p:nvSpPr>
          <p:cNvPr id="209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0992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664173E-B456-3042-B87E-D443CC5B92E7}" type="slidenum">
              <a:rPr lang="en-US"/>
              <a:pPr>
                <a:defRPr/>
              </a:pPr>
              <a:t>100</a:t>
            </a:fld>
            <a:endParaRPr lang="en-US"/>
          </a:p>
        </p:txBody>
      </p:sp>
      <p:sp>
        <p:nvSpPr>
          <p:cNvPr id="2119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197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4B2CE2E-EED7-C348-8F25-D4A28F105271}" type="slidenum">
              <a:rPr lang="en-US"/>
              <a:pPr>
                <a:defRPr/>
              </a:pPr>
              <a:t>101</a:t>
            </a:fld>
            <a:endParaRPr lang="en-US"/>
          </a:p>
        </p:txBody>
      </p:sp>
      <p:sp>
        <p:nvSpPr>
          <p:cNvPr id="214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401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C002511-8610-8D48-9671-0692B6EB5A4C}" type="slidenum">
              <a:rPr lang="en-US"/>
              <a:pPr>
                <a:defRPr/>
              </a:pPr>
              <a:t>102</a:t>
            </a:fld>
            <a:endParaRPr lang="en-US"/>
          </a:p>
        </p:txBody>
      </p:sp>
      <p:sp>
        <p:nvSpPr>
          <p:cNvPr id="216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606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F99D8E8-E6FB-C849-B45D-502A9152657A}" type="slidenum">
              <a:rPr lang="en-US"/>
              <a:pPr>
                <a:defRPr/>
              </a:pPr>
              <a:t>103</a:t>
            </a:fld>
            <a:endParaRPr lang="en-US"/>
          </a:p>
        </p:txBody>
      </p:sp>
      <p:sp>
        <p:nvSpPr>
          <p:cNvPr id="218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811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C87B44-00C5-D849-8F04-75444367EEBE}" type="slidenum">
              <a:rPr lang="en-US" smtClean="0"/>
              <a:t>55</a:t>
            </a:fld>
            <a:endParaRPr lang="en-US"/>
          </a:p>
        </p:txBody>
      </p:sp>
    </p:spTree>
    <p:extLst>
      <p:ext uri="{BB962C8B-B14F-4D97-AF65-F5344CB8AC3E}">
        <p14:creationId xmlns:p14="http://schemas.microsoft.com/office/powerpoint/2010/main" val="40789554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3FC4589-80D9-9D4F-BCA7-99B380DED316}" type="slidenum">
              <a:rPr lang="en-US"/>
              <a:pPr>
                <a:defRPr/>
              </a:pPr>
              <a:t>104</a:t>
            </a:fld>
            <a:endParaRPr lang="en-US"/>
          </a:p>
        </p:txBody>
      </p:sp>
      <p:sp>
        <p:nvSpPr>
          <p:cNvPr id="2201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016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CA4D228-293C-FA44-B165-0C4D9CFFF541}" type="slidenum">
              <a:rPr lang="en-US"/>
              <a:pPr>
                <a:defRPr/>
              </a:pPr>
              <a:t>105</a:t>
            </a:fld>
            <a:endParaRPr lang="en-US"/>
          </a:p>
        </p:txBody>
      </p:sp>
      <p:sp>
        <p:nvSpPr>
          <p:cNvPr id="2222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221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B458AA2-6DD9-6341-A233-AD3A0B8F7FA1}" type="slidenum">
              <a:rPr lang="en-US"/>
              <a:pPr>
                <a:defRPr/>
              </a:pPr>
              <a:t>106</a:t>
            </a:fld>
            <a:endParaRPr lang="en-US"/>
          </a:p>
        </p:txBody>
      </p:sp>
      <p:sp>
        <p:nvSpPr>
          <p:cNvPr id="224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425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BA014E8-E5E5-1949-898C-445C80354DEA}" type="slidenum">
              <a:rPr lang="en-US"/>
              <a:pPr>
                <a:defRPr/>
              </a:pPr>
              <a:t>107</a:t>
            </a:fld>
            <a:endParaRPr lang="en-US"/>
          </a:p>
        </p:txBody>
      </p:sp>
      <p:sp>
        <p:nvSpPr>
          <p:cNvPr id="2263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630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C87B44-00C5-D849-8F04-75444367EEBE}" type="slidenum">
              <a:rPr lang="en-US" smtClean="0"/>
              <a:t>113</a:t>
            </a:fld>
            <a:endParaRPr lang="en-US" dirty="0"/>
          </a:p>
        </p:txBody>
      </p:sp>
    </p:spTree>
    <p:extLst>
      <p:ext uri="{BB962C8B-B14F-4D97-AF65-F5344CB8AC3E}">
        <p14:creationId xmlns:p14="http://schemas.microsoft.com/office/powerpoint/2010/main" val="36255281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C87B44-00C5-D849-8F04-75444367EEBE}" type="slidenum">
              <a:rPr lang="en-US" smtClean="0"/>
              <a:t>119</a:t>
            </a:fld>
            <a:endParaRPr lang="en-US" dirty="0"/>
          </a:p>
        </p:txBody>
      </p:sp>
    </p:spTree>
    <p:extLst>
      <p:ext uri="{BB962C8B-B14F-4D97-AF65-F5344CB8AC3E}">
        <p14:creationId xmlns:p14="http://schemas.microsoft.com/office/powerpoint/2010/main" val="19091792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A79941-9615-9E42-AE26-9FCF6BFFC098}" type="slidenum">
              <a:rPr lang="en-US" smtClean="0"/>
              <a:t>141</a:t>
            </a:fld>
            <a:endParaRPr lang="en-US"/>
          </a:p>
        </p:txBody>
      </p:sp>
    </p:spTree>
    <p:extLst>
      <p:ext uri="{BB962C8B-B14F-4D97-AF65-F5344CB8AC3E}">
        <p14:creationId xmlns:p14="http://schemas.microsoft.com/office/powerpoint/2010/main" val="28811475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AF2B99-023D-FB4B-9DA3-5C4A8B1D54EB}" type="slidenum">
              <a:rPr lang="en-US"/>
              <a:pPr/>
              <a:t>145</a:t>
            </a:fld>
            <a:endParaRPr lang="en-US"/>
          </a:p>
        </p:txBody>
      </p:sp>
      <p:sp>
        <p:nvSpPr>
          <p:cNvPr id="337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37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028854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3B8D8C-7D84-9445-9009-8A8A8A32BE8B}" type="slidenum">
              <a:rPr lang="en-US"/>
              <a:pPr/>
              <a:t>146</a:t>
            </a:fld>
            <a:endParaRPr lang="en-US"/>
          </a:p>
        </p:txBody>
      </p:sp>
      <p:sp>
        <p:nvSpPr>
          <p:cNvPr id="317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415631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AC5C1C-6F64-C54A-9878-1CA6E0C79D28}" type="slidenum">
              <a:rPr lang="en-US"/>
              <a:pPr/>
              <a:t>147</a:t>
            </a:fld>
            <a:endParaRPr lang="en-US"/>
          </a:p>
        </p:txBody>
      </p:sp>
      <p:sp>
        <p:nvSpPr>
          <p:cNvPr id="327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7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33863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C87B44-00C5-D849-8F04-75444367EEBE}" type="slidenum">
              <a:rPr lang="en-US" smtClean="0"/>
              <a:t>64</a:t>
            </a:fld>
            <a:endParaRPr lang="en-US"/>
          </a:p>
        </p:txBody>
      </p:sp>
    </p:spTree>
    <p:extLst>
      <p:ext uri="{BB962C8B-B14F-4D97-AF65-F5344CB8AC3E}">
        <p14:creationId xmlns:p14="http://schemas.microsoft.com/office/powerpoint/2010/main" val="40789554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787786-BB40-B040-A2C4-17E76A2A5180}" type="slidenum">
              <a:rPr lang="en-US"/>
              <a:pPr/>
              <a:t>148</a:t>
            </a:fld>
            <a:endParaRPr lang="en-US"/>
          </a:p>
        </p:txBody>
      </p:sp>
      <p:sp>
        <p:nvSpPr>
          <p:cNvPr id="348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48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487334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AF2B99-023D-FB4B-9DA3-5C4A8B1D54EB}" type="slidenum">
              <a:rPr lang="en-US"/>
              <a:pPr/>
              <a:t>149</a:t>
            </a:fld>
            <a:endParaRPr lang="en-US"/>
          </a:p>
        </p:txBody>
      </p:sp>
      <p:sp>
        <p:nvSpPr>
          <p:cNvPr id="337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37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685906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A79941-9615-9E42-AE26-9FCF6BFFC098}" type="slidenum">
              <a:rPr lang="en-US" smtClean="0"/>
              <a:t>160</a:t>
            </a:fld>
            <a:endParaRPr lang="en-US"/>
          </a:p>
        </p:txBody>
      </p:sp>
    </p:spTree>
    <p:extLst>
      <p:ext uri="{BB962C8B-B14F-4D97-AF65-F5344CB8AC3E}">
        <p14:creationId xmlns:p14="http://schemas.microsoft.com/office/powerpoint/2010/main" val="21838637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27A7BF3-C933-544F-A4E4-A95FCC62A3DE}" type="slidenum">
              <a:rPr lang="en-US"/>
              <a:pPr>
                <a:defRPr/>
              </a:pPr>
              <a:t>167</a:t>
            </a:fld>
            <a:endParaRPr lang="en-US"/>
          </a:p>
        </p:txBody>
      </p:sp>
      <p:sp>
        <p:nvSpPr>
          <p:cNvPr id="1157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571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8425850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27A7BF3-C933-544F-A4E4-A95FCC62A3DE}" type="slidenum">
              <a:rPr lang="en-US"/>
              <a:pPr>
                <a:defRPr/>
              </a:pPr>
              <a:t>168</a:t>
            </a:fld>
            <a:endParaRPr lang="en-US"/>
          </a:p>
        </p:txBody>
      </p:sp>
      <p:sp>
        <p:nvSpPr>
          <p:cNvPr id="1157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571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6341226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A40A8D5-5511-694F-83B9-3FF92789B8BC}" type="slidenum">
              <a:rPr lang="en-US"/>
              <a:pPr>
                <a:defRPr/>
              </a:pPr>
              <a:t>169</a:t>
            </a:fld>
            <a:endParaRPr lang="en-US"/>
          </a:p>
        </p:txBody>
      </p:sp>
      <p:sp>
        <p:nvSpPr>
          <p:cNvPr id="1177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7763"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8859599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D0502B2-26E6-BF41-AA5C-7926F874337A}" type="slidenum">
              <a:rPr lang="en-US"/>
              <a:pPr>
                <a:defRPr/>
              </a:pPr>
              <a:t>170</a:t>
            </a:fld>
            <a:endParaRPr lang="en-US"/>
          </a:p>
        </p:txBody>
      </p:sp>
      <p:sp>
        <p:nvSpPr>
          <p:cNvPr id="1198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9811"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30560823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A79941-9615-9E42-AE26-9FCF6BFFC098}" type="slidenum">
              <a:rPr lang="en-US" smtClean="0"/>
              <a:t>171</a:t>
            </a:fld>
            <a:endParaRPr lang="en-US"/>
          </a:p>
        </p:txBody>
      </p:sp>
    </p:spTree>
    <p:extLst>
      <p:ext uri="{BB962C8B-B14F-4D97-AF65-F5344CB8AC3E}">
        <p14:creationId xmlns:p14="http://schemas.microsoft.com/office/powerpoint/2010/main" val="8686612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A79941-9615-9E42-AE26-9FCF6BFFC098}" type="slidenum">
              <a:rPr lang="en-US" smtClean="0"/>
              <a:t>172</a:t>
            </a:fld>
            <a:endParaRPr lang="en-US"/>
          </a:p>
        </p:txBody>
      </p:sp>
    </p:spTree>
    <p:extLst>
      <p:ext uri="{BB962C8B-B14F-4D97-AF65-F5344CB8AC3E}">
        <p14:creationId xmlns:p14="http://schemas.microsoft.com/office/powerpoint/2010/main" val="18707105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A79941-9615-9E42-AE26-9FCF6BFFC098}" type="slidenum">
              <a:rPr lang="en-US" smtClean="0"/>
              <a:t>174</a:t>
            </a:fld>
            <a:endParaRPr lang="en-US"/>
          </a:p>
        </p:txBody>
      </p:sp>
    </p:spTree>
    <p:extLst>
      <p:ext uri="{BB962C8B-B14F-4D97-AF65-F5344CB8AC3E}">
        <p14:creationId xmlns:p14="http://schemas.microsoft.com/office/powerpoint/2010/main" val="1606514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8A5E374-6F4E-634B-A837-57534E2F2BBA}" type="slidenum">
              <a:rPr lang="en-US"/>
              <a:pPr>
                <a:defRPr/>
              </a:pPr>
              <a:t>79</a:t>
            </a:fld>
            <a:endParaRPr lang="en-US"/>
          </a:p>
        </p:txBody>
      </p:sp>
      <p:sp>
        <p:nvSpPr>
          <p:cNvPr id="166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691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A79941-9615-9E42-AE26-9FCF6BFFC098}" type="slidenum">
              <a:rPr lang="en-US" smtClean="0"/>
              <a:t>175</a:t>
            </a:fld>
            <a:endParaRPr lang="en-US"/>
          </a:p>
        </p:txBody>
      </p:sp>
    </p:spTree>
    <p:extLst>
      <p:ext uri="{BB962C8B-B14F-4D97-AF65-F5344CB8AC3E}">
        <p14:creationId xmlns:p14="http://schemas.microsoft.com/office/powerpoint/2010/main" val="7160207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A79941-9615-9E42-AE26-9FCF6BFFC098}" type="slidenum">
              <a:rPr lang="en-US" smtClean="0"/>
              <a:t>176</a:t>
            </a:fld>
            <a:endParaRPr lang="en-US"/>
          </a:p>
        </p:txBody>
      </p:sp>
    </p:spTree>
    <p:extLst>
      <p:ext uri="{BB962C8B-B14F-4D97-AF65-F5344CB8AC3E}">
        <p14:creationId xmlns:p14="http://schemas.microsoft.com/office/powerpoint/2010/main" val="14807995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A79941-9615-9E42-AE26-9FCF6BFFC098}" type="slidenum">
              <a:rPr lang="en-US" smtClean="0"/>
              <a:t>177</a:t>
            </a:fld>
            <a:endParaRPr lang="en-US"/>
          </a:p>
        </p:txBody>
      </p:sp>
    </p:spTree>
    <p:extLst>
      <p:ext uri="{BB962C8B-B14F-4D97-AF65-F5344CB8AC3E}">
        <p14:creationId xmlns:p14="http://schemas.microsoft.com/office/powerpoint/2010/main" val="41706542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67718B1-149A-5E4B-BEB9-92608B9B0B6E}" type="slidenum">
              <a:rPr lang="en-US"/>
              <a:pPr>
                <a:defRPr/>
              </a:pPr>
              <a:t>178</a:t>
            </a:fld>
            <a:endParaRPr lang="en-US"/>
          </a:p>
        </p:txBody>
      </p:sp>
      <p:sp>
        <p:nvSpPr>
          <p:cNvPr id="993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9331"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4001128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A79941-9615-9E42-AE26-9FCF6BFFC098}" type="slidenum">
              <a:rPr lang="en-US" smtClean="0"/>
              <a:t>179</a:t>
            </a:fld>
            <a:endParaRPr lang="en-US"/>
          </a:p>
        </p:txBody>
      </p:sp>
    </p:spTree>
    <p:extLst>
      <p:ext uri="{BB962C8B-B14F-4D97-AF65-F5344CB8AC3E}">
        <p14:creationId xmlns:p14="http://schemas.microsoft.com/office/powerpoint/2010/main" val="13839086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A79941-9615-9E42-AE26-9FCF6BFFC098}" type="slidenum">
              <a:rPr lang="en-US" smtClean="0"/>
              <a:t>180</a:t>
            </a:fld>
            <a:endParaRPr lang="en-US"/>
          </a:p>
        </p:txBody>
      </p:sp>
    </p:spTree>
    <p:extLst>
      <p:ext uri="{BB962C8B-B14F-4D97-AF65-F5344CB8AC3E}">
        <p14:creationId xmlns:p14="http://schemas.microsoft.com/office/powerpoint/2010/main" val="9797802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A79941-9615-9E42-AE26-9FCF6BFFC098}" type="slidenum">
              <a:rPr lang="en-US" smtClean="0"/>
              <a:t>181</a:t>
            </a:fld>
            <a:endParaRPr lang="en-US"/>
          </a:p>
        </p:txBody>
      </p:sp>
    </p:spTree>
    <p:extLst>
      <p:ext uri="{BB962C8B-B14F-4D97-AF65-F5344CB8AC3E}">
        <p14:creationId xmlns:p14="http://schemas.microsoft.com/office/powerpoint/2010/main" val="31905899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67718B1-149A-5E4B-BEB9-92608B9B0B6E}" type="slidenum">
              <a:rPr lang="en-US"/>
              <a:pPr>
                <a:defRPr/>
              </a:pPr>
              <a:t>182</a:t>
            </a:fld>
            <a:endParaRPr lang="en-US"/>
          </a:p>
        </p:txBody>
      </p:sp>
      <p:sp>
        <p:nvSpPr>
          <p:cNvPr id="993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9331"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0349140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A79941-9615-9E42-AE26-9FCF6BFFC098}" type="slidenum">
              <a:rPr lang="en-US" smtClean="0"/>
              <a:t>183</a:t>
            </a:fld>
            <a:endParaRPr lang="en-US"/>
          </a:p>
        </p:txBody>
      </p:sp>
    </p:spTree>
    <p:extLst>
      <p:ext uri="{BB962C8B-B14F-4D97-AF65-F5344CB8AC3E}">
        <p14:creationId xmlns:p14="http://schemas.microsoft.com/office/powerpoint/2010/main" val="2823359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defRPr/>
            </a:pPr>
            <a:endParaRPr lang="en-US" dirty="0"/>
          </a:p>
        </p:txBody>
      </p:sp>
      <p:sp>
        <p:nvSpPr>
          <p:cNvPr id="4" name="Slide Number Placeholder 3"/>
          <p:cNvSpPr>
            <a:spLocks noGrp="1"/>
          </p:cNvSpPr>
          <p:nvPr>
            <p:ph type="sldNum" sz="quarter" idx="5"/>
          </p:nvPr>
        </p:nvSpPr>
        <p:spPr/>
        <p:txBody>
          <a:bodyPr/>
          <a:lstStyle/>
          <a:p>
            <a:pPr>
              <a:defRPr/>
            </a:pPr>
            <a:fld id="{2338FFD8-2ADB-874B-A7E8-823D00AC888E}" type="slidenum">
              <a:rPr lang="en-US" smtClean="0"/>
              <a:pPr>
                <a:defRPr/>
              </a:pPr>
              <a:t>80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FD08F83-5B0E-374A-ACE8-1DCDE6D95631}" type="slidenum">
              <a:rPr lang="en-US"/>
              <a:pPr>
                <a:defRPr/>
              </a:pPr>
              <a:t>81</a:t>
            </a:fld>
            <a:endParaRPr lang="en-US"/>
          </a:p>
        </p:txBody>
      </p:sp>
      <p:sp>
        <p:nvSpPr>
          <p:cNvPr id="166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691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FCEF1EB-BEE4-3943-8195-E1AC5808DA3A}" type="slidenum">
              <a:rPr lang="en-US"/>
              <a:pPr>
                <a:defRPr/>
              </a:pPr>
              <a:t>82</a:t>
            </a:fld>
            <a:endParaRPr lang="en-US"/>
          </a:p>
        </p:txBody>
      </p:sp>
      <p:sp>
        <p:nvSpPr>
          <p:cNvPr id="166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691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B10EE7B-88B5-5D46-8BE9-D445BE92686C}" type="slidenum">
              <a:rPr lang="en-US"/>
              <a:pPr>
                <a:defRPr/>
              </a:pPr>
              <a:t>83</a:t>
            </a:fld>
            <a:endParaRPr lang="en-US"/>
          </a:p>
        </p:txBody>
      </p:sp>
      <p:sp>
        <p:nvSpPr>
          <p:cNvPr id="1771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7715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0738" y="4155141"/>
            <a:ext cx="7542212" cy="1013012"/>
          </a:xfrm>
        </p:spPr>
        <p:txBody>
          <a:bodyPr anchor="b" anchorCtr="0">
            <a:noAutofit/>
          </a:bodyPr>
          <a:lstStyle/>
          <a:p>
            <a:r>
              <a:rPr lang="en-US"/>
              <a:t>Click to edit Master title style</a:t>
            </a:r>
            <a:endParaRPr/>
          </a:p>
        </p:txBody>
      </p:sp>
      <p:sp>
        <p:nvSpPr>
          <p:cNvPr id="3" name="Subtitle 2"/>
          <p:cNvSpPr>
            <a:spLocks noGrp="1"/>
          </p:cNvSpPr>
          <p:nvPr>
            <p:ph type="subTitle" idx="1"/>
          </p:nvPr>
        </p:nvSpPr>
        <p:spPr>
          <a:xfrm>
            <a:off x="820738" y="5230906"/>
            <a:ext cx="7542212" cy="1030942"/>
          </a:xfrm>
        </p:spPr>
        <p:txBody>
          <a:bodyPr/>
          <a:lstStyle>
            <a:lvl1pPr marL="0" indent="0" algn="ctr">
              <a:spcBef>
                <a:spcPct val="30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t>1/17/23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pic>
        <p:nvPicPr>
          <p:cNvPr id="7" name="Picture 6" descr="MoleculeTracer.png"/>
          <p:cNvPicPr>
            <a:picLocks noChangeAspect="1"/>
          </p:cNvPicPr>
          <p:nvPr/>
        </p:nvPicPr>
        <p:blipFill>
          <a:blip r:embed="rId2"/>
          <a:stretch>
            <a:fillRect/>
          </a:stretch>
        </p:blipFill>
        <p:spPr>
          <a:xfrm>
            <a:off x="1674019" y="224679"/>
            <a:ext cx="5795963" cy="394337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3962399"/>
            <a:ext cx="7585710" cy="672353"/>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3101957" y="457200"/>
            <a:ext cx="2940087" cy="2940087"/>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vert="horz" lIns="91440" tIns="45720" rIns="91440" bIns="45720" rtlCol="0">
            <a:normAutofit/>
          </a:bodyPr>
          <a:lstStyle>
            <a:lvl1pPr marL="0" indent="0" algn="l" defTabSz="914400" rtl="0" eaLnBrk="1" latinLnBrk="0" hangingPunct="1">
              <a:spcBef>
                <a:spcPts val="2000"/>
              </a:spcBef>
              <a:buFontTx/>
              <a:buNone/>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777240" y="4639235"/>
            <a:ext cx="7585710" cy="1371600"/>
          </a:xfrm>
        </p:spPr>
        <p:txBody>
          <a:bodyPr vert="horz" lIns="91440" tIns="45720" rIns="91440" bIns="45720" rtlCol="0">
            <a:normAutofit/>
          </a:bodyPr>
          <a:lstStyle>
            <a:lvl1pPr marL="0" indent="0" algn="ctr">
              <a:spcBef>
                <a:spcPts val="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a:t>Click to edit Master text styles</a:t>
            </a:r>
          </a:p>
        </p:txBody>
      </p:sp>
      <p:sp>
        <p:nvSpPr>
          <p:cNvPr id="5" name="Date Placeholder 4"/>
          <p:cNvSpPr>
            <a:spLocks noGrp="1"/>
          </p:cNvSpPr>
          <p:nvPr>
            <p:ph type="dt" sz="half" idx="10"/>
          </p:nvPr>
        </p:nvSpPr>
        <p:spPr/>
        <p:txBody>
          <a:bodyPr/>
          <a:lstStyle/>
          <a:p>
            <a:fld id="{70BA1CFD-BFF0-48BC-9BA5-4974D7A6AB15}" type="datetimeFigureOut">
              <a:rPr lang="en-US" smtClean="0"/>
              <a:t>1/17/23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t>1/17/23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9365" y="416859"/>
            <a:ext cx="1940859" cy="5607424"/>
          </a:xfrm>
        </p:spPr>
        <p:txBody>
          <a:bodyPr vert="eaVert" anchor="ctr" anchorCtr="0"/>
          <a:lstStyle/>
          <a:p>
            <a:r>
              <a:rPr lang="en-US"/>
              <a:t>Click to edit Master title style</a:t>
            </a:r>
            <a:endParaRPr/>
          </a:p>
        </p:txBody>
      </p:sp>
      <p:sp>
        <p:nvSpPr>
          <p:cNvPr id="3" name="Vertical Text Placeholder 2"/>
          <p:cNvSpPr>
            <a:spLocks noGrp="1"/>
          </p:cNvSpPr>
          <p:nvPr>
            <p:ph type="body" orient="vert" idx="1"/>
          </p:nvPr>
        </p:nvSpPr>
        <p:spPr>
          <a:xfrm>
            <a:off x="820737" y="414015"/>
            <a:ext cx="6144839" cy="5610268"/>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t>1/17/23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t>1/17/23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0737" y="1219013"/>
            <a:ext cx="7542213" cy="1958975"/>
          </a:xfrm>
        </p:spPr>
        <p:txBody>
          <a:bodyPr vert="horz" lIns="91440" tIns="45720" rIns="91440" bIns="45720" rtlCol="0" anchor="b" anchorCtr="0">
            <a:noAutofit/>
          </a:bodyPr>
          <a:lstStyle>
            <a:lvl1pPr algn="ctr" defTabSz="914400" rtl="0" eaLnBrk="1" latinLnBrk="0" hangingPunct="1">
              <a:spcBef>
                <a:spcPct val="0"/>
              </a:spcBef>
              <a:buNone/>
              <a:defRPr sz="52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820737" y="3224213"/>
            <a:ext cx="7542213" cy="1500187"/>
          </a:xfrm>
        </p:spPr>
        <p:txBody>
          <a:bodyPr vert="horz" lIns="91440" tIns="45720" rIns="91440" bIns="45720" rtlCol="0">
            <a:normAutofit/>
          </a:bodyPr>
          <a:lstStyle>
            <a:lvl1pPr marL="0" indent="0" algn="ctr" defTabSz="914400" rtl="0" eaLnBrk="1" latinLnBrk="0" hangingPunct="1">
              <a:spcBef>
                <a:spcPts val="300"/>
              </a:spcBef>
              <a:buFontTx/>
              <a:buNone/>
              <a:defRPr sz="24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BA1CFD-BFF0-48BC-9BA5-4974D7A6AB15}" type="datetimeFigureOut">
              <a:rPr lang="en-US" smtClean="0"/>
              <a:t>1/17/23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p>
            <a:r>
              <a:rPr lang="en-US"/>
              <a:t>Click to edit Master title style</a:t>
            </a:r>
            <a:endParaRPr/>
          </a:p>
        </p:txBody>
      </p:sp>
      <p:sp>
        <p:nvSpPr>
          <p:cNvPr id="3" name="Content Placeholder 2"/>
          <p:cNvSpPr>
            <a:spLocks noGrp="1"/>
          </p:cNvSpPr>
          <p:nvPr>
            <p:ph sz="half" idx="1"/>
          </p:nvPr>
        </p:nvSpPr>
        <p:spPr>
          <a:xfrm>
            <a:off x="779462"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03763"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70BA1CFD-BFF0-48BC-9BA5-4974D7A6AB15}" type="datetimeFigureOut">
              <a:rPr lang="en-US" smtClean="0"/>
              <a:t>1/17/23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779462"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79462"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703763"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03763"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70BA1CFD-BFF0-48BC-9BA5-4974D7A6AB15}" type="datetimeFigureOut">
              <a:rPr lang="en-US" smtClean="0"/>
              <a:t>1/17/23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70BA1CFD-BFF0-48BC-9BA5-4974D7A6AB15}" type="datetimeFigureOut">
              <a:rPr lang="en-US" smtClean="0"/>
              <a:t>1/17/23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BA1CFD-BFF0-48BC-9BA5-4974D7A6AB15}" type="datetimeFigureOut">
              <a:rPr lang="en-US" smtClean="0"/>
              <a:t>1/17/23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9929" y="457201"/>
            <a:ext cx="3566160" cy="1371600"/>
          </a:xfrm>
        </p:spPr>
        <p:txBody>
          <a:bodyPr anchor="b">
            <a:normAutofit/>
          </a:bodyPr>
          <a:lstStyle>
            <a:lvl1pPr algn="ctr">
              <a:defRPr sz="3600" b="1"/>
            </a:lvl1pPr>
          </a:lstStyle>
          <a:p>
            <a:r>
              <a:rPr lang="en-US"/>
              <a:t>Click to edit Master title style</a:t>
            </a:r>
            <a:endParaRPr/>
          </a:p>
        </p:txBody>
      </p:sp>
      <p:sp>
        <p:nvSpPr>
          <p:cNvPr id="3" name="Content Placeholder 2"/>
          <p:cNvSpPr>
            <a:spLocks noGrp="1"/>
          </p:cNvSpPr>
          <p:nvPr>
            <p:ph idx="1"/>
          </p:nvPr>
        </p:nvSpPr>
        <p:spPr>
          <a:xfrm>
            <a:off x="4802393" y="457201"/>
            <a:ext cx="3566160" cy="5410200"/>
          </a:xfrm>
        </p:spPr>
        <p:txBody>
          <a:bodyPr>
            <a:normAutofit/>
          </a:bodyPr>
          <a:lstStyle>
            <a:lvl1pPr>
              <a:defRPr sz="2400"/>
            </a:lvl1pPr>
            <a:lvl2pPr>
              <a:defRPr sz="2200"/>
            </a:lvl2pPr>
            <a:lvl3pPr>
              <a:defRPr sz="2000"/>
            </a:lvl3pPr>
            <a:lvl4pPr>
              <a:defRPr sz="1800"/>
            </a:lvl4pPr>
            <a:lvl5pPr>
              <a:defRPr sz="1800"/>
            </a:lvl5pPr>
            <a:lvl6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2173288" indent="-344488">
              <a:defRPr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779929" y="1828801"/>
            <a:ext cx="3566160" cy="3657600"/>
          </a:xfrm>
        </p:spPr>
        <p:txBody>
          <a:bodyPr>
            <a:normAutofit/>
          </a:bodyPr>
          <a:lstStyle>
            <a:lvl1pPr marL="0" indent="0" algn="ctr">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BA1CFD-BFF0-48BC-9BA5-4974D7A6AB15}" type="datetimeFigureOut">
              <a:rPr lang="en-US" smtClean="0"/>
              <a:t>1/17/23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457200"/>
            <a:ext cx="3566160" cy="1371600"/>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5266765" y="1676400"/>
            <a:ext cx="2975610" cy="2975610"/>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777240" y="1828800"/>
            <a:ext cx="3566160" cy="3657600"/>
          </a:xfrm>
        </p:spPr>
        <p:txBody>
          <a:bodyPr vert="horz" lIns="91440" tIns="45720" rIns="91440" bIns="45720" rtlCol="0">
            <a:normAutofit/>
          </a:bodyPr>
          <a:lstStyle>
            <a:lvl1pPr marL="0" indent="0" algn="ctr">
              <a:spcBef>
                <a:spcPts val="60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a:t>Click to edit Master text styles</a:t>
            </a:r>
          </a:p>
        </p:txBody>
      </p:sp>
      <p:sp>
        <p:nvSpPr>
          <p:cNvPr id="5" name="Date Placeholder 4"/>
          <p:cNvSpPr>
            <a:spLocks noGrp="1"/>
          </p:cNvSpPr>
          <p:nvPr>
            <p:ph type="dt" sz="half" idx="10"/>
          </p:nvPr>
        </p:nvSpPr>
        <p:spPr/>
        <p:txBody>
          <a:bodyPr/>
          <a:lstStyle/>
          <a:p>
            <a:fld id="{70BA1CFD-BFF0-48BC-9BA5-4974D7A6AB15}" type="datetimeFigureOut">
              <a:rPr lang="en-US" smtClean="0"/>
              <a:t>1/17/23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GridOverlay.png"/>
          <p:cNvPicPr>
            <a:picLocks noChangeAspect="1"/>
          </p:cNvPicPr>
          <p:nvPr/>
        </p:nvPicPr>
        <p:blipFill>
          <a:blip r:embed="rId14"/>
          <a:stretch>
            <a:fillRect/>
          </a:stretch>
        </p:blipFill>
        <p:spPr>
          <a:xfrm>
            <a:off x="0" y="0"/>
            <a:ext cx="9144000" cy="6858000"/>
          </a:xfrm>
          <a:prstGeom prst="rect">
            <a:avLst/>
          </a:prstGeom>
          <a:solidFill>
            <a:schemeClr val="bg2">
              <a:lumMod val="60000"/>
              <a:lumOff val="40000"/>
              <a:alpha val="10000"/>
            </a:schemeClr>
          </a:solidFill>
        </p:spPr>
      </p:pic>
      <p:sp>
        <p:nvSpPr>
          <p:cNvPr id="2" name="Title Placeholder 1"/>
          <p:cNvSpPr>
            <a:spLocks noGrp="1"/>
          </p:cNvSpPr>
          <p:nvPr>
            <p:ph type="title"/>
          </p:nvPr>
        </p:nvSpPr>
        <p:spPr>
          <a:xfrm>
            <a:off x="779462" y="107577"/>
            <a:ext cx="7581901" cy="1653988"/>
          </a:xfrm>
          <a:prstGeom prst="rect">
            <a:avLst/>
          </a:prstGeom>
        </p:spPr>
        <p:txBody>
          <a:bodyPr vert="horz" lIns="91440" tIns="45720" rIns="91440" bIns="45720" rtlCol="0" anchor="ctr">
            <a:noAutofit/>
          </a:bodyPr>
          <a:lstStyle/>
          <a:p>
            <a:r>
              <a:rPr lang="en-US"/>
              <a:t>Click to edit Master title style</a:t>
            </a:r>
            <a:endParaRPr/>
          </a:p>
        </p:txBody>
      </p:sp>
      <p:sp>
        <p:nvSpPr>
          <p:cNvPr id="3" name="Text Placeholder 2"/>
          <p:cNvSpPr>
            <a:spLocks noGrp="1"/>
          </p:cNvSpPr>
          <p:nvPr>
            <p:ph type="body" idx="1"/>
          </p:nvPr>
        </p:nvSpPr>
        <p:spPr>
          <a:xfrm>
            <a:off x="779462" y="1882588"/>
            <a:ext cx="7581901" cy="39534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651812" y="6356350"/>
            <a:ext cx="2133600" cy="365125"/>
          </a:xfrm>
          <a:prstGeom prst="rect">
            <a:avLst/>
          </a:prstGeom>
        </p:spPr>
        <p:txBody>
          <a:bodyPr vert="horz" lIns="91440" tIns="45720" rIns="91440" bIns="45720" rtlCol="0" anchor="ctr"/>
          <a:lstStyle>
            <a:lvl1pPr algn="r">
              <a:defRPr sz="1100">
                <a:solidFill>
                  <a:schemeClr val="tx1">
                    <a:tint val="75000"/>
                  </a:schemeClr>
                </a:solidFill>
                <a:effectLst>
                  <a:outerShdw blurRad="101600" dist="63500" dir="2700000" algn="tl" rotWithShape="0">
                    <a:prstClr val="black">
                      <a:alpha val="75000"/>
                    </a:prstClr>
                  </a:outerShdw>
                </a:effectLst>
              </a:defRPr>
            </a:lvl1pPr>
          </a:lstStyle>
          <a:p>
            <a:fld id="{70BA1CFD-BFF0-48BC-9BA5-4974D7A6AB15}" type="datetimeFigureOut">
              <a:rPr lang="en-US" smtClean="0"/>
              <a:t>1/17/23</a:t>
            </a:fld>
            <a:endParaRPr lang="en-US"/>
          </a:p>
        </p:txBody>
      </p:sp>
      <p:sp>
        <p:nvSpPr>
          <p:cNvPr id="5" name="Footer Placeholder 4"/>
          <p:cNvSpPr>
            <a:spLocks noGrp="1"/>
          </p:cNvSpPr>
          <p:nvPr>
            <p:ph type="ftr" sz="quarter" idx="3"/>
          </p:nvPr>
        </p:nvSpPr>
        <p:spPr>
          <a:xfrm>
            <a:off x="354106" y="6356350"/>
            <a:ext cx="2895600" cy="365125"/>
          </a:xfrm>
          <a:prstGeom prst="rect">
            <a:avLst/>
          </a:prstGeom>
        </p:spPr>
        <p:txBody>
          <a:bodyPr vert="horz" lIns="91440" tIns="45720" rIns="91440" bIns="45720" rtlCol="0" anchor="ctr"/>
          <a:lstStyle>
            <a:lvl1pPr algn="l">
              <a:defRPr sz="1100">
                <a:solidFill>
                  <a:schemeClr val="tx1">
                    <a:tint val="75000"/>
                  </a:schemeClr>
                </a:solidFill>
                <a:effectLst>
                  <a:outerShdw blurRad="101600" dist="63500" dir="2700000" algn="tl" rotWithShape="0">
                    <a:prstClr val="black">
                      <a:alpha val="75000"/>
                    </a:prstClr>
                  </a:outerShdw>
                </a:effectLst>
              </a:defRPr>
            </a:lvl1pPr>
          </a:lstStyle>
          <a:p>
            <a:endParaRPr lang="en-US"/>
          </a:p>
        </p:txBody>
      </p:sp>
      <p:sp>
        <p:nvSpPr>
          <p:cNvPr id="6" name="Slide Number Placeholder 5"/>
          <p:cNvSpPr>
            <a:spLocks noGrp="1"/>
          </p:cNvSpPr>
          <p:nvPr>
            <p:ph type="sldNum" sz="quarter" idx="4"/>
          </p:nvPr>
        </p:nvSpPr>
        <p:spPr>
          <a:xfrm>
            <a:off x="4191000" y="6356350"/>
            <a:ext cx="762000" cy="365125"/>
          </a:xfrm>
          <a:prstGeom prst="rect">
            <a:avLst/>
          </a:prstGeom>
        </p:spPr>
        <p:txBody>
          <a:bodyPr vert="horz" lIns="91440" tIns="45720" rIns="91440" bIns="45720" rtlCol="0" anchor="ctr"/>
          <a:lstStyle>
            <a:lvl1pPr algn="ctr">
              <a:defRPr sz="1100">
                <a:solidFill>
                  <a:schemeClr val="tx1">
                    <a:tint val="75000"/>
                  </a:schemeClr>
                </a:solidFill>
                <a:effectLst>
                  <a:outerShdw blurRad="101600" dist="63500" dir="2700000" algn="tl" rotWithShape="0">
                    <a:prstClr val="black">
                      <a:alpha val="75000"/>
                    </a:prstClr>
                  </a:outerShdw>
                </a:effectLst>
              </a:defRPr>
            </a:lvl1pPr>
          </a:lstStyle>
          <a:p>
            <a:fld id="{D12AA694-00EB-4F4B-AABB-6F50FB178914}"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p:titleStyle>
    <p:bodyStyle>
      <a:lvl1pPr marL="403225" indent="-403225" algn="l" defTabSz="914400" rtl="0" eaLnBrk="1" latinLnBrk="0" hangingPunct="1">
        <a:spcBef>
          <a:spcPts val="2000"/>
        </a:spcBef>
        <a:buFontTx/>
        <a:buBlip>
          <a:blip r:embed="rId15"/>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15"/>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15"/>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15"/>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15"/>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1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1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1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15"/>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8.wmf"/></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8.wmf"/></Relationships>
</file>

<file path=ppt/slides/_rels/slide104.xml.rels><?xml version="1.0" encoding="UTF-8" standalone="yes"?>
<Relationships xmlns="http://schemas.openxmlformats.org/package/2006/relationships"><Relationship Id="rId8" Type="http://schemas.openxmlformats.org/officeDocument/2006/relationships/image" Target="../media/image63.wmf"/><Relationship Id="rId3" Type="http://schemas.openxmlformats.org/officeDocument/2006/relationships/oleObject" Target="../embeddings/oleObject16.bin"/><Relationship Id="rId7" Type="http://schemas.openxmlformats.org/officeDocument/2006/relationships/oleObject" Target="../embeddings/oleObject18.bin"/><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2.wmf"/><Relationship Id="rId5" Type="http://schemas.openxmlformats.org/officeDocument/2006/relationships/oleObject" Target="../embeddings/oleObject17.bin"/><Relationship Id="rId4" Type="http://schemas.openxmlformats.org/officeDocument/2006/relationships/image" Target="../media/image61.wmf"/></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8" Type="http://schemas.openxmlformats.org/officeDocument/2006/relationships/image" Target="../media/image52.wmf"/><Relationship Id="rId3" Type="http://schemas.openxmlformats.org/officeDocument/2006/relationships/oleObject" Target="../embeddings/oleObject19.bin"/><Relationship Id="rId7" Type="http://schemas.openxmlformats.org/officeDocument/2006/relationships/oleObject" Target="../embeddings/oleObject21.bin"/><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5.wmf"/><Relationship Id="rId5" Type="http://schemas.openxmlformats.org/officeDocument/2006/relationships/oleObject" Target="../embeddings/oleObject20.bin"/><Relationship Id="rId4" Type="http://schemas.openxmlformats.org/officeDocument/2006/relationships/image" Target="../media/image64.wmf"/></Relationships>
</file>

<file path=ppt/slides/_rels/slide107.xml.rels><?xml version="1.0" encoding="UTF-8" standalone="yes"?>
<Relationships xmlns="http://schemas.openxmlformats.org/package/2006/relationships"><Relationship Id="rId8" Type="http://schemas.openxmlformats.org/officeDocument/2006/relationships/image" Target="../media/image68.wmf"/><Relationship Id="rId3" Type="http://schemas.openxmlformats.org/officeDocument/2006/relationships/oleObject" Target="../embeddings/oleObject22.bin"/><Relationship Id="rId7" Type="http://schemas.openxmlformats.org/officeDocument/2006/relationships/oleObject" Target="../embeddings/oleObject24.bin"/><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7.wmf"/><Relationship Id="rId5" Type="http://schemas.openxmlformats.org/officeDocument/2006/relationships/oleObject" Target="../embeddings/oleObject23.bin"/><Relationship Id="rId4" Type="http://schemas.openxmlformats.org/officeDocument/2006/relationships/image" Target="../media/image66.wmf"/></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8" Type="http://schemas.openxmlformats.org/officeDocument/2006/relationships/oleObject" Target="../embeddings/oleObject28.bin"/><Relationship Id="rId3" Type="http://schemas.openxmlformats.org/officeDocument/2006/relationships/image" Target="../media/image69.emf"/><Relationship Id="rId7" Type="http://schemas.openxmlformats.org/officeDocument/2006/relationships/image" Target="../media/image71.emf"/><Relationship Id="rId2" Type="http://schemas.openxmlformats.org/officeDocument/2006/relationships/oleObject" Target="../embeddings/oleObject25.bin"/><Relationship Id="rId1" Type="http://schemas.openxmlformats.org/officeDocument/2006/relationships/slideLayout" Target="../slideLayouts/slideLayout2.xml"/><Relationship Id="rId6" Type="http://schemas.openxmlformats.org/officeDocument/2006/relationships/oleObject" Target="../embeddings/oleObject27.bin"/><Relationship Id="rId5" Type="http://schemas.openxmlformats.org/officeDocument/2006/relationships/image" Target="../media/image70.emf"/><Relationship Id="rId4" Type="http://schemas.openxmlformats.org/officeDocument/2006/relationships/oleObject" Target="../embeddings/oleObject26.bin"/><Relationship Id="rId9" Type="http://schemas.openxmlformats.org/officeDocument/2006/relationships/image" Target="../media/image72.emf"/></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openxmlformats.org/officeDocument/2006/relationships/oleObject" Target="../embeddings/oleObject32.bin"/><Relationship Id="rId3" Type="http://schemas.openxmlformats.org/officeDocument/2006/relationships/image" Target="../media/image69.emf"/><Relationship Id="rId7" Type="http://schemas.openxmlformats.org/officeDocument/2006/relationships/image" Target="../media/image71.emf"/><Relationship Id="rId2" Type="http://schemas.openxmlformats.org/officeDocument/2006/relationships/oleObject" Target="../embeddings/oleObject29.bin"/><Relationship Id="rId1" Type="http://schemas.openxmlformats.org/officeDocument/2006/relationships/slideLayout" Target="../slideLayouts/slideLayout2.xml"/><Relationship Id="rId6" Type="http://schemas.openxmlformats.org/officeDocument/2006/relationships/oleObject" Target="../embeddings/oleObject31.bin"/><Relationship Id="rId5" Type="http://schemas.openxmlformats.org/officeDocument/2006/relationships/image" Target="../media/image70.emf"/><Relationship Id="rId4" Type="http://schemas.openxmlformats.org/officeDocument/2006/relationships/oleObject" Target="../embeddings/oleObject30.bin"/><Relationship Id="rId9" Type="http://schemas.openxmlformats.org/officeDocument/2006/relationships/image" Target="../media/image72.em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75.gif"/><Relationship Id="rId4" Type="http://schemas.openxmlformats.org/officeDocument/2006/relationships/image" Target="../media/image74.gif"/></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77.jpg"/><Relationship Id="rId4" Type="http://schemas.openxmlformats.org/officeDocument/2006/relationships/image" Target="../media/image76.jpg"/></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4v"/><Relationship Id="rId1" Type="http://schemas.microsoft.com/office/2007/relationships/media" Target="../media/media2.m4v"/><Relationship Id="rId4" Type="http://schemas.openxmlformats.org/officeDocument/2006/relationships/image" Target="../media/image80.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hyperlink" Target="https://media.pearsoncmg.com/bc/bc_0media_chem/chem_sim/calorimetry/Calor.php" TargetMode="External"/><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image" Target="../media/image82.gif"/><Relationship Id="rId1" Type="http://schemas.openxmlformats.org/officeDocument/2006/relationships/slideLayout" Target="../slideLayouts/slideLayout2.xml"/><Relationship Id="rId4" Type="http://schemas.openxmlformats.org/officeDocument/2006/relationships/image" Target="../media/image84.gif"/></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image" Target="../media/image82.gif"/><Relationship Id="rId1" Type="http://schemas.openxmlformats.org/officeDocument/2006/relationships/slideLayout" Target="../slideLayouts/slideLayout2.xml"/><Relationship Id="rId4" Type="http://schemas.openxmlformats.org/officeDocument/2006/relationships/image" Target="../media/image84.gif"/></Relationships>
</file>

<file path=ppt/slides/_rels/slide135.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image" Target="../media/image82.gif"/><Relationship Id="rId1" Type="http://schemas.openxmlformats.org/officeDocument/2006/relationships/slideLayout" Target="../slideLayouts/slideLayout2.xml"/><Relationship Id="rId4" Type="http://schemas.openxmlformats.org/officeDocument/2006/relationships/image" Target="../media/image84.gif"/></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hyperlink" Target="https://phet.colorado.edu/en/simulation/masses-and-springs-basics" TargetMode="External"/><Relationship Id="rId2" Type="http://schemas.openxmlformats.org/officeDocument/2006/relationships/hyperlink" Target="https://phet.colorado.edu/en/simulation/pendulum-lab" TargetMode="External"/><Relationship Id="rId1" Type="http://schemas.openxmlformats.org/officeDocument/2006/relationships/slideLayout" Target="../slideLayouts/slideLayout2.xml"/><Relationship Id="rId4" Type="http://schemas.openxmlformats.org/officeDocument/2006/relationships/image" Target="../media/image85.JP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89.gif"/><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image" Target="../media/image91.gif"/><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hyperlink" Target="http://swift.sonoma.edu/education/slinky_booklet/"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03.gif"/><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04.gif"/><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06.gif"/><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08.gi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09.wmf"/></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10.wmf"/></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11.png"/></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gif"/></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hyperlink" Target="https://iwant2study.org/ospsg/index.php/interactive-resources/physics/04-waves/05-sound/366-dopplerxywee01"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phet.colorado.edu/en/simulation/legacy/energy-skate-park"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ww.arborsci.com/timer-and-photogates" TargetMode="External"/><Relationship Id="rId2" Type="http://schemas.openxmlformats.org/officeDocument/2006/relationships/hyperlink" Target="http://www.arborsci.com/racing-marbles-lab"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hyperlink" Target="https://www.flinnsci.com/ballistic-pendulum-economy-choice/ap7110/"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image" Target="../media/image42.png"/><Relationship Id="rId7" Type="http://schemas.openxmlformats.org/officeDocument/2006/relationships/oleObject" Target="../embeddings/oleObject2.bin"/><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4.wmf"/><Relationship Id="rId5" Type="http://schemas.openxmlformats.org/officeDocument/2006/relationships/oleObject" Target="../embeddings/oleObject1.bin"/><Relationship Id="rId4" Type="http://schemas.openxmlformats.org/officeDocument/2006/relationships/image" Target="../media/image43.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image" Target="../media/image52.w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1.wmf"/><Relationship Id="rId5" Type="http://schemas.openxmlformats.org/officeDocument/2006/relationships/oleObject" Target="../embeddings/oleObject4.bin"/><Relationship Id="rId4" Type="http://schemas.openxmlformats.org/officeDocument/2006/relationships/image" Target="../media/image50.wmf"/></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3.wmf"/></Relationships>
</file>

<file path=ppt/slides/_rels/slide97.x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5.wmf"/><Relationship Id="rId5" Type="http://schemas.openxmlformats.org/officeDocument/2006/relationships/oleObject" Target="../embeddings/oleObject8.bin"/><Relationship Id="rId4" Type="http://schemas.openxmlformats.org/officeDocument/2006/relationships/image" Target="../media/image54.wmf"/></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7.wmf"/></Relationships>
</file>

<file path=ppt/slides/_rels/slide99.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oleObject" Target="../embeddings/oleObject11.bin"/><Relationship Id="rId7" Type="http://schemas.openxmlformats.org/officeDocument/2006/relationships/oleObject" Target="../embeddings/oleObject13.bin"/><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9.wmf"/><Relationship Id="rId5" Type="http://schemas.openxmlformats.org/officeDocument/2006/relationships/oleObject" Target="../embeddings/oleObject12.bin"/><Relationship Id="rId4" Type="http://schemas.openxmlformats.org/officeDocument/2006/relationships/image" Target="../media/image58.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0119" y="1568134"/>
            <a:ext cx="8419872" cy="2315820"/>
          </a:xfrm>
        </p:spPr>
        <p:txBody>
          <a:bodyPr/>
          <a:lstStyle/>
          <a:p>
            <a:r>
              <a:rPr lang="en-US" dirty="0"/>
              <a:t>Welcome to</a:t>
            </a:r>
            <a:br>
              <a:rPr lang="en-US" dirty="0"/>
            </a:br>
            <a:r>
              <a:rPr lang="en-US" sz="20000" dirty="0"/>
              <a:t>PTSOS!</a:t>
            </a:r>
          </a:p>
        </p:txBody>
      </p:sp>
      <p:sp>
        <p:nvSpPr>
          <p:cNvPr id="4" name="Subtitle 2"/>
          <p:cNvSpPr txBox="1">
            <a:spLocks/>
          </p:cNvSpPr>
          <p:nvPr/>
        </p:nvSpPr>
        <p:spPr>
          <a:xfrm>
            <a:off x="84221" y="3496956"/>
            <a:ext cx="8735770" cy="1030942"/>
          </a:xfrm>
          <a:prstGeom prst="rect">
            <a:avLst/>
          </a:prstGeom>
        </p:spPr>
        <p:txBody>
          <a:bodyPr vert="horz" lIns="91440" tIns="45720" rIns="91440" bIns="45720" rtlCol="0">
            <a:noAutofit/>
          </a:bodyPr>
          <a:lstStyle>
            <a:lvl1pPr marL="0" indent="0" algn="ctr" defTabSz="914400" rtl="0" eaLnBrk="1" latinLnBrk="0" hangingPunct="1">
              <a:spcBef>
                <a:spcPct val="300"/>
              </a:spcBef>
              <a:buFontTx/>
              <a:buNone/>
              <a:defRPr sz="24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indent="0" algn="ctr" defTabSz="914400" rtl="0" eaLnBrk="1" latinLnBrk="0" hangingPunct="1">
              <a:spcBef>
                <a:spcPts val="600"/>
              </a:spcBef>
              <a:buFontTx/>
              <a:buNone/>
              <a:defRPr sz="22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2pPr>
            <a:lvl3pPr marL="914400" indent="0" algn="ctr" defTabSz="914400" rtl="0" eaLnBrk="1" latinLnBrk="0" hangingPunct="1">
              <a:spcBef>
                <a:spcPts val="600"/>
              </a:spcBef>
              <a:buFontTx/>
              <a:buNone/>
              <a:defRPr sz="20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3pPr>
            <a:lvl4pPr marL="1371600" indent="0" algn="ctr" defTabSz="914400" rtl="0" eaLnBrk="1" latinLnBrk="0" hangingPunct="1">
              <a:spcBef>
                <a:spcPts val="600"/>
              </a:spcBef>
              <a:buFontTx/>
              <a:buNone/>
              <a:defRPr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4pPr>
            <a:lvl5pPr marL="1828800" indent="0" algn="ctr" defTabSz="914400" rtl="0" eaLnBrk="1" latinLnBrk="0" hangingPunct="1">
              <a:spcBef>
                <a:spcPts val="600"/>
              </a:spcBef>
              <a:buFontTx/>
              <a:buNone/>
              <a:defRPr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5pPr>
            <a:lvl6pPr marL="22860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6pPr>
            <a:lvl7pPr marL="27432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7pPr>
            <a:lvl8pPr marL="32004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8pPr>
            <a:lvl9pPr marL="36576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9pPr>
          </a:lstStyle>
          <a:p>
            <a:r>
              <a:rPr lang="en-US" u="sng" dirty="0">
                <a:solidFill>
                  <a:schemeClr val="accent1">
                    <a:lumMod val="20000"/>
                    <a:lumOff val="80000"/>
                  </a:schemeClr>
                </a:solidFill>
              </a:rPr>
              <a:t>Winter Workshop Jan. 21, 2023</a:t>
            </a:r>
            <a:r>
              <a:rPr lang="en-US" dirty="0">
                <a:solidFill>
                  <a:schemeClr val="accent1">
                    <a:lumMod val="20000"/>
                    <a:lumOff val="80000"/>
                  </a:schemeClr>
                </a:solidFill>
              </a:rPr>
              <a:t>:</a:t>
            </a:r>
          </a:p>
          <a:p>
            <a:r>
              <a:rPr lang="en-US" dirty="0">
                <a:solidFill>
                  <a:schemeClr val="accent1">
                    <a:lumMod val="20000"/>
                    <a:lumOff val="80000"/>
                  </a:schemeClr>
                </a:solidFill>
              </a:rPr>
              <a:t>Energy and Collisions, Circular Motion, Rotation, Gravitation, </a:t>
            </a:r>
          </a:p>
          <a:p>
            <a:r>
              <a:rPr lang="en-US" dirty="0">
                <a:solidFill>
                  <a:schemeClr val="accent1">
                    <a:lumMod val="20000"/>
                    <a:lumOff val="80000"/>
                  </a:schemeClr>
                </a:solidFill>
              </a:rPr>
              <a:t>Thermal Physics, Oscillations</a:t>
            </a:r>
          </a:p>
        </p:txBody>
      </p:sp>
      <p:sp>
        <p:nvSpPr>
          <p:cNvPr id="6" name="Subtitle 2"/>
          <p:cNvSpPr txBox="1">
            <a:spLocks/>
          </p:cNvSpPr>
          <p:nvPr/>
        </p:nvSpPr>
        <p:spPr>
          <a:xfrm>
            <a:off x="119128" y="4769090"/>
            <a:ext cx="4054431" cy="1030942"/>
          </a:xfrm>
          <a:prstGeom prst="rect">
            <a:avLst/>
          </a:prstGeom>
        </p:spPr>
        <p:txBody>
          <a:bodyPr vert="horz" lIns="91440" tIns="45720" rIns="91440" bIns="45720" rtlCol="0">
            <a:normAutofit fontScale="85000" lnSpcReduction="20000"/>
          </a:bodyPr>
          <a:lstStyle>
            <a:lvl1pPr marL="0" indent="0" algn="ctr" defTabSz="914400" rtl="0" eaLnBrk="1" latinLnBrk="0" hangingPunct="1">
              <a:spcBef>
                <a:spcPct val="300"/>
              </a:spcBef>
              <a:buFontTx/>
              <a:buNone/>
              <a:defRPr sz="24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indent="0" algn="ctr" defTabSz="914400" rtl="0" eaLnBrk="1" latinLnBrk="0" hangingPunct="1">
              <a:spcBef>
                <a:spcPts val="600"/>
              </a:spcBef>
              <a:buFontTx/>
              <a:buNone/>
              <a:defRPr sz="22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2pPr>
            <a:lvl3pPr marL="914400" indent="0" algn="ctr" defTabSz="914400" rtl="0" eaLnBrk="1" latinLnBrk="0" hangingPunct="1">
              <a:spcBef>
                <a:spcPts val="600"/>
              </a:spcBef>
              <a:buFontTx/>
              <a:buNone/>
              <a:defRPr sz="20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3pPr>
            <a:lvl4pPr marL="1371600" indent="0" algn="ctr" defTabSz="914400" rtl="0" eaLnBrk="1" latinLnBrk="0" hangingPunct="1">
              <a:spcBef>
                <a:spcPts val="600"/>
              </a:spcBef>
              <a:buFontTx/>
              <a:buNone/>
              <a:defRPr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4pPr>
            <a:lvl5pPr marL="1828800" indent="0" algn="ctr" defTabSz="914400" rtl="0" eaLnBrk="1" latinLnBrk="0" hangingPunct="1">
              <a:spcBef>
                <a:spcPts val="600"/>
              </a:spcBef>
              <a:buFontTx/>
              <a:buNone/>
              <a:defRPr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5pPr>
            <a:lvl6pPr marL="22860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6pPr>
            <a:lvl7pPr marL="27432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7pPr>
            <a:lvl8pPr marL="32004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8pPr>
            <a:lvl9pPr marL="36576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9pPr>
          </a:lstStyle>
          <a:p>
            <a:r>
              <a:rPr lang="en-US" sz="4200" u="sng" dirty="0"/>
              <a:t>Dan Burns</a:t>
            </a:r>
          </a:p>
          <a:p>
            <a:r>
              <a:rPr lang="en-US" dirty="0"/>
              <a:t>PASCO Curriculum Developer</a:t>
            </a:r>
          </a:p>
          <a:p>
            <a:r>
              <a:rPr lang="en-US" dirty="0"/>
              <a:t>Teacher, Los Gatos HS (retired)</a:t>
            </a:r>
          </a:p>
          <a:p>
            <a:endParaRPr lang="en-US" dirty="0"/>
          </a:p>
        </p:txBody>
      </p:sp>
      <p:sp>
        <p:nvSpPr>
          <p:cNvPr id="9" name="Subtitle 2"/>
          <p:cNvSpPr txBox="1">
            <a:spLocks/>
          </p:cNvSpPr>
          <p:nvPr/>
        </p:nvSpPr>
        <p:spPr>
          <a:xfrm>
            <a:off x="4685357" y="4769281"/>
            <a:ext cx="4054431" cy="1030942"/>
          </a:xfrm>
          <a:prstGeom prst="rect">
            <a:avLst/>
          </a:prstGeom>
        </p:spPr>
        <p:txBody>
          <a:bodyPr vert="horz" lIns="91440" tIns="45720" rIns="91440" bIns="45720" rtlCol="0">
            <a:normAutofit/>
          </a:bodyPr>
          <a:lstStyle>
            <a:lvl1pPr marL="0" indent="0" algn="ctr" defTabSz="914400" rtl="0" eaLnBrk="1" latinLnBrk="0" hangingPunct="1">
              <a:spcBef>
                <a:spcPct val="300"/>
              </a:spcBef>
              <a:buFontTx/>
              <a:buNone/>
              <a:defRPr sz="24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indent="0" algn="ctr" defTabSz="914400" rtl="0" eaLnBrk="1" latinLnBrk="0" hangingPunct="1">
              <a:spcBef>
                <a:spcPts val="600"/>
              </a:spcBef>
              <a:buFontTx/>
              <a:buNone/>
              <a:defRPr sz="22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2pPr>
            <a:lvl3pPr marL="914400" indent="0" algn="ctr" defTabSz="914400" rtl="0" eaLnBrk="1" latinLnBrk="0" hangingPunct="1">
              <a:spcBef>
                <a:spcPts val="600"/>
              </a:spcBef>
              <a:buFontTx/>
              <a:buNone/>
              <a:defRPr sz="20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3pPr>
            <a:lvl4pPr marL="1371600" indent="0" algn="ctr" defTabSz="914400" rtl="0" eaLnBrk="1" latinLnBrk="0" hangingPunct="1">
              <a:spcBef>
                <a:spcPts val="600"/>
              </a:spcBef>
              <a:buFontTx/>
              <a:buNone/>
              <a:defRPr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4pPr>
            <a:lvl5pPr marL="1828800" indent="0" algn="ctr" defTabSz="914400" rtl="0" eaLnBrk="1" latinLnBrk="0" hangingPunct="1">
              <a:spcBef>
                <a:spcPts val="600"/>
              </a:spcBef>
              <a:buFontTx/>
              <a:buNone/>
              <a:defRPr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5pPr>
            <a:lvl6pPr marL="22860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6pPr>
            <a:lvl7pPr marL="27432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7pPr>
            <a:lvl8pPr marL="32004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8pPr>
            <a:lvl9pPr marL="36576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9pPr>
          </a:lstStyle>
          <a:p>
            <a:r>
              <a:rPr lang="en-US" sz="3600" u="sng" dirty="0"/>
              <a:t>Tom </a:t>
            </a:r>
            <a:r>
              <a:rPr lang="en-US" sz="3600" u="sng" dirty="0" err="1"/>
              <a:t>Shefler</a:t>
            </a:r>
            <a:endParaRPr lang="en-US" sz="3600" u="sng" dirty="0"/>
          </a:p>
          <a:p>
            <a:r>
              <a:rPr lang="en-US" dirty="0"/>
              <a:t>Physics Teacher, Granada HS</a:t>
            </a:r>
          </a:p>
          <a:p>
            <a:endParaRPr lang="en-US" dirty="0"/>
          </a:p>
        </p:txBody>
      </p:sp>
      <p:sp>
        <p:nvSpPr>
          <p:cNvPr id="7" name="Subtitle 2"/>
          <p:cNvSpPr txBox="1">
            <a:spLocks/>
          </p:cNvSpPr>
          <p:nvPr/>
        </p:nvSpPr>
        <p:spPr>
          <a:xfrm>
            <a:off x="2472592" y="5909838"/>
            <a:ext cx="4054431" cy="1030942"/>
          </a:xfrm>
          <a:prstGeom prst="rect">
            <a:avLst/>
          </a:prstGeom>
        </p:spPr>
        <p:txBody>
          <a:bodyPr vert="horz" lIns="91440" tIns="45720" rIns="91440" bIns="45720" rtlCol="0">
            <a:normAutofit fontScale="62500" lnSpcReduction="20000"/>
          </a:bodyPr>
          <a:lstStyle>
            <a:lvl1pPr marL="0" indent="0" algn="ctr" defTabSz="914400" rtl="0" eaLnBrk="1" latinLnBrk="0" hangingPunct="1">
              <a:spcBef>
                <a:spcPct val="300"/>
              </a:spcBef>
              <a:buFontTx/>
              <a:buNone/>
              <a:defRPr sz="24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indent="0" algn="ctr" defTabSz="914400" rtl="0" eaLnBrk="1" latinLnBrk="0" hangingPunct="1">
              <a:spcBef>
                <a:spcPts val="600"/>
              </a:spcBef>
              <a:buFontTx/>
              <a:buNone/>
              <a:defRPr sz="22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2pPr>
            <a:lvl3pPr marL="914400" indent="0" algn="ctr" defTabSz="914400" rtl="0" eaLnBrk="1" latinLnBrk="0" hangingPunct="1">
              <a:spcBef>
                <a:spcPts val="600"/>
              </a:spcBef>
              <a:buFontTx/>
              <a:buNone/>
              <a:defRPr sz="20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3pPr>
            <a:lvl4pPr marL="1371600" indent="0" algn="ctr" defTabSz="914400" rtl="0" eaLnBrk="1" latinLnBrk="0" hangingPunct="1">
              <a:spcBef>
                <a:spcPts val="600"/>
              </a:spcBef>
              <a:buFontTx/>
              <a:buNone/>
              <a:defRPr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4pPr>
            <a:lvl5pPr marL="1828800" indent="0" algn="ctr" defTabSz="914400" rtl="0" eaLnBrk="1" latinLnBrk="0" hangingPunct="1">
              <a:spcBef>
                <a:spcPts val="600"/>
              </a:spcBef>
              <a:buFontTx/>
              <a:buNone/>
              <a:defRPr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5pPr>
            <a:lvl6pPr marL="22860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6pPr>
            <a:lvl7pPr marL="27432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7pPr>
            <a:lvl8pPr marL="32004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8pPr>
            <a:lvl9pPr marL="3657600" indent="0" algn="ctr" defTabSz="914400" rtl="0" eaLnBrk="1" latinLnBrk="0" hangingPunct="1">
              <a:spcBef>
                <a:spcPct val="20000"/>
              </a:spcBef>
              <a:buFontTx/>
              <a:buNone/>
              <a:defRPr lang="en-US" sz="18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9pPr>
          </a:lstStyle>
          <a:p>
            <a:r>
              <a:rPr lang="en-US" sz="5800" u="sng" dirty="0"/>
              <a:t>Abigail </a:t>
            </a:r>
            <a:r>
              <a:rPr lang="en-US" sz="5800" u="sng" dirty="0" err="1"/>
              <a:t>Plemmons</a:t>
            </a:r>
            <a:endParaRPr lang="en-US" sz="5800" u="sng" dirty="0"/>
          </a:p>
          <a:p>
            <a:r>
              <a:rPr lang="en-US" sz="3200" dirty="0"/>
              <a:t>Physics Teacher, Granada HS</a:t>
            </a:r>
            <a:endParaRPr lang="en-US" sz="3900" u="sng" dirty="0"/>
          </a:p>
          <a:p>
            <a:endParaRPr lang="en-US" sz="3900" u="sng" dirty="0"/>
          </a:p>
          <a:p>
            <a:endParaRPr lang="en-US" dirty="0"/>
          </a:p>
        </p:txBody>
      </p:sp>
    </p:spTree>
    <p:extLst>
      <p:ext uri="{BB962C8B-B14F-4D97-AF65-F5344CB8AC3E}">
        <p14:creationId xmlns:p14="http://schemas.microsoft.com/office/powerpoint/2010/main" val="1261903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380" y="107577"/>
            <a:ext cx="8822351" cy="1653988"/>
          </a:xfrm>
        </p:spPr>
        <p:txBody>
          <a:bodyPr/>
          <a:lstStyle/>
          <a:p>
            <a:r>
              <a:rPr lang="en-US" sz="4800" dirty="0"/>
              <a:t>Example of a Simple Machine: The Inclined Plane</a:t>
            </a:r>
          </a:p>
        </p:txBody>
      </p:sp>
      <p:pic>
        <p:nvPicPr>
          <p:cNvPr id="4" name="Picture 3" descr="hqdefaul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169" y="2162642"/>
            <a:ext cx="4982044" cy="3736533"/>
          </a:xfrm>
          <a:prstGeom prst="rect">
            <a:avLst/>
          </a:prstGeom>
        </p:spPr>
      </p:pic>
      <p:sp>
        <p:nvSpPr>
          <p:cNvPr id="6" name="Content Placeholder 2"/>
          <p:cNvSpPr>
            <a:spLocks noGrp="1"/>
          </p:cNvSpPr>
          <p:nvPr>
            <p:ph idx="1"/>
          </p:nvPr>
        </p:nvSpPr>
        <p:spPr>
          <a:xfrm>
            <a:off x="5520214" y="1761565"/>
            <a:ext cx="3623786" cy="5096435"/>
          </a:xfrm>
        </p:spPr>
        <p:txBody>
          <a:bodyPr>
            <a:normAutofit fontScale="92500" lnSpcReduction="20000"/>
          </a:bodyPr>
          <a:lstStyle/>
          <a:p>
            <a:r>
              <a:rPr lang="en-US" dirty="0"/>
              <a:t>Suppose you want to lift a 1000-N refrigerator into the back of a moving truck 0.75 m off the ground.</a:t>
            </a:r>
          </a:p>
          <a:p>
            <a:r>
              <a:rPr lang="en-US" dirty="0"/>
              <a:t>Without the ramp, you’d have to actually exert 1000 N of force straight up over a distance of 0.75 m.</a:t>
            </a:r>
          </a:p>
          <a:p>
            <a:r>
              <a:rPr lang="en-US" dirty="0"/>
              <a:t>These values can be considered the output force and output distance of the machine, respectively.</a:t>
            </a:r>
          </a:p>
        </p:txBody>
      </p:sp>
      <p:cxnSp>
        <p:nvCxnSpPr>
          <p:cNvPr id="8" name="Straight Arrow Connector 7"/>
          <p:cNvCxnSpPr/>
          <p:nvPr/>
        </p:nvCxnSpPr>
        <p:spPr>
          <a:xfrm flipV="1">
            <a:off x="2155461" y="1761565"/>
            <a:ext cx="0" cy="345243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11" name="TextBox 10"/>
          <p:cNvSpPr txBox="1"/>
          <p:nvPr/>
        </p:nvSpPr>
        <p:spPr>
          <a:xfrm>
            <a:off x="1160763" y="4105368"/>
            <a:ext cx="1989396" cy="7078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000" b="1" i="1" dirty="0" err="1">
                <a:solidFill>
                  <a:schemeClr val="accent3">
                    <a:lumMod val="60000"/>
                    <a:lumOff val="40000"/>
                  </a:schemeClr>
                </a:solidFill>
              </a:rPr>
              <a:t>F</a:t>
            </a:r>
            <a:r>
              <a:rPr lang="en-US" sz="4000" b="1" i="1" baseline="-25000" dirty="0" err="1">
                <a:solidFill>
                  <a:schemeClr val="accent3">
                    <a:lumMod val="60000"/>
                    <a:lumOff val="40000"/>
                  </a:schemeClr>
                </a:solidFill>
              </a:rPr>
              <a:t>out</a:t>
            </a:r>
            <a:endParaRPr lang="en-US" sz="4000" b="1" i="1" baseline="-25000" dirty="0">
              <a:solidFill>
                <a:schemeClr val="accent3">
                  <a:lumMod val="60000"/>
                  <a:lumOff val="40000"/>
                </a:schemeClr>
              </a:solidFill>
            </a:endParaRPr>
          </a:p>
        </p:txBody>
      </p:sp>
      <p:cxnSp>
        <p:nvCxnSpPr>
          <p:cNvPr id="13" name="Straight Arrow Connector 12"/>
          <p:cNvCxnSpPr/>
          <p:nvPr/>
        </p:nvCxnSpPr>
        <p:spPr>
          <a:xfrm flipV="1">
            <a:off x="5129663" y="4105368"/>
            <a:ext cx="0" cy="110863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16" name="TextBox 15"/>
          <p:cNvSpPr txBox="1"/>
          <p:nvPr/>
        </p:nvSpPr>
        <p:spPr>
          <a:xfrm>
            <a:off x="4210668" y="4425887"/>
            <a:ext cx="1989396" cy="7078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000" b="1" i="1" dirty="0" err="1">
                <a:solidFill>
                  <a:srgbClr val="FF0000"/>
                </a:solidFill>
              </a:rPr>
              <a:t>d</a:t>
            </a:r>
            <a:r>
              <a:rPr lang="en-US" sz="4000" b="1" i="1" baseline="-25000" dirty="0" err="1">
                <a:solidFill>
                  <a:srgbClr val="FF0000"/>
                </a:solidFill>
              </a:rPr>
              <a:t>out</a:t>
            </a:r>
            <a:endParaRPr lang="en-US" sz="4000" b="1" i="1" baseline="-25000" dirty="0">
              <a:solidFill>
                <a:srgbClr val="FF0000"/>
              </a:solidFill>
            </a:endParaRPr>
          </a:p>
        </p:txBody>
      </p:sp>
    </p:spTree>
    <p:extLst>
      <p:ext uri="{BB962C8B-B14F-4D97-AF65-F5344CB8AC3E}">
        <p14:creationId xmlns:p14="http://schemas.microsoft.com/office/powerpoint/2010/main" val="420108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1" grpId="0"/>
      <p:bldP spid="16" grpId="0"/>
    </p:bld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609600" y="228600"/>
            <a:ext cx="7620000" cy="1143000"/>
          </a:xfrm>
        </p:spPr>
        <p:txBody>
          <a:bodyPr/>
          <a:lstStyle/>
          <a:p>
            <a:pPr eaLnBrk="1" hangingPunct="1">
              <a:defRPr/>
            </a:pPr>
            <a:r>
              <a:rPr lang="en-US">
                <a:cs typeface="+mj-cs"/>
              </a:rPr>
              <a:t>Kepler</a:t>
            </a:r>
            <a:r>
              <a:rPr lang="ja-JP" altLang="en-US">
                <a:latin typeface="Arial"/>
                <a:cs typeface="+mj-cs"/>
              </a:rPr>
              <a:t>’</a:t>
            </a:r>
            <a:r>
              <a:rPr lang="en-US">
                <a:cs typeface="+mj-cs"/>
              </a:rPr>
              <a:t>s 3</a:t>
            </a:r>
            <a:r>
              <a:rPr lang="en-US" baseline="30000">
                <a:cs typeface="+mj-cs"/>
              </a:rPr>
              <a:t>rd</a:t>
            </a:r>
            <a:r>
              <a:rPr lang="en-US">
                <a:cs typeface="+mj-cs"/>
              </a:rPr>
              <a:t> Law Derived!</a:t>
            </a:r>
          </a:p>
        </p:txBody>
      </p:sp>
      <p:sp>
        <p:nvSpPr>
          <p:cNvPr id="210947" name="Rectangle 3"/>
          <p:cNvSpPr>
            <a:spLocks noGrp="1" noChangeArrowheads="1"/>
          </p:cNvSpPr>
          <p:nvPr>
            <p:ph type="body" idx="1"/>
          </p:nvPr>
        </p:nvSpPr>
        <p:spPr>
          <a:xfrm>
            <a:off x="2571987" y="1833474"/>
            <a:ext cx="6096000" cy="4724400"/>
          </a:xfrm>
        </p:spPr>
        <p:txBody>
          <a:bodyPr/>
          <a:lstStyle/>
          <a:p>
            <a:pPr eaLnBrk="1" hangingPunct="1">
              <a:lnSpc>
                <a:spcPct val="90000"/>
              </a:lnSpc>
              <a:defRPr/>
            </a:pPr>
            <a:r>
              <a:rPr lang="en-US" dirty="0" err="1">
                <a:cs typeface="+mn-cs"/>
              </a:rPr>
              <a:t>Kepler</a:t>
            </a:r>
            <a:r>
              <a:rPr lang="en-US" dirty="0">
                <a:cs typeface="+mn-cs"/>
              </a:rPr>
              <a:t> showed that the square of the period of an orbit is proportional to the cube of the semi-major axis based on analyzing data empirically, but he had no idea </a:t>
            </a:r>
            <a:r>
              <a:rPr lang="en-US" i="1" dirty="0">
                <a:cs typeface="+mn-cs"/>
              </a:rPr>
              <a:t>why</a:t>
            </a:r>
            <a:r>
              <a:rPr lang="en-US" dirty="0">
                <a:cs typeface="+mn-cs"/>
              </a:rPr>
              <a:t> the relationship was true.</a:t>
            </a:r>
          </a:p>
          <a:p>
            <a:pPr eaLnBrk="1" hangingPunct="1">
              <a:lnSpc>
                <a:spcPct val="90000"/>
              </a:lnSpc>
              <a:defRPr/>
            </a:pPr>
            <a:r>
              <a:rPr lang="en-US" dirty="0">
                <a:cs typeface="+mn-cs"/>
              </a:rPr>
              <a:t>By showing that gravity was a centripetal force, Newton was able to explain and derive </a:t>
            </a:r>
            <a:r>
              <a:rPr lang="en-US" dirty="0" err="1">
                <a:cs typeface="+mn-cs"/>
              </a:rPr>
              <a:t>Kepler</a:t>
            </a:r>
            <a:r>
              <a:rPr lang="ja-JP" altLang="en-US" dirty="0">
                <a:latin typeface="Arial"/>
                <a:cs typeface="+mn-cs"/>
              </a:rPr>
              <a:t>’</a:t>
            </a:r>
            <a:r>
              <a:rPr lang="en-US" dirty="0">
                <a:cs typeface="+mn-cs"/>
              </a:rPr>
              <a:t>s 3</a:t>
            </a:r>
            <a:r>
              <a:rPr lang="en-US" baseline="30000" dirty="0">
                <a:cs typeface="+mn-cs"/>
              </a:rPr>
              <a:t>rd</a:t>
            </a:r>
            <a:r>
              <a:rPr lang="en-US" dirty="0">
                <a:cs typeface="+mn-cs"/>
              </a:rPr>
              <a:t> Law.</a:t>
            </a:r>
          </a:p>
        </p:txBody>
      </p:sp>
    </p:spTree>
    <p:extLst>
      <p:ext uri="{BB962C8B-B14F-4D97-AF65-F5344CB8AC3E}">
        <p14:creationId xmlns:p14="http://schemas.microsoft.com/office/powerpoint/2010/main" val="206187651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094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094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094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6" grpId="0" autoUpdateAnimBg="0"/>
      <p:bldP spid="210947" grpId="0" build="p"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2209800" y="381000"/>
            <a:ext cx="6096000" cy="1143000"/>
          </a:xfrm>
        </p:spPr>
        <p:txBody>
          <a:bodyPr/>
          <a:lstStyle/>
          <a:p>
            <a:pPr eaLnBrk="1" hangingPunct="1">
              <a:defRPr/>
            </a:pPr>
            <a:r>
              <a:rPr lang="en-US">
                <a:cs typeface="+mj-cs"/>
              </a:rPr>
              <a:t>Newton</a:t>
            </a:r>
            <a:r>
              <a:rPr lang="ja-JP" altLang="en-US">
                <a:latin typeface="Arial"/>
                <a:cs typeface="+mj-cs"/>
              </a:rPr>
              <a:t>’</a:t>
            </a:r>
            <a:r>
              <a:rPr lang="en-US">
                <a:cs typeface="+mj-cs"/>
              </a:rPr>
              <a:t>s Version of Kepler</a:t>
            </a:r>
            <a:r>
              <a:rPr lang="ja-JP" altLang="en-US">
                <a:latin typeface="Arial"/>
                <a:cs typeface="+mj-cs"/>
              </a:rPr>
              <a:t>’</a:t>
            </a:r>
            <a:r>
              <a:rPr lang="en-US">
                <a:cs typeface="+mj-cs"/>
              </a:rPr>
              <a:t>s 3</a:t>
            </a:r>
            <a:r>
              <a:rPr lang="en-US" baseline="30000">
                <a:cs typeface="+mj-cs"/>
              </a:rPr>
              <a:t>rd</a:t>
            </a:r>
            <a:r>
              <a:rPr lang="en-US">
                <a:cs typeface="+mj-cs"/>
              </a:rPr>
              <a:t> Law</a:t>
            </a:r>
          </a:p>
        </p:txBody>
      </p:sp>
      <p:sp>
        <p:nvSpPr>
          <p:cNvPr id="212995" name="Rectangle 3"/>
          <p:cNvSpPr>
            <a:spLocks noGrp="1" noChangeArrowheads="1"/>
          </p:cNvSpPr>
          <p:nvPr>
            <p:ph type="body" idx="1"/>
          </p:nvPr>
        </p:nvSpPr>
        <p:spPr>
          <a:xfrm>
            <a:off x="2819400" y="1752600"/>
            <a:ext cx="6096000" cy="609600"/>
          </a:xfrm>
        </p:spPr>
        <p:txBody>
          <a:bodyPr/>
          <a:lstStyle/>
          <a:p>
            <a:pPr eaLnBrk="1" hangingPunct="1">
              <a:defRPr/>
            </a:pPr>
            <a:r>
              <a:rPr lang="en-US">
                <a:cs typeface="+mn-cs"/>
              </a:rPr>
              <a:t>The equation</a:t>
            </a:r>
          </a:p>
        </p:txBody>
      </p:sp>
      <p:graphicFrame>
        <p:nvGraphicFramePr>
          <p:cNvPr id="212996" name="Object 4"/>
          <p:cNvGraphicFramePr>
            <a:graphicFrameLocks noChangeAspect="1"/>
          </p:cNvGraphicFramePr>
          <p:nvPr/>
        </p:nvGraphicFramePr>
        <p:xfrm>
          <a:off x="3886200" y="2362200"/>
          <a:ext cx="2490788" cy="1296988"/>
        </p:xfrm>
        <a:graphic>
          <a:graphicData uri="http://schemas.openxmlformats.org/presentationml/2006/ole">
            <mc:AlternateContent xmlns:mc="http://schemas.openxmlformats.org/markup-compatibility/2006">
              <mc:Choice xmlns:v="urn:schemas-microsoft-com:vml" Requires="v">
                <p:oleObj name="Equation" r:id="rId3" imgW="927100" imgH="482600" progId="Equation.COEE2">
                  <p:embed/>
                </p:oleObj>
              </mc:Choice>
              <mc:Fallback>
                <p:oleObj name="Equation" r:id="rId3" imgW="927100" imgH="482600" progId="Equation.COEE2">
                  <p:embed/>
                  <p:pic>
                    <p:nvPicPr>
                      <p:cNvPr id="21299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2362200"/>
                        <a:ext cx="2490788" cy="1296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12997" name="Rectangle 5"/>
          <p:cNvSpPr>
            <a:spLocks noChangeArrowheads="1"/>
          </p:cNvSpPr>
          <p:nvPr/>
        </p:nvSpPr>
        <p:spPr bwMode="auto">
          <a:xfrm>
            <a:off x="2895600" y="3733800"/>
            <a:ext cx="60960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lstStyle/>
          <a:p>
            <a:pPr marL="342900" indent="-342900">
              <a:spcBef>
                <a:spcPct val="20000"/>
              </a:spcBef>
              <a:buClr>
                <a:schemeClr val="hlink"/>
              </a:buClr>
              <a:buSzPct val="60000"/>
              <a:buFont typeface="Wingdings" charset="0"/>
              <a:buNone/>
              <a:defRPr/>
            </a:pPr>
            <a:r>
              <a:rPr lang="en-US" sz="2800">
                <a:latin typeface="Arial" charset="0"/>
                <a:cs typeface="+mn-cs"/>
              </a:rPr>
              <a:t>is known as Newton</a:t>
            </a:r>
            <a:r>
              <a:rPr lang="ja-JP" altLang="en-US" sz="2800">
                <a:latin typeface="Arial"/>
                <a:cs typeface="+mn-cs"/>
              </a:rPr>
              <a:t>’</a:t>
            </a:r>
            <a:r>
              <a:rPr lang="en-US" sz="2800">
                <a:latin typeface="Arial" charset="0"/>
                <a:cs typeface="+mn-cs"/>
              </a:rPr>
              <a:t>s version of Kepler</a:t>
            </a:r>
            <a:r>
              <a:rPr lang="ja-JP" altLang="en-US" sz="2800">
                <a:latin typeface="Arial"/>
                <a:cs typeface="+mn-cs"/>
              </a:rPr>
              <a:t>’</a:t>
            </a:r>
            <a:r>
              <a:rPr lang="en-US" sz="2800">
                <a:latin typeface="Arial" charset="0"/>
                <a:cs typeface="+mn-cs"/>
              </a:rPr>
              <a:t>s 3</a:t>
            </a:r>
            <a:r>
              <a:rPr lang="en-US" sz="2800" baseline="30000">
                <a:latin typeface="Arial" charset="0"/>
                <a:cs typeface="+mn-cs"/>
              </a:rPr>
              <a:t>rd</a:t>
            </a:r>
            <a:r>
              <a:rPr lang="en-US" sz="2800">
                <a:latin typeface="Arial" charset="0"/>
                <a:cs typeface="+mn-cs"/>
              </a:rPr>
              <a:t> Law.  In this equation,</a:t>
            </a:r>
          </a:p>
          <a:p>
            <a:pPr marL="342900" indent="-342900">
              <a:spcBef>
                <a:spcPct val="20000"/>
              </a:spcBef>
              <a:buClr>
                <a:schemeClr val="hlink"/>
              </a:buClr>
              <a:buSzPct val="60000"/>
              <a:buFont typeface="Wingdings" charset="0"/>
              <a:buNone/>
              <a:defRPr/>
            </a:pPr>
            <a:endParaRPr lang="en-US" sz="2800">
              <a:latin typeface="Arial" charset="0"/>
              <a:cs typeface="+mn-cs"/>
            </a:endParaRPr>
          </a:p>
        </p:txBody>
      </p:sp>
      <p:sp>
        <p:nvSpPr>
          <p:cNvPr id="212998" name="Rectangle 6"/>
          <p:cNvSpPr>
            <a:spLocks noChangeArrowheads="1"/>
          </p:cNvSpPr>
          <p:nvPr/>
        </p:nvSpPr>
        <p:spPr bwMode="auto">
          <a:xfrm>
            <a:off x="2819400" y="4800600"/>
            <a:ext cx="6096000" cy="18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lstStyle/>
          <a:p>
            <a:pPr marL="742950" lvl="1" indent="-285750">
              <a:spcBef>
                <a:spcPct val="20000"/>
              </a:spcBef>
              <a:buClr>
                <a:schemeClr val="tx2"/>
              </a:buClr>
              <a:buSzPct val="65000"/>
              <a:buFont typeface="Wingdings" charset="0"/>
              <a:buChar char="u"/>
              <a:defRPr/>
            </a:pPr>
            <a:r>
              <a:rPr lang="en-US" sz="2600" i="1">
                <a:latin typeface="Arial" charset="0"/>
                <a:cs typeface="+mn-cs"/>
              </a:rPr>
              <a:t>p</a:t>
            </a:r>
            <a:r>
              <a:rPr lang="en-US" sz="2600">
                <a:latin typeface="Arial" charset="0"/>
                <a:cs typeface="+mn-cs"/>
              </a:rPr>
              <a:t> = orbital period (in seconds)</a:t>
            </a:r>
          </a:p>
          <a:p>
            <a:pPr marL="742950" lvl="1" indent="-285750">
              <a:spcBef>
                <a:spcPct val="20000"/>
              </a:spcBef>
              <a:buClr>
                <a:schemeClr val="tx2"/>
              </a:buClr>
              <a:buSzPct val="65000"/>
              <a:buFont typeface="Wingdings" charset="0"/>
              <a:buChar char="u"/>
              <a:defRPr/>
            </a:pPr>
            <a:r>
              <a:rPr lang="en-US" sz="2600" i="1">
                <a:latin typeface="Arial" charset="0"/>
                <a:cs typeface="+mn-cs"/>
              </a:rPr>
              <a:t>r </a:t>
            </a:r>
            <a:r>
              <a:rPr lang="en-US" sz="2600">
                <a:latin typeface="Arial" charset="0"/>
                <a:cs typeface="+mn-cs"/>
              </a:rPr>
              <a:t>= radius of the orbit (in meters)</a:t>
            </a:r>
          </a:p>
          <a:p>
            <a:pPr marL="742950" lvl="1" indent="-285750">
              <a:spcBef>
                <a:spcPct val="20000"/>
              </a:spcBef>
              <a:buClr>
                <a:schemeClr val="tx2"/>
              </a:buClr>
              <a:buSzPct val="65000"/>
              <a:buFont typeface="Wingdings" charset="0"/>
              <a:buChar char="u"/>
              <a:defRPr/>
            </a:pPr>
            <a:r>
              <a:rPr lang="en-US" sz="2600" i="1">
                <a:latin typeface="Arial" charset="0"/>
                <a:cs typeface="+mn-cs"/>
              </a:rPr>
              <a:t>M</a:t>
            </a:r>
            <a:r>
              <a:rPr lang="en-US" sz="2600">
                <a:latin typeface="Arial" charset="0"/>
                <a:cs typeface="+mn-cs"/>
              </a:rPr>
              <a:t> = the mass of the central object whose gravity is causing the orbit.</a:t>
            </a:r>
            <a:endParaRPr lang="en-US" sz="2600" i="1">
              <a:latin typeface="Arial" charset="0"/>
              <a:cs typeface="+mn-cs"/>
            </a:endParaRPr>
          </a:p>
        </p:txBody>
      </p:sp>
    </p:spTree>
    <p:extLst>
      <p:ext uri="{BB962C8B-B14F-4D97-AF65-F5344CB8AC3E}">
        <p14:creationId xmlns:p14="http://schemas.microsoft.com/office/powerpoint/2010/main" val="315023326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29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299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1299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299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129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4" grpId="0" autoUpdateAnimBg="0"/>
      <p:bldP spid="212995" grpId="0" build="p" autoUpdateAnimBg="0"/>
      <p:bldP spid="212997" grpId="0" autoUpdateAnimBg="0"/>
      <p:bldP spid="212998"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1676400" y="228600"/>
            <a:ext cx="7239000" cy="1524000"/>
          </a:xfrm>
        </p:spPr>
        <p:txBody>
          <a:bodyPr/>
          <a:lstStyle/>
          <a:p>
            <a:pPr eaLnBrk="1" hangingPunct="1">
              <a:defRPr/>
            </a:pPr>
            <a:r>
              <a:rPr lang="en-US">
                <a:cs typeface="+mj-cs"/>
              </a:rPr>
              <a:t>A Powerful Tool</a:t>
            </a:r>
          </a:p>
        </p:txBody>
      </p:sp>
      <p:sp>
        <p:nvSpPr>
          <p:cNvPr id="215043" name="Rectangle 3"/>
          <p:cNvSpPr>
            <a:spLocks noGrp="1" noChangeArrowheads="1"/>
          </p:cNvSpPr>
          <p:nvPr>
            <p:ph type="body" idx="1"/>
          </p:nvPr>
        </p:nvSpPr>
        <p:spPr/>
        <p:txBody>
          <a:bodyPr/>
          <a:lstStyle/>
          <a:p>
            <a:pPr eaLnBrk="1" hangingPunct="1">
              <a:defRPr/>
            </a:pPr>
            <a:r>
              <a:rPr lang="en-US">
                <a:cs typeface="+mn-cs"/>
              </a:rPr>
              <a:t>Newton</a:t>
            </a:r>
            <a:r>
              <a:rPr lang="ja-JP" altLang="en-US">
                <a:latin typeface="Arial"/>
                <a:cs typeface="+mn-cs"/>
              </a:rPr>
              <a:t>’</a:t>
            </a:r>
            <a:r>
              <a:rPr lang="en-US">
                <a:cs typeface="+mn-cs"/>
              </a:rPr>
              <a:t>s version of Kepler</a:t>
            </a:r>
            <a:r>
              <a:rPr lang="ja-JP" altLang="en-US">
                <a:latin typeface="Arial"/>
                <a:cs typeface="+mn-cs"/>
              </a:rPr>
              <a:t>’</a:t>
            </a:r>
            <a:r>
              <a:rPr lang="en-US">
                <a:cs typeface="+mn-cs"/>
              </a:rPr>
              <a:t>s 3</a:t>
            </a:r>
            <a:r>
              <a:rPr lang="en-US" baseline="30000">
                <a:cs typeface="+mn-cs"/>
              </a:rPr>
              <a:t>rd</a:t>
            </a:r>
            <a:r>
              <a:rPr lang="en-US">
                <a:cs typeface="+mn-cs"/>
              </a:rPr>
              <a:t> Law allows us to calculate the mass of anything that</a:t>
            </a:r>
            <a:r>
              <a:rPr lang="ja-JP" altLang="en-US">
                <a:latin typeface="Arial"/>
                <a:cs typeface="+mn-cs"/>
              </a:rPr>
              <a:t>’</a:t>
            </a:r>
            <a:r>
              <a:rPr lang="en-US">
                <a:cs typeface="+mn-cs"/>
              </a:rPr>
              <a:t>s orbited!</a:t>
            </a:r>
          </a:p>
          <a:p>
            <a:pPr eaLnBrk="1" hangingPunct="1">
              <a:defRPr/>
            </a:pPr>
            <a:r>
              <a:rPr lang="en-US">
                <a:cs typeface="+mn-cs"/>
              </a:rPr>
              <a:t>For example, if you plug Earth</a:t>
            </a:r>
            <a:r>
              <a:rPr lang="ja-JP" altLang="en-US">
                <a:latin typeface="Arial"/>
                <a:cs typeface="+mn-cs"/>
              </a:rPr>
              <a:t>’</a:t>
            </a:r>
            <a:r>
              <a:rPr lang="en-US">
                <a:cs typeface="+mn-cs"/>
              </a:rPr>
              <a:t>s orbital data into the equation, what do you calculate?</a:t>
            </a:r>
          </a:p>
          <a:p>
            <a:pPr eaLnBrk="1" hangingPunct="1">
              <a:defRPr/>
            </a:pPr>
            <a:r>
              <a:rPr lang="en-US" i="1">
                <a:cs typeface="+mn-cs"/>
              </a:rPr>
              <a:t>Answer:  the mass of the Sun!</a:t>
            </a:r>
          </a:p>
        </p:txBody>
      </p:sp>
    </p:spTree>
    <p:extLst>
      <p:ext uri="{BB962C8B-B14F-4D97-AF65-F5344CB8AC3E}">
        <p14:creationId xmlns:p14="http://schemas.microsoft.com/office/powerpoint/2010/main" val="74790426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50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504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504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50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2" grpId="0" autoUpdateAnimBg="0"/>
      <p:bldP spid="215043" grpId="0" build="p"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339421" y="76200"/>
            <a:ext cx="7907704" cy="1143000"/>
          </a:xfrm>
        </p:spPr>
        <p:txBody>
          <a:bodyPr/>
          <a:lstStyle/>
          <a:p>
            <a:pPr eaLnBrk="1" hangingPunct="1">
              <a:defRPr/>
            </a:pPr>
            <a:r>
              <a:rPr lang="en-US" dirty="0">
                <a:cs typeface="+mj-cs"/>
              </a:rPr>
              <a:t>The Mass of the Sun</a:t>
            </a:r>
          </a:p>
        </p:txBody>
      </p:sp>
      <p:sp>
        <p:nvSpPr>
          <p:cNvPr id="217091" name="Rectangle 3"/>
          <p:cNvSpPr>
            <a:spLocks noGrp="1" noChangeArrowheads="1"/>
          </p:cNvSpPr>
          <p:nvPr>
            <p:ph type="body" idx="1"/>
          </p:nvPr>
        </p:nvSpPr>
        <p:spPr>
          <a:xfrm>
            <a:off x="2743200" y="1219200"/>
            <a:ext cx="6096000" cy="4114800"/>
          </a:xfrm>
        </p:spPr>
        <p:txBody>
          <a:bodyPr>
            <a:normAutofit fontScale="92500" lnSpcReduction="10000"/>
          </a:bodyPr>
          <a:lstStyle/>
          <a:p>
            <a:pPr eaLnBrk="1" hangingPunct="1">
              <a:defRPr/>
            </a:pPr>
            <a:r>
              <a:rPr lang="en-US" sz="2400" dirty="0">
                <a:cs typeface="+mn-cs"/>
              </a:rPr>
              <a:t>The average distance from the Earth to the Sun is 1.5 x 10</a:t>
            </a:r>
            <a:r>
              <a:rPr lang="en-US" sz="2400" baseline="30000" dirty="0">
                <a:cs typeface="+mn-cs"/>
              </a:rPr>
              <a:t>11</a:t>
            </a:r>
            <a:r>
              <a:rPr lang="en-US" sz="2400" dirty="0">
                <a:cs typeface="+mn-cs"/>
              </a:rPr>
              <a:t> m.  What is the mass of the Sun?</a:t>
            </a:r>
          </a:p>
          <a:p>
            <a:pPr eaLnBrk="1" hangingPunct="1">
              <a:defRPr/>
            </a:pPr>
            <a:r>
              <a:rPr lang="en-US" sz="2400" dirty="0">
                <a:cs typeface="+mn-cs"/>
              </a:rPr>
              <a:t>Given:</a:t>
            </a:r>
          </a:p>
          <a:p>
            <a:pPr lvl="1" eaLnBrk="1" hangingPunct="1">
              <a:defRPr/>
            </a:pPr>
            <a:r>
              <a:rPr lang="en-US" sz="2200" i="1" dirty="0"/>
              <a:t>r</a:t>
            </a:r>
            <a:r>
              <a:rPr lang="en-US" sz="2200" dirty="0"/>
              <a:t> = 1.5 x 10</a:t>
            </a:r>
            <a:r>
              <a:rPr lang="en-US" sz="2200" baseline="30000" dirty="0"/>
              <a:t>11</a:t>
            </a:r>
            <a:r>
              <a:rPr lang="en-US" sz="2200" dirty="0"/>
              <a:t> m.</a:t>
            </a:r>
          </a:p>
          <a:p>
            <a:pPr lvl="1" eaLnBrk="1" hangingPunct="1">
              <a:defRPr/>
            </a:pPr>
            <a:r>
              <a:rPr lang="en-US" sz="2200" i="1" dirty="0"/>
              <a:t>p</a:t>
            </a:r>
            <a:r>
              <a:rPr lang="en-US" sz="2200" dirty="0"/>
              <a:t> = 1 year = 3.15 x 10</a:t>
            </a:r>
            <a:r>
              <a:rPr lang="en-US" sz="2200" baseline="30000" dirty="0"/>
              <a:t>7</a:t>
            </a:r>
            <a:r>
              <a:rPr lang="en-US" sz="2200" dirty="0"/>
              <a:t> s.</a:t>
            </a:r>
          </a:p>
          <a:p>
            <a:pPr lvl="1" eaLnBrk="1" hangingPunct="1">
              <a:defRPr/>
            </a:pPr>
            <a:r>
              <a:rPr lang="en-US" sz="2200" dirty="0"/>
              <a:t>G = 6.67 x 10</a:t>
            </a:r>
            <a:r>
              <a:rPr lang="en-US" sz="2200" baseline="30000" dirty="0"/>
              <a:t>-11</a:t>
            </a:r>
            <a:r>
              <a:rPr lang="en-US" sz="2200" dirty="0"/>
              <a:t> Nm</a:t>
            </a:r>
            <a:r>
              <a:rPr lang="en-US" sz="2200" baseline="30000" dirty="0"/>
              <a:t>2</a:t>
            </a:r>
            <a:r>
              <a:rPr lang="en-US" sz="2200" dirty="0"/>
              <a:t>/kg</a:t>
            </a:r>
            <a:r>
              <a:rPr lang="en-US" sz="2200" baseline="30000" dirty="0"/>
              <a:t>2</a:t>
            </a:r>
            <a:r>
              <a:rPr lang="en-US" sz="2200" dirty="0"/>
              <a:t>.</a:t>
            </a:r>
          </a:p>
          <a:p>
            <a:pPr eaLnBrk="1" hangingPunct="1">
              <a:defRPr/>
            </a:pPr>
            <a:r>
              <a:rPr lang="en-US" sz="2400" dirty="0">
                <a:cs typeface="+mn-cs"/>
              </a:rPr>
              <a:t>Wanted:</a:t>
            </a:r>
          </a:p>
          <a:p>
            <a:pPr lvl="1" eaLnBrk="1" hangingPunct="1">
              <a:defRPr/>
            </a:pPr>
            <a:r>
              <a:rPr lang="en-US" sz="2200" i="1" dirty="0" err="1"/>
              <a:t>M</a:t>
            </a:r>
            <a:r>
              <a:rPr lang="en-US" sz="2200" i="1" baseline="-25000" dirty="0" err="1"/>
              <a:t>sun</a:t>
            </a:r>
            <a:endParaRPr lang="en-US" sz="2200" dirty="0"/>
          </a:p>
          <a:p>
            <a:pPr eaLnBrk="1" hangingPunct="1">
              <a:defRPr/>
            </a:pPr>
            <a:r>
              <a:rPr lang="en-US" sz="2400" dirty="0">
                <a:cs typeface="+mn-cs"/>
              </a:rPr>
              <a:t>Formula:</a:t>
            </a:r>
          </a:p>
          <a:p>
            <a:pPr eaLnBrk="1" hangingPunct="1">
              <a:buFont typeface="Wingdings" charset="0"/>
              <a:buNone/>
              <a:defRPr/>
            </a:pPr>
            <a:endParaRPr lang="en-US" sz="2400" dirty="0">
              <a:cs typeface="+mn-cs"/>
            </a:endParaRPr>
          </a:p>
        </p:txBody>
      </p:sp>
      <p:graphicFrame>
        <p:nvGraphicFramePr>
          <p:cNvPr id="217092" name="Object 4"/>
          <p:cNvGraphicFramePr>
            <a:graphicFrameLocks noChangeAspect="1"/>
          </p:cNvGraphicFramePr>
          <p:nvPr/>
        </p:nvGraphicFramePr>
        <p:xfrm>
          <a:off x="3429000" y="5334000"/>
          <a:ext cx="2490788" cy="1296988"/>
        </p:xfrm>
        <a:graphic>
          <a:graphicData uri="http://schemas.openxmlformats.org/presentationml/2006/ole">
            <mc:AlternateContent xmlns:mc="http://schemas.openxmlformats.org/markup-compatibility/2006">
              <mc:Choice xmlns:v="urn:schemas-microsoft-com:vml" Requires="v">
                <p:oleObj name="Equation" r:id="rId3" imgW="927100" imgH="482600" progId="Equation.COEE2">
                  <p:embed/>
                </p:oleObj>
              </mc:Choice>
              <mc:Fallback>
                <p:oleObj name="Equation" r:id="rId3" imgW="927100" imgH="482600" progId="Equation.COEE2">
                  <p:embed/>
                  <p:pic>
                    <p:nvPicPr>
                      <p:cNvPr id="21709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5334000"/>
                        <a:ext cx="2490788" cy="1296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97434274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70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709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7091">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217091">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217091">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217091">
                                            <p:txEl>
                                              <p:pRg st="4" end="4"/>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217091">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217091">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17091">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2170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0" grpId="0" autoUpdateAnimBg="0"/>
      <p:bldP spid="217091" grpId="0" build="p"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9138" name="Rectangle 2"/>
          <p:cNvSpPr>
            <a:spLocks noGrp="1" noChangeArrowheads="1"/>
          </p:cNvSpPr>
          <p:nvPr>
            <p:ph type="body" idx="1"/>
          </p:nvPr>
        </p:nvSpPr>
        <p:spPr>
          <a:xfrm>
            <a:off x="2819400" y="228600"/>
            <a:ext cx="6096000" cy="533400"/>
          </a:xfrm>
        </p:spPr>
        <p:txBody>
          <a:bodyPr/>
          <a:lstStyle/>
          <a:p>
            <a:pPr eaLnBrk="1" hangingPunct="1">
              <a:defRPr/>
            </a:pPr>
            <a:r>
              <a:rPr lang="en-US">
                <a:cs typeface="+mn-cs"/>
              </a:rPr>
              <a:t>First, solve for </a:t>
            </a:r>
            <a:r>
              <a:rPr lang="en-US" i="1">
                <a:cs typeface="+mn-cs"/>
              </a:rPr>
              <a:t>M:</a:t>
            </a:r>
            <a:endParaRPr lang="en-US">
              <a:cs typeface="+mn-cs"/>
            </a:endParaRPr>
          </a:p>
        </p:txBody>
      </p:sp>
      <p:graphicFrame>
        <p:nvGraphicFramePr>
          <p:cNvPr id="219139" name="Object 3"/>
          <p:cNvGraphicFramePr>
            <a:graphicFrameLocks noChangeAspect="1"/>
          </p:cNvGraphicFramePr>
          <p:nvPr/>
        </p:nvGraphicFramePr>
        <p:xfrm>
          <a:off x="3429000" y="914400"/>
          <a:ext cx="2490788" cy="1296988"/>
        </p:xfrm>
        <a:graphic>
          <a:graphicData uri="http://schemas.openxmlformats.org/presentationml/2006/ole">
            <mc:AlternateContent xmlns:mc="http://schemas.openxmlformats.org/markup-compatibility/2006">
              <mc:Choice xmlns:v="urn:schemas-microsoft-com:vml" Requires="v">
                <p:oleObj name="Equation" r:id="rId3" imgW="927100" imgH="482600" progId="Equation.COEE2">
                  <p:embed/>
                </p:oleObj>
              </mc:Choice>
              <mc:Fallback>
                <p:oleObj name="Equation" r:id="rId3" imgW="927100" imgH="482600" progId="Equation.COEE2">
                  <p:embed/>
                  <p:pic>
                    <p:nvPicPr>
                      <p:cNvPr id="219139"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914400"/>
                        <a:ext cx="2490788" cy="1296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19140" name="Rectangle 4"/>
          <p:cNvSpPr>
            <a:spLocks noChangeArrowheads="1"/>
          </p:cNvSpPr>
          <p:nvPr/>
        </p:nvSpPr>
        <p:spPr bwMode="auto">
          <a:xfrm>
            <a:off x="3048000" y="2286000"/>
            <a:ext cx="60960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lstStyle/>
          <a:p>
            <a:pPr marL="342900" indent="-342900">
              <a:spcBef>
                <a:spcPct val="20000"/>
              </a:spcBef>
              <a:buClr>
                <a:schemeClr val="hlink"/>
              </a:buClr>
              <a:buSzPct val="60000"/>
              <a:buFont typeface="Wingdings" charset="0"/>
              <a:buChar char="n"/>
              <a:defRPr/>
            </a:pPr>
            <a:r>
              <a:rPr lang="en-US" sz="2800">
                <a:latin typeface="Arial" charset="0"/>
                <a:cs typeface="+mn-cs"/>
              </a:rPr>
              <a:t>Plug in numbers…</a:t>
            </a:r>
          </a:p>
        </p:txBody>
      </p:sp>
      <p:graphicFrame>
        <p:nvGraphicFramePr>
          <p:cNvPr id="219142" name="Object 6"/>
          <p:cNvGraphicFramePr>
            <a:graphicFrameLocks noChangeAspect="1"/>
          </p:cNvGraphicFramePr>
          <p:nvPr/>
        </p:nvGraphicFramePr>
        <p:xfrm>
          <a:off x="420260" y="2961800"/>
          <a:ext cx="8137525" cy="2228850"/>
        </p:xfrm>
        <a:graphic>
          <a:graphicData uri="http://schemas.openxmlformats.org/presentationml/2006/ole">
            <mc:AlternateContent xmlns:mc="http://schemas.openxmlformats.org/markup-compatibility/2006">
              <mc:Choice xmlns:v="urn:schemas-microsoft-com:vml" Requires="v">
                <p:oleObj name="Equation" r:id="rId5" imgW="3340100" imgH="914400" progId="Equation.COEE2">
                  <p:embed/>
                </p:oleObj>
              </mc:Choice>
              <mc:Fallback>
                <p:oleObj name="Equation" r:id="rId5" imgW="3340100" imgH="914400" progId="Equation.COEE2">
                  <p:embed/>
                  <p:pic>
                    <p:nvPicPr>
                      <p:cNvPr id="219142"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260" y="2961800"/>
                        <a:ext cx="8137525" cy="22288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19143" name="Object 7"/>
          <p:cNvGraphicFramePr>
            <a:graphicFrameLocks noChangeAspect="1"/>
          </p:cNvGraphicFramePr>
          <p:nvPr/>
        </p:nvGraphicFramePr>
        <p:xfrm>
          <a:off x="3352800" y="5562600"/>
          <a:ext cx="3352800" cy="655638"/>
        </p:xfrm>
        <a:graphic>
          <a:graphicData uri="http://schemas.openxmlformats.org/presentationml/2006/ole">
            <mc:AlternateContent xmlns:mc="http://schemas.openxmlformats.org/markup-compatibility/2006">
              <mc:Choice xmlns:v="urn:schemas-microsoft-com:vml" Requires="v">
                <p:oleObj name="Equation" r:id="rId7" imgW="1168400" imgH="228600" progId="Equation.COEE2">
                  <p:embed/>
                </p:oleObj>
              </mc:Choice>
              <mc:Fallback>
                <p:oleObj name="Equation" r:id="rId7" imgW="1168400" imgH="228600" progId="Equation.COEE2">
                  <p:embed/>
                  <p:pic>
                    <p:nvPicPr>
                      <p:cNvPr id="219143"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2800" y="5562600"/>
                        <a:ext cx="3352800" cy="655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416858070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913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191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914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1914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219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38" grpId="0" build="p" autoUpdateAnimBg="0"/>
      <p:bldP spid="219140" grpId="0"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1828800" y="304800"/>
            <a:ext cx="6096000" cy="1143000"/>
          </a:xfrm>
        </p:spPr>
        <p:txBody>
          <a:bodyPr/>
          <a:lstStyle/>
          <a:p>
            <a:pPr eaLnBrk="1" hangingPunct="1">
              <a:defRPr/>
            </a:pPr>
            <a:r>
              <a:rPr lang="en-US">
                <a:cs typeface="+mj-cs"/>
              </a:rPr>
              <a:t>Escape Velocity</a:t>
            </a:r>
          </a:p>
        </p:txBody>
      </p:sp>
      <p:sp>
        <p:nvSpPr>
          <p:cNvPr id="221187" name="Rectangle 3"/>
          <p:cNvSpPr>
            <a:spLocks noGrp="1" noChangeArrowheads="1"/>
          </p:cNvSpPr>
          <p:nvPr>
            <p:ph type="body" idx="1"/>
          </p:nvPr>
        </p:nvSpPr>
        <p:spPr>
          <a:xfrm>
            <a:off x="2743200" y="1524000"/>
            <a:ext cx="6172200" cy="5105400"/>
          </a:xfrm>
        </p:spPr>
        <p:txBody>
          <a:bodyPr/>
          <a:lstStyle/>
          <a:p>
            <a:pPr eaLnBrk="1" hangingPunct="1">
              <a:defRPr/>
            </a:pPr>
            <a:r>
              <a:rPr lang="en-US" sz="2400">
                <a:cs typeface="+mn-cs"/>
              </a:rPr>
              <a:t>One last gravitational concept to discuss…</a:t>
            </a:r>
          </a:p>
          <a:p>
            <a:pPr eaLnBrk="1" hangingPunct="1">
              <a:defRPr/>
            </a:pPr>
            <a:r>
              <a:rPr lang="en-US" sz="2400">
                <a:cs typeface="+mn-cs"/>
              </a:rPr>
              <a:t>If an object is launched up into the air with less kinetic energy than potential energy, it will fall back down to the ground.  </a:t>
            </a:r>
          </a:p>
          <a:p>
            <a:pPr eaLnBrk="1" hangingPunct="1">
              <a:defRPr/>
            </a:pPr>
            <a:r>
              <a:rPr lang="en-US" sz="2400">
                <a:cs typeface="+mn-cs"/>
              </a:rPr>
              <a:t>If it moving so fast that its kinetic energy exceeds its potential energy, it will escape into space.</a:t>
            </a:r>
          </a:p>
          <a:p>
            <a:pPr eaLnBrk="1" hangingPunct="1">
              <a:defRPr/>
            </a:pPr>
            <a:r>
              <a:rPr lang="en-US" sz="2400">
                <a:cs typeface="+mn-cs"/>
              </a:rPr>
              <a:t>The escape velocity of a planet may thus be calculated by setting the potential energy of an object equal to its kinetic energy…</a:t>
            </a:r>
          </a:p>
        </p:txBody>
      </p:sp>
    </p:spTree>
    <p:extLst>
      <p:ext uri="{BB962C8B-B14F-4D97-AF65-F5344CB8AC3E}">
        <p14:creationId xmlns:p14="http://schemas.microsoft.com/office/powerpoint/2010/main" val="11145152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11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118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1187">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1187">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2118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6" grpId="0" autoUpdateAnimBg="0"/>
      <p:bldP spid="221187" grpId="0" build="p"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3234" name="Rectangle 2"/>
          <p:cNvSpPr>
            <a:spLocks noGrp="1" noChangeArrowheads="1"/>
          </p:cNvSpPr>
          <p:nvPr>
            <p:ph type="body" idx="1"/>
          </p:nvPr>
        </p:nvSpPr>
        <p:spPr>
          <a:xfrm>
            <a:off x="2514600" y="228600"/>
            <a:ext cx="6477000" cy="990600"/>
          </a:xfrm>
        </p:spPr>
        <p:txBody>
          <a:bodyPr/>
          <a:lstStyle/>
          <a:p>
            <a:pPr eaLnBrk="1" hangingPunct="1">
              <a:defRPr/>
            </a:pPr>
            <a:r>
              <a:rPr lang="en-US">
                <a:cs typeface="+mn-cs"/>
              </a:rPr>
              <a:t>If kinetic energy = potential energy, then </a:t>
            </a:r>
            <a:r>
              <a:rPr lang="en-US" i="1">
                <a:cs typeface="+mn-cs"/>
              </a:rPr>
              <a:t>v</a:t>
            </a:r>
            <a:r>
              <a:rPr lang="en-US">
                <a:cs typeface="+mn-cs"/>
              </a:rPr>
              <a:t> must be escape velocity:</a:t>
            </a:r>
          </a:p>
        </p:txBody>
      </p:sp>
      <p:graphicFrame>
        <p:nvGraphicFramePr>
          <p:cNvPr id="223235" name="Object 3"/>
          <p:cNvGraphicFramePr>
            <a:graphicFrameLocks noChangeAspect="1"/>
          </p:cNvGraphicFramePr>
          <p:nvPr/>
        </p:nvGraphicFramePr>
        <p:xfrm>
          <a:off x="3581400" y="1219200"/>
          <a:ext cx="2286000" cy="984250"/>
        </p:xfrm>
        <a:graphic>
          <a:graphicData uri="http://schemas.openxmlformats.org/presentationml/2006/ole">
            <mc:AlternateContent xmlns:mc="http://schemas.openxmlformats.org/markup-compatibility/2006">
              <mc:Choice xmlns:v="urn:schemas-microsoft-com:vml" Requires="v">
                <p:oleObj name="Equation" r:id="rId3" imgW="914400" imgH="393700" progId="Equation.COEE2">
                  <p:embed/>
                </p:oleObj>
              </mc:Choice>
              <mc:Fallback>
                <p:oleObj name="Equation" r:id="rId3" imgW="914400" imgH="393700" progId="Equation.COEE2">
                  <p:embed/>
                  <p:pic>
                    <p:nvPicPr>
                      <p:cNvPr id="22323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1219200"/>
                        <a:ext cx="2286000" cy="9842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23236" name="Rectangle 4"/>
          <p:cNvSpPr>
            <a:spLocks noChangeArrowheads="1"/>
          </p:cNvSpPr>
          <p:nvPr/>
        </p:nvSpPr>
        <p:spPr bwMode="auto">
          <a:xfrm>
            <a:off x="2667000" y="2209800"/>
            <a:ext cx="64770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lstStyle/>
          <a:p>
            <a:pPr marL="342900" indent="-342900">
              <a:spcBef>
                <a:spcPct val="20000"/>
              </a:spcBef>
              <a:buClr>
                <a:schemeClr val="hlink"/>
              </a:buClr>
              <a:buSzPct val="60000"/>
              <a:buFont typeface="Wingdings" charset="0"/>
              <a:buChar char="n"/>
              <a:defRPr/>
            </a:pPr>
            <a:r>
              <a:rPr lang="en-US" sz="2800">
                <a:latin typeface="Arial" charset="0"/>
                <a:cs typeface="+mn-cs"/>
              </a:rPr>
              <a:t>Cancel m</a:t>
            </a:r>
            <a:r>
              <a:rPr lang="ja-JP" altLang="en-US" sz="2800">
                <a:latin typeface="Arial"/>
                <a:cs typeface="+mn-cs"/>
              </a:rPr>
              <a:t>’</a:t>
            </a:r>
            <a:r>
              <a:rPr lang="en-US" sz="2800">
                <a:latin typeface="Arial" charset="0"/>
                <a:cs typeface="+mn-cs"/>
              </a:rPr>
              <a:t>s and solve for </a:t>
            </a:r>
            <a:r>
              <a:rPr lang="en-US" sz="2800" i="1">
                <a:latin typeface="Arial" charset="0"/>
                <a:cs typeface="+mn-cs"/>
              </a:rPr>
              <a:t>v</a:t>
            </a:r>
            <a:r>
              <a:rPr lang="en-US" sz="2800" i="1" baseline="-25000">
                <a:latin typeface="Arial" charset="0"/>
                <a:cs typeface="+mn-cs"/>
              </a:rPr>
              <a:t>esc</a:t>
            </a:r>
            <a:r>
              <a:rPr lang="en-US" sz="2800">
                <a:latin typeface="Arial" charset="0"/>
                <a:cs typeface="+mn-cs"/>
              </a:rPr>
              <a:t>:</a:t>
            </a:r>
          </a:p>
        </p:txBody>
      </p:sp>
      <p:graphicFrame>
        <p:nvGraphicFramePr>
          <p:cNvPr id="223237" name="Object 5"/>
          <p:cNvGraphicFramePr>
            <a:graphicFrameLocks noChangeAspect="1"/>
          </p:cNvGraphicFramePr>
          <p:nvPr/>
        </p:nvGraphicFramePr>
        <p:xfrm>
          <a:off x="3657600" y="2819400"/>
          <a:ext cx="1911350" cy="625475"/>
        </p:xfrm>
        <a:graphic>
          <a:graphicData uri="http://schemas.openxmlformats.org/presentationml/2006/ole">
            <mc:AlternateContent xmlns:mc="http://schemas.openxmlformats.org/markup-compatibility/2006">
              <mc:Choice xmlns:v="urn:schemas-microsoft-com:vml" Requires="v">
                <p:oleObj name="Equation" r:id="rId5" imgW="774364" imgH="253890" progId="Equation.COEE2">
                  <p:embed/>
                </p:oleObj>
              </mc:Choice>
              <mc:Fallback>
                <p:oleObj name="Equation" r:id="rId5" imgW="774364" imgH="253890" progId="Equation.COEE2">
                  <p:embed/>
                  <p:pic>
                    <p:nvPicPr>
                      <p:cNvPr id="223237"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2819400"/>
                        <a:ext cx="1911350" cy="6254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23238" name="Rectangle 6"/>
          <p:cNvSpPr>
            <a:spLocks noChangeArrowheads="1"/>
          </p:cNvSpPr>
          <p:nvPr/>
        </p:nvSpPr>
        <p:spPr bwMode="auto">
          <a:xfrm>
            <a:off x="2667000" y="3657600"/>
            <a:ext cx="64770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lstStyle/>
          <a:p>
            <a:pPr marL="342900" indent="-342900">
              <a:spcBef>
                <a:spcPct val="20000"/>
              </a:spcBef>
              <a:buClr>
                <a:schemeClr val="hlink"/>
              </a:buClr>
              <a:buSzPct val="60000"/>
              <a:buFont typeface="Wingdings" charset="0"/>
              <a:buChar char="n"/>
              <a:defRPr/>
            </a:pPr>
            <a:r>
              <a:rPr lang="en-US" sz="2800">
                <a:latin typeface="Arial" charset="0"/>
                <a:cs typeface="+mn-cs"/>
              </a:rPr>
              <a:t>If you</a:t>
            </a:r>
            <a:r>
              <a:rPr lang="ja-JP" altLang="en-US" sz="2800">
                <a:latin typeface="Arial"/>
                <a:cs typeface="+mn-cs"/>
              </a:rPr>
              <a:t>’</a:t>
            </a:r>
            <a:r>
              <a:rPr lang="en-US" sz="2800">
                <a:latin typeface="Arial" charset="0"/>
                <a:cs typeface="+mn-cs"/>
              </a:rPr>
              <a:t>re at the surface of a planet, height</a:t>
            </a:r>
            <a:r>
              <a:rPr lang="en-US" sz="2800" i="1">
                <a:latin typeface="Arial" charset="0"/>
                <a:cs typeface="+mn-cs"/>
              </a:rPr>
              <a:t> h</a:t>
            </a:r>
            <a:r>
              <a:rPr lang="en-US" sz="2800">
                <a:latin typeface="Arial" charset="0"/>
                <a:cs typeface="+mn-cs"/>
              </a:rPr>
              <a:t> would equal the distance to the planet</a:t>
            </a:r>
            <a:r>
              <a:rPr lang="ja-JP" altLang="en-US" sz="2800">
                <a:latin typeface="Arial"/>
                <a:cs typeface="+mn-cs"/>
              </a:rPr>
              <a:t>’</a:t>
            </a:r>
            <a:r>
              <a:rPr lang="en-US" sz="2800">
                <a:latin typeface="Arial" charset="0"/>
                <a:cs typeface="+mn-cs"/>
              </a:rPr>
              <a:t>s center</a:t>
            </a:r>
            <a:r>
              <a:rPr lang="en-US" sz="2800" i="1">
                <a:latin typeface="Arial" charset="0"/>
                <a:cs typeface="+mn-cs"/>
              </a:rPr>
              <a:t> r</a:t>
            </a:r>
            <a:r>
              <a:rPr lang="en-US" sz="2800">
                <a:latin typeface="Arial" charset="0"/>
                <a:cs typeface="+mn-cs"/>
              </a:rPr>
              <a:t>.  Also, recall that acceleration due to gravity </a:t>
            </a:r>
            <a:r>
              <a:rPr lang="en-US" sz="2800" i="1">
                <a:latin typeface="Arial" charset="0"/>
                <a:cs typeface="+mn-cs"/>
              </a:rPr>
              <a:t>g</a:t>
            </a:r>
            <a:r>
              <a:rPr lang="en-US" sz="2800">
                <a:latin typeface="Arial" charset="0"/>
                <a:cs typeface="+mn-cs"/>
              </a:rPr>
              <a:t> is given by</a:t>
            </a:r>
          </a:p>
        </p:txBody>
      </p:sp>
      <p:graphicFrame>
        <p:nvGraphicFramePr>
          <p:cNvPr id="223239" name="Object 7"/>
          <p:cNvGraphicFramePr>
            <a:graphicFrameLocks noChangeAspect="1"/>
          </p:cNvGraphicFramePr>
          <p:nvPr/>
        </p:nvGraphicFramePr>
        <p:xfrm>
          <a:off x="3962400" y="5562600"/>
          <a:ext cx="1524000" cy="1027113"/>
        </p:xfrm>
        <a:graphic>
          <a:graphicData uri="http://schemas.openxmlformats.org/presentationml/2006/ole">
            <mc:AlternateContent xmlns:mc="http://schemas.openxmlformats.org/markup-compatibility/2006">
              <mc:Choice xmlns:v="urn:schemas-microsoft-com:vml" Requires="v">
                <p:oleObj name="Equation" r:id="rId7" imgW="583947" imgH="393529" progId="Equation.COEE2">
                  <p:embed/>
                </p:oleObj>
              </mc:Choice>
              <mc:Fallback>
                <p:oleObj name="Equation" r:id="rId7" imgW="583947" imgH="393529" progId="Equation.COEE2">
                  <p:embed/>
                  <p:pic>
                    <p:nvPicPr>
                      <p:cNvPr id="223239"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2400" y="5562600"/>
                        <a:ext cx="1524000" cy="10271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425754405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323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2323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323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2323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2323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2232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4" grpId="0" build="p" autoUpdateAnimBg="0"/>
      <p:bldP spid="223236" grpId="0" autoUpdateAnimBg="0"/>
      <p:bldP spid="223238" grpId="0"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282" name="Rectangle 2"/>
          <p:cNvSpPr>
            <a:spLocks noGrp="1" noChangeArrowheads="1"/>
          </p:cNvSpPr>
          <p:nvPr>
            <p:ph type="body" idx="1"/>
          </p:nvPr>
        </p:nvSpPr>
        <p:spPr>
          <a:xfrm>
            <a:off x="2743200" y="381000"/>
            <a:ext cx="6172200" cy="1066800"/>
          </a:xfrm>
        </p:spPr>
        <p:txBody>
          <a:bodyPr/>
          <a:lstStyle/>
          <a:p>
            <a:pPr eaLnBrk="1" hangingPunct="1">
              <a:defRPr/>
            </a:pPr>
            <a:r>
              <a:rPr lang="en-US">
                <a:cs typeface="+mn-cs"/>
              </a:rPr>
              <a:t>So the escape velocity formula becomes</a:t>
            </a:r>
          </a:p>
        </p:txBody>
      </p:sp>
      <p:graphicFrame>
        <p:nvGraphicFramePr>
          <p:cNvPr id="225283" name="Object 3"/>
          <p:cNvGraphicFramePr>
            <a:graphicFrameLocks noChangeAspect="1"/>
          </p:cNvGraphicFramePr>
          <p:nvPr/>
        </p:nvGraphicFramePr>
        <p:xfrm>
          <a:off x="2303463" y="1243013"/>
          <a:ext cx="4010025" cy="1189037"/>
        </p:xfrm>
        <a:graphic>
          <a:graphicData uri="http://schemas.openxmlformats.org/presentationml/2006/ole">
            <mc:AlternateContent xmlns:mc="http://schemas.openxmlformats.org/markup-compatibility/2006">
              <mc:Choice xmlns:v="urn:schemas-microsoft-com:vml" Requires="v">
                <p:oleObj name="Equation" r:id="rId3" imgW="1625600" imgH="482600" progId="Equation.COEE2">
                  <p:embed/>
                </p:oleObj>
              </mc:Choice>
              <mc:Fallback>
                <p:oleObj name="Equation" r:id="rId3" imgW="1625600" imgH="482600" progId="Equation.COEE2">
                  <p:embed/>
                  <p:pic>
                    <p:nvPicPr>
                      <p:cNvPr id="225283"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3463" y="1243013"/>
                        <a:ext cx="4010025" cy="11890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25284" name="Text Box 4"/>
          <p:cNvSpPr txBox="1">
            <a:spLocks noChangeArrowheads="1"/>
          </p:cNvSpPr>
          <p:nvPr/>
        </p:nvSpPr>
        <p:spPr bwMode="auto">
          <a:xfrm>
            <a:off x="3184525" y="2555875"/>
            <a:ext cx="4556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i="1">
                <a:cs typeface="+mn-cs"/>
              </a:rPr>
              <a:t>or</a:t>
            </a:r>
          </a:p>
        </p:txBody>
      </p:sp>
      <p:graphicFrame>
        <p:nvGraphicFramePr>
          <p:cNvPr id="225285" name="Object 5"/>
          <p:cNvGraphicFramePr>
            <a:graphicFrameLocks noChangeAspect="1"/>
          </p:cNvGraphicFramePr>
          <p:nvPr/>
        </p:nvGraphicFramePr>
        <p:xfrm>
          <a:off x="3575050" y="3322638"/>
          <a:ext cx="2192338" cy="1095375"/>
        </p:xfrm>
        <a:graphic>
          <a:graphicData uri="http://schemas.openxmlformats.org/presentationml/2006/ole">
            <mc:AlternateContent xmlns:mc="http://schemas.openxmlformats.org/markup-compatibility/2006">
              <mc:Choice xmlns:v="urn:schemas-microsoft-com:vml" Requires="v">
                <p:oleObj name="Equation" r:id="rId5" imgW="888614" imgH="444307" progId="Equation.COEE2">
                  <p:embed/>
                </p:oleObj>
              </mc:Choice>
              <mc:Fallback>
                <p:oleObj name="Equation" r:id="rId5" imgW="888614" imgH="444307" progId="Equation.COEE2">
                  <p:embed/>
                  <p:pic>
                    <p:nvPicPr>
                      <p:cNvPr id="225285"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5050" y="3322638"/>
                        <a:ext cx="2192338" cy="1095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25286" name="Rectangle 6"/>
          <p:cNvSpPr>
            <a:spLocks noChangeArrowheads="1"/>
          </p:cNvSpPr>
          <p:nvPr/>
        </p:nvSpPr>
        <p:spPr bwMode="auto">
          <a:xfrm>
            <a:off x="2971800" y="4572000"/>
            <a:ext cx="56388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lstStyle/>
          <a:p>
            <a:pPr marL="342900" indent="-342900">
              <a:spcBef>
                <a:spcPct val="20000"/>
              </a:spcBef>
              <a:buClr>
                <a:schemeClr val="hlink"/>
              </a:buClr>
              <a:buSzPct val="60000"/>
              <a:buFont typeface="Wingdings" charset="0"/>
              <a:buChar char="n"/>
              <a:defRPr/>
            </a:pPr>
            <a:r>
              <a:rPr lang="en-US" sz="2800">
                <a:latin typeface="Arial" charset="0"/>
                <a:cs typeface="+mn-cs"/>
              </a:rPr>
              <a:t>Note:</a:t>
            </a:r>
          </a:p>
        </p:txBody>
      </p:sp>
      <p:graphicFrame>
        <p:nvGraphicFramePr>
          <p:cNvPr id="225287" name="Object 7"/>
          <p:cNvGraphicFramePr>
            <a:graphicFrameLocks noChangeAspect="1"/>
          </p:cNvGraphicFramePr>
          <p:nvPr/>
        </p:nvGraphicFramePr>
        <p:xfrm>
          <a:off x="3429000" y="5257800"/>
          <a:ext cx="2152650" cy="649288"/>
        </p:xfrm>
        <a:graphic>
          <a:graphicData uri="http://schemas.openxmlformats.org/presentationml/2006/ole">
            <mc:AlternateContent xmlns:mc="http://schemas.openxmlformats.org/markup-compatibility/2006">
              <mc:Choice xmlns:v="urn:schemas-microsoft-com:vml" Requires="v">
                <p:oleObj name="Equation" r:id="rId7" imgW="799753" imgH="241195" progId="Equation.COEE2">
                  <p:embed/>
                </p:oleObj>
              </mc:Choice>
              <mc:Fallback>
                <p:oleObj name="Equation" r:id="rId7" imgW="799753" imgH="241195" progId="Equation.COEE2">
                  <p:embed/>
                  <p:pic>
                    <p:nvPicPr>
                      <p:cNvPr id="225287"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0" y="5257800"/>
                        <a:ext cx="2152650" cy="6492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233554248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528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2528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528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2528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2528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2252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2" grpId="0" build="p" autoUpdateAnimBg="0"/>
      <p:bldP spid="225284" grpId="0" autoUpdateAnimBg="0"/>
      <p:bldP spid="225286" grpId="0"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577"/>
            <a:ext cx="9144000" cy="849161"/>
          </a:xfrm>
        </p:spPr>
        <p:txBody>
          <a:bodyPr/>
          <a:lstStyle/>
          <a:p>
            <a:r>
              <a:rPr lang="en-US" sz="4400" dirty="0"/>
              <a:t>Rotational Dynamics Labs &amp; Demos</a:t>
            </a:r>
          </a:p>
        </p:txBody>
      </p:sp>
      <p:sp>
        <p:nvSpPr>
          <p:cNvPr id="3" name="Content Placeholder 2"/>
          <p:cNvSpPr>
            <a:spLocks noGrp="1"/>
          </p:cNvSpPr>
          <p:nvPr>
            <p:ph idx="1"/>
          </p:nvPr>
        </p:nvSpPr>
        <p:spPr>
          <a:xfrm>
            <a:off x="412356" y="1171180"/>
            <a:ext cx="8280114" cy="5443512"/>
          </a:xfrm>
        </p:spPr>
        <p:txBody>
          <a:bodyPr>
            <a:normAutofit fontScale="77500" lnSpcReduction="20000"/>
          </a:bodyPr>
          <a:lstStyle/>
          <a:p>
            <a:r>
              <a:rPr lang="en-US" dirty="0"/>
              <a:t>Torque Demo: Masses on a balance bar</a:t>
            </a:r>
          </a:p>
          <a:p>
            <a:r>
              <a:rPr lang="en-US" dirty="0"/>
              <a:t>Torque Lab: Keep in the Balance (CP Lab Manual)</a:t>
            </a:r>
          </a:p>
          <a:p>
            <a:r>
              <a:rPr lang="en-US" dirty="0"/>
              <a:t>Torque Demo: Torque Spool (CP Concept </a:t>
            </a:r>
            <a:r>
              <a:rPr lang="en-US" dirty="0" err="1"/>
              <a:t>Devel</a:t>
            </a:r>
            <a:r>
              <a:rPr lang="en-US" dirty="0"/>
              <a:t>. WS)</a:t>
            </a:r>
          </a:p>
          <a:p>
            <a:r>
              <a:rPr lang="en-US" dirty="0"/>
              <a:t>Statics Lab: Tension in a Supporting Cable</a:t>
            </a:r>
          </a:p>
          <a:p>
            <a:r>
              <a:rPr lang="en-US" dirty="0"/>
              <a:t>Rotational Inertia Demo: Twisting a textbook</a:t>
            </a:r>
          </a:p>
          <a:p>
            <a:r>
              <a:rPr lang="en-US" dirty="0"/>
              <a:t>Rotational Inertia Demo: Rolling Cylinders</a:t>
            </a:r>
          </a:p>
          <a:p>
            <a:r>
              <a:rPr lang="en-US" dirty="0"/>
              <a:t>Lab: Rotational Version of Newton’s Third Law – Using torque and angular acceleration to measure rotational inertia</a:t>
            </a:r>
          </a:p>
          <a:p>
            <a:r>
              <a:rPr lang="en-US" dirty="0"/>
              <a:t>Center of Mass Demos: Assorted toys</a:t>
            </a:r>
          </a:p>
          <a:p>
            <a:r>
              <a:rPr lang="en-US" dirty="0"/>
              <a:t>Center of Mass Demos: Touching your toes, Nose to a wall, lifting a chair</a:t>
            </a:r>
          </a:p>
          <a:p>
            <a:r>
              <a:rPr lang="en-US" dirty="0"/>
              <a:t>Conservation of Angular Momentum Demos: Coin funnel, gyroscope, large wheel &amp; rotating platform</a:t>
            </a:r>
          </a:p>
        </p:txBody>
      </p:sp>
    </p:spTree>
    <p:extLst>
      <p:ext uri="{BB962C8B-B14F-4D97-AF65-F5344CB8AC3E}">
        <p14:creationId xmlns:p14="http://schemas.microsoft.com/office/powerpoint/2010/main" val="172755150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220" y="107576"/>
            <a:ext cx="8645384" cy="755270"/>
          </a:xfrm>
        </p:spPr>
        <p:txBody>
          <a:bodyPr/>
          <a:lstStyle/>
          <a:p>
            <a:r>
              <a:rPr lang="en-US" sz="4000" dirty="0"/>
              <a:t>Newton’s 2</a:t>
            </a:r>
            <a:r>
              <a:rPr lang="en-US" sz="4000" baseline="30000" dirty="0"/>
              <a:t>nd</a:t>
            </a:r>
            <a:r>
              <a:rPr lang="en-US" sz="4000" dirty="0"/>
              <a:t> Law Revisited</a:t>
            </a:r>
            <a:r>
              <a:rPr lang="mr-IN" sz="4000" dirty="0"/>
              <a:t>…</a:t>
            </a:r>
            <a:r>
              <a:rPr lang="en-US" sz="4000" dirty="0"/>
              <a:t> Again</a:t>
            </a:r>
          </a:p>
        </p:txBody>
      </p:sp>
      <p:sp>
        <p:nvSpPr>
          <p:cNvPr id="3" name="Content Placeholder 2"/>
          <p:cNvSpPr>
            <a:spLocks noGrp="1"/>
          </p:cNvSpPr>
          <p:nvPr>
            <p:ph idx="1"/>
          </p:nvPr>
        </p:nvSpPr>
        <p:spPr>
          <a:xfrm>
            <a:off x="386462" y="1114172"/>
            <a:ext cx="8042276" cy="972058"/>
          </a:xfrm>
        </p:spPr>
        <p:txBody>
          <a:bodyPr/>
          <a:lstStyle/>
          <a:p>
            <a:pPr marL="0" indent="0">
              <a:buNone/>
            </a:pPr>
            <a:r>
              <a:rPr lang="en-US" dirty="0"/>
              <a:t>So now we have yet another version of Newton’s 2</a:t>
            </a:r>
            <a:r>
              <a:rPr lang="en-US" baseline="30000" dirty="0"/>
              <a:t>nd</a:t>
            </a:r>
            <a:r>
              <a:rPr lang="en-US" dirty="0"/>
              <a:t> Law</a:t>
            </a:r>
            <a:r>
              <a:rPr lang="mr-IN" dirty="0"/>
              <a:t>…</a:t>
            </a:r>
            <a:endParaRPr lang="en-US" dirty="0"/>
          </a:p>
        </p:txBody>
      </p:sp>
      <p:graphicFrame>
        <p:nvGraphicFramePr>
          <p:cNvPr id="4" name="Object 3"/>
          <p:cNvGraphicFramePr>
            <a:graphicFrameLocks noChangeAspect="1"/>
          </p:cNvGraphicFramePr>
          <p:nvPr/>
        </p:nvGraphicFramePr>
        <p:xfrm>
          <a:off x="2610328" y="2897861"/>
          <a:ext cx="1934495" cy="782030"/>
        </p:xfrm>
        <a:graphic>
          <a:graphicData uri="http://schemas.openxmlformats.org/presentationml/2006/ole">
            <mc:AlternateContent xmlns:mc="http://schemas.openxmlformats.org/markup-compatibility/2006">
              <mc:Choice xmlns:v="urn:schemas-microsoft-com:vml" Requires="v">
                <p:oleObj name="Equation" r:id="rId2" imgW="596900" imgH="241300" progId="Equation.3">
                  <p:embed/>
                </p:oleObj>
              </mc:Choice>
              <mc:Fallback>
                <p:oleObj name="Equation" r:id="rId2" imgW="596900" imgH="241300" progId="Equation.3">
                  <p:embed/>
                  <p:pic>
                    <p:nvPicPr>
                      <p:cNvPr id="4" name="Object 3"/>
                      <p:cNvPicPr/>
                      <p:nvPr/>
                    </p:nvPicPr>
                    <p:blipFill>
                      <a:blip r:embed="rId3"/>
                      <a:stretch>
                        <a:fillRect/>
                      </a:stretch>
                    </p:blipFill>
                    <p:spPr>
                      <a:xfrm>
                        <a:off x="2610328" y="2897861"/>
                        <a:ext cx="1934495" cy="782030"/>
                      </a:xfrm>
                      <a:prstGeom prst="rect">
                        <a:avLst/>
                      </a:prstGeom>
                    </p:spPr>
                  </p:pic>
                </p:oleObj>
              </mc:Fallback>
            </mc:AlternateContent>
          </a:graphicData>
        </a:graphic>
      </p:graphicFrame>
      <p:graphicFrame>
        <p:nvGraphicFramePr>
          <p:cNvPr id="5" name="Object 4"/>
          <p:cNvGraphicFramePr>
            <a:graphicFrameLocks noChangeAspect="1"/>
          </p:cNvGraphicFramePr>
          <p:nvPr/>
        </p:nvGraphicFramePr>
        <p:xfrm>
          <a:off x="2735073" y="4581945"/>
          <a:ext cx="1809750" cy="781050"/>
        </p:xfrm>
        <a:graphic>
          <a:graphicData uri="http://schemas.openxmlformats.org/presentationml/2006/ole">
            <mc:AlternateContent xmlns:mc="http://schemas.openxmlformats.org/markup-compatibility/2006">
              <mc:Choice xmlns:v="urn:schemas-microsoft-com:vml" Requires="v">
                <p:oleObj name="Equation" r:id="rId4" imgW="558800" imgH="241300" progId="Equation.3">
                  <p:embed/>
                </p:oleObj>
              </mc:Choice>
              <mc:Fallback>
                <p:oleObj name="Equation" r:id="rId4" imgW="558800" imgH="241300" progId="Equation.3">
                  <p:embed/>
                  <p:pic>
                    <p:nvPicPr>
                      <p:cNvPr id="5" name="Object 4"/>
                      <p:cNvPicPr/>
                      <p:nvPr/>
                    </p:nvPicPr>
                    <p:blipFill>
                      <a:blip r:embed="rId5"/>
                      <a:stretch>
                        <a:fillRect/>
                      </a:stretch>
                    </p:blipFill>
                    <p:spPr>
                      <a:xfrm>
                        <a:off x="2735073" y="4581945"/>
                        <a:ext cx="1809750" cy="781050"/>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5275409" y="2549088"/>
          <a:ext cx="2511425" cy="1317625"/>
        </p:xfrm>
        <a:graphic>
          <a:graphicData uri="http://schemas.openxmlformats.org/presentationml/2006/ole">
            <mc:AlternateContent xmlns:mc="http://schemas.openxmlformats.org/markup-compatibility/2006">
              <mc:Choice xmlns:v="urn:schemas-microsoft-com:vml" Requires="v">
                <p:oleObj name="Equation" r:id="rId6" imgW="774700" imgH="406400" progId="Equation.3">
                  <p:embed/>
                </p:oleObj>
              </mc:Choice>
              <mc:Fallback>
                <p:oleObj name="Equation" r:id="rId6" imgW="774700" imgH="406400" progId="Equation.3">
                  <p:embed/>
                  <p:pic>
                    <p:nvPicPr>
                      <p:cNvPr id="6" name="Object 5"/>
                      <p:cNvPicPr/>
                      <p:nvPr/>
                    </p:nvPicPr>
                    <p:blipFill>
                      <a:blip r:embed="rId7"/>
                      <a:stretch>
                        <a:fillRect/>
                      </a:stretch>
                    </p:blipFill>
                    <p:spPr>
                      <a:xfrm>
                        <a:off x="5275409" y="2549088"/>
                        <a:ext cx="2511425" cy="1317625"/>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5328608" y="4244603"/>
          <a:ext cx="2470150" cy="1317625"/>
        </p:xfrm>
        <a:graphic>
          <a:graphicData uri="http://schemas.openxmlformats.org/presentationml/2006/ole">
            <mc:AlternateContent xmlns:mc="http://schemas.openxmlformats.org/markup-compatibility/2006">
              <mc:Choice xmlns:v="urn:schemas-microsoft-com:vml" Requires="v">
                <p:oleObj name="Equation" r:id="rId8" imgW="762000" imgH="406400" progId="Equation.3">
                  <p:embed/>
                </p:oleObj>
              </mc:Choice>
              <mc:Fallback>
                <p:oleObj name="Equation" r:id="rId8" imgW="762000" imgH="406400" progId="Equation.3">
                  <p:embed/>
                  <p:pic>
                    <p:nvPicPr>
                      <p:cNvPr id="7" name="Object 6"/>
                      <p:cNvPicPr/>
                      <p:nvPr/>
                    </p:nvPicPr>
                    <p:blipFill>
                      <a:blip r:embed="rId9"/>
                      <a:stretch>
                        <a:fillRect/>
                      </a:stretch>
                    </p:blipFill>
                    <p:spPr>
                      <a:xfrm>
                        <a:off x="5328608" y="4244603"/>
                        <a:ext cx="2470150" cy="1317625"/>
                      </a:xfrm>
                      <a:prstGeom prst="rect">
                        <a:avLst/>
                      </a:prstGeom>
                    </p:spPr>
                  </p:pic>
                </p:oleObj>
              </mc:Fallback>
            </mc:AlternateContent>
          </a:graphicData>
        </a:graphic>
      </p:graphicFrame>
      <p:cxnSp>
        <p:nvCxnSpPr>
          <p:cNvPr id="9" name="Straight Connector 8"/>
          <p:cNvCxnSpPr/>
          <p:nvPr/>
        </p:nvCxnSpPr>
        <p:spPr>
          <a:xfrm>
            <a:off x="2214260" y="4195763"/>
            <a:ext cx="584499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214260" y="5943614"/>
            <a:ext cx="584499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214260" y="2432987"/>
            <a:ext cx="584499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2214260" y="2432987"/>
            <a:ext cx="0" cy="351062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5014913" y="2432987"/>
            <a:ext cx="0" cy="351062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8059257" y="2432987"/>
            <a:ext cx="0" cy="351062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3044419" y="2031804"/>
            <a:ext cx="1018227" cy="369332"/>
          </a:xfrm>
          <a:prstGeom prst="rect">
            <a:avLst/>
          </a:prstGeom>
          <a:noFill/>
        </p:spPr>
        <p:txBody>
          <a:bodyPr wrap="none" rtlCol="0">
            <a:spAutoFit/>
          </a:bodyPr>
          <a:lstStyle/>
          <a:p>
            <a:r>
              <a:rPr lang="en-US" dirty="0"/>
              <a:t>Regular</a:t>
            </a:r>
          </a:p>
        </p:txBody>
      </p:sp>
      <p:sp>
        <p:nvSpPr>
          <p:cNvPr id="17" name="TextBox 16"/>
          <p:cNvSpPr txBox="1"/>
          <p:nvPr/>
        </p:nvSpPr>
        <p:spPr>
          <a:xfrm>
            <a:off x="5731023" y="2053670"/>
            <a:ext cx="1348747" cy="369332"/>
          </a:xfrm>
          <a:prstGeom prst="rect">
            <a:avLst/>
          </a:prstGeom>
          <a:noFill/>
        </p:spPr>
        <p:txBody>
          <a:bodyPr wrap="none" rtlCol="0">
            <a:spAutoFit/>
          </a:bodyPr>
          <a:lstStyle/>
          <a:p>
            <a:r>
              <a:rPr lang="en-US" dirty="0"/>
              <a:t>Alternative</a:t>
            </a:r>
          </a:p>
        </p:txBody>
      </p:sp>
      <p:sp>
        <p:nvSpPr>
          <p:cNvPr id="18" name="TextBox 17"/>
          <p:cNvSpPr txBox="1"/>
          <p:nvPr/>
        </p:nvSpPr>
        <p:spPr>
          <a:xfrm>
            <a:off x="1085100" y="3109503"/>
            <a:ext cx="867695" cy="369332"/>
          </a:xfrm>
          <a:prstGeom prst="rect">
            <a:avLst/>
          </a:prstGeom>
          <a:noFill/>
        </p:spPr>
        <p:txBody>
          <a:bodyPr wrap="none" rtlCol="0">
            <a:spAutoFit/>
          </a:bodyPr>
          <a:lstStyle/>
          <a:p>
            <a:r>
              <a:rPr lang="en-US" dirty="0"/>
              <a:t>Linear</a:t>
            </a:r>
          </a:p>
        </p:txBody>
      </p:sp>
      <p:sp>
        <p:nvSpPr>
          <p:cNvPr id="19" name="TextBox 18"/>
          <p:cNvSpPr txBox="1"/>
          <p:nvPr/>
        </p:nvSpPr>
        <p:spPr>
          <a:xfrm>
            <a:off x="923560" y="4835196"/>
            <a:ext cx="1290700" cy="369332"/>
          </a:xfrm>
          <a:prstGeom prst="rect">
            <a:avLst/>
          </a:prstGeom>
          <a:noFill/>
        </p:spPr>
        <p:txBody>
          <a:bodyPr wrap="none" rtlCol="0">
            <a:spAutoFit/>
          </a:bodyPr>
          <a:lstStyle/>
          <a:p>
            <a:r>
              <a:rPr lang="en-US" dirty="0"/>
              <a:t>Rotational</a:t>
            </a:r>
          </a:p>
        </p:txBody>
      </p:sp>
    </p:spTree>
    <p:extLst>
      <p:ext uri="{BB962C8B-B14F-4D97-AF65-F5344CB8AC3E}">
        <p14:creationId xmlns:p14="http://schemas.microsoft.com/office/powerpoint/2010/main" val="141394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380" y="107577"/>
            <a:ext cx="8822351" cy="1653988"/>
          </a:xfrm>
        </p:spPr>
        <p:txBody>
          <a:bodyPr/>
          <a:lstStyle/>
          <a:p>
            <a:r>
              <a:rPr lang="en-US" sz="4800" dirty="0"/>
              <a:t>Example of a Simple Machine: The Inclined Plane</a:t>
            </a:r>
          </a:p>
        </p:txBody>
      </p:sp>
      <p:pic>
        <p:nvPicPr>
          <p:cNvPr id="4" name="Picture 3" descr="hqdefaul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169" y="2162642"/>
            <a:ext cx="4982044" cy="3736533"/>
          </a:xfrm>
          <a:prstGeom prst="rect">
            <a:avLst/>
          </a:prstGeom>
        </p:spPr>
      </p:pic>
      <p:sp>
        <p:nvSpPr>
          <p:cNvPr id="6" name="Content Placeholder 2"/>
          <p:cNvSpPr>
            <a:spLocks noGrp="1"/>
          </p:cNvSpPr>
          <p:nvPr>
            <p:ph idx="1"/>
          </p:nvPr>
        </p:nvSpPr>
        <p:spPr>
          <a:xfrm>
            <a:off x="5520214" y="1761565"/>
            <a:ext cx="3623786" cy="5096435"/>
          </a:xfrm>
        </p:spPr>
        <p:txBody>
          <a:bodyPr>
            <a:normAutofit/>
          </a:bodyPr>
          <a:lstStyle/>
          <a:p>
            <a:r>
              <a:rPr lang="en-US" dirty="0"/>
              <a:t>The ramp, however, lets the user apply a force much smaller than the actual weight of the fridge.</a:t>
            </a:r>
          </a:p>
          <a:p>
            <a:r>
              <a:rPr lang="en-US" dirty="0"/>
              <a:t>The price the user pays is having to exert that smaller force over a longer distance, in this case the length of the ramp.</a:t>
            </a:r>
          </a:p>
        </p:txBody>
      </p:sp>
      <p:cxnSp>
        <p:nvCxnSpPr>
          <p:cNvPr id="8" name="Straight Arrow Connector 7"/>
          <p:cNvCxnSpPr/>
          <p:nvPr/>
        </p:nvCxnSpPr>
        <p:spPr>
          <a:xfrm flipV="1">
            <a:off x="2155461" y="1761565"/>
            <a:ext cx="0" cy="345243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11" name="TextBox 10"/>
          <p:cNvSpPr txBox="1"/>
          <p:nvPr/>
        </p:nvSpPr>
        <p:spPr>
          <a:xfrm>
            <a:off x="1160763" y="4105368"/>
            <a:ext cx="1989396" cy="7078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000" b="1" i="1" dirty="0" err="1">
                <a:solidFill>
                  <a:schemeClr val="accent3">
                    <a:lumMod val="60000"/>
                    <a:lumOff val="40000"/>
                  </a:schemeClr>
                </a:solidFill>
              </a:rPr>
              <a:t>F</a:t>
            </a:r>
            <a:r>
              <a:rPr lang="en-US" sz="4000" b="1" i="1" baseline="-25000" dirty="0" err="1">
                <a:solidFill>
                  <a:schemeClr val="accent3">
                    <a:lumMod val="60000"/>
                    <a:lumOff val="40000"/>
                  </a:schemeClr>
                </a:solidFill>
              </a:rPr>
              <a:t>out</a:t>
            </a:r>
            <a:endParaRPr lang="en-US" sz="4000" b="1" i="1" baseline="-25000" dirty="0">
              <a:solidFill>
                <a:schemeClr val="accent3">
                  <a:lumMod val="60000"/>
                  <a:lumOff val="40000"/>
                </a:schemeClr>
              </a:solidFill>
            </a:endParaRPr>
          </a:p>
        </p:txBody>
      </p:sp>
      <p:cxnSp>
        <p:nvCxnSpPr>
          <p:cNvPr id="13" name="Straight Arrow Connector 12"/>
          <p:cNvCxnSpPr/>
          <p:nvPr/>
        </p:nvCxnSpPr>
        <p:spPr>
          <a:xfrm flipV="1">
            <a:off x="5129663" y="4105368"/>
            <a:ext cx="0" cy="110863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16" name="TextBox 15"/>
          <p:cNvSpPr txBox="1"/>
          <p:nvPr/>
        </p:nvSpPr>
        <p:spPr>
          <a:xfrm>
            <a:off x="4622570" y="4752725"/>
            <a:ext cx="1989396" cy="7078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000" b="1" i="1" dirty="0" err="1">
                <a:solidFill>
                  <a:srgbClr val="FF0000"/>
                </a:solidFill>
              </a:rPr>
              <a:t>d</a:t>
            </a:r>
            <a:r>
              <a:rPr lang="en-US" sz="4000" b="1" i="1" baseline="-25000" dirty="0" err="1">
                <a:solidFill>
                  <a:srgbClr val="FF0000"/>
                </a:solidFill>
              </a:rPr>
              <a:t>out</a:t>
            </a:r>
            <a:endParaRPr lang="en-US" sz="4000" b="1" i="1" baseline="-25000" dirty="0">
              <a:solidFill>
                <a:srgbClr val="FF0000"/>
              </a:solidFill>
            </a:endParaRPr>
          </a:p>
        </p:txBody>
      </p:sp>
      <p:cxnSp>
        <p:nvCxnSpPr>
          <p:cNvPr id="17" name="Straight Arrow Connector 16"/>
          <p:cNvCxnSpPr/>
          <p:nvPr/>
        </p:nvCxnSpPr>
        <p:spPr>
          <a:xfrm flipV="1">
            <a:off x="3183064" y="2891097"/>
            <a:ext cx="1052667" cy="584905"/>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21" name="TextBox 20"/>
          <p:cNvSpPr txBox="1"/>
          <p:nvPr/>
        </p:nvSpPr>
        <p:spPr>
          <a:xfrm>
            <a:off x="2700010" y="3124420"/>
            <a:ext cx="1989396" cy="7078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000" b="1" i="1" dirty="0">
                <a:solidFill>
                  <a:schemeClr val="accent3">
                    <a:lumMod val="60000"/>
                    <a:lumOff val="40000"/>
                  </a:schemeClr>
                </a:solidFill>
              </a:rPr>
              <a:t>F</a:t>
            </a:r>
            <a:r>
              <a:rPr lang="en-US" sz="4000" b="1" i="1" baseline="-25000" dirty="0">
                <a:solidFill>
                  <a:schemeClr val="accent3">
                    <a:lumMod val="60000"/>
                    <a:lumOff val="40000"/>
                  </a:schemeClr>
                </a:solidFill>
              </a:rPr>
              <a:t>in</a:t>
            </a:r>
          </a:p>
        </p:txBody>
      </p:sp>
      <p:cxnSp>
        <p:nvCxnSpPr>
          <p:cNvPr id="22" name="Straight Arrow Connector 21"/>
          <p:cNvCxnSpPr/>
          <p:nvPr/>
        </p:nvCxnSpPr>
        <p:spPr>
          <a:xfrm flipV="1">
            <a:off x="2207607" y="3977348"/>
            <a:ext cx="3139273" cy="1921827"/>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24" name="TextBox 23"/>
          <p:cNvSpPr txBox="1"/>
          <p:nvPr/>
        </p:nvSpPr>
        <p:spPr>
          <a:xfrm>
            <a:off x="3544327" y="4767424"/>
            <a:ext cx="1145079" cy="7078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000" b="1" i="1" dirty="0">
                <a:solidFill>
                  <a:srgbClr val="FF0000"/>
                </a:solidFill>
              </a:rPr>
              <a:t>d</a:t>
            </a:r>
            <a:r>
              <a:rPr lang="en-US" sz="4000" b="1" i="1" baseline="-25000" dirty="0">
                <a:solidFill>
                  <a:srgbClr val="FF0000"/>
                </a:solidFill>
              </a:rPr>
              <a:t>in</a:t>
            </a:r>
          </a:p>
        </p:txBody>
      </p:sp>
    </p:spTree>
    <p:extLst>
      <p:ext uri="{BB962C8B-B14F-4D97-AF65-F5344CB8AC3E}">
        <p14:creationId xmlns:p14="http://schemas.microsoft.com/office/powerpoint/2010/main" val="270880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6272" y="414127"/>
            <a:ext cx="8042276" cy="972058"/>
          </a:xfrm>
        </p:spPr>
        <p:txBody>
          <a:bodyPr/>
          <a:lstStyle/>
          <a:p>
            <a:pPr marL="0" indent="0">
              <a:buNone/>
            </a:pPr>
            <a:r>
              <a:rPr lang="en-US" dirty="0"/>
              <a:t>Or, as I like to think about it</a:t>
            </a:r>
            <a:r>
              <a:rPr lang="mr-IN" dirty="0"/>
              <a:t>…</a:t>
            </a:r>
            <a:endParaRPr lang="en-US" dirty="0"/>
          </a:p>
        </p:txBody>
      </p:sp>
      <p:graphicFrame>
        <p:nvGraphicFramePr>
          <p:cNvPr id="4" name="Object 3"/>
          <p:cNvGraphicFramePr>
            <a:graphicFrameLocks noChangeAspect="1"/>
          </p:cNvGraphicFramePr>
          <p:nvPr/>
        </p:nvGraphicFramePr>
        <p:xfrm>
          <a:off x="2610328" y="2897861"/>
          <a:ext cx="1934495" cy="782030"/>
        </p:xfrm>
        <a:graphic>
          <a:graphicData uri="http://schemas.openxmlformats.org/presentationml/2006/ole">
            <mc:AlternateContent xmlns:mc="http://schemas.openxmlformats.org/markup-compatibility/2006">
              <mc:Choice xmlns:v="urn:schemas-microsoft-com:vml" Requires="v">
                <p:oleObj name="Equation" r:id="rId2" imgW="596900" imgH="241300" progId="Equation.3">
                  <p:embed/>
                </p:oleObj>
              </mc:Choice>
              <mc:Fallback>
                <p:oleObj name="Equation" r:id="rId2" imgW="596900" imgH="241300" progId="Equation.3">
                  <p:embed/>
                  <p:pic>
                    <p:nvPicPr>
                      <p:cNvPr id="4" name="Object 3"/>
                      <p:cNvPicPr/>
                      <p:nvPr/>
                    </p:nvPicPr>
                    <p:blipFill>
                      <a:blip r:embed="rId3"/>
                      <a:stretch>
                        <a:fillRect/>
                      </a:stretch>
                    </p:blipFill>
                    <p:spPr>
                      <a:xfrm>
                        <a:off x="2610328" y="2897861"/>
                        <a:ext cx="1934495" cy="782030"/>
                      </a:xfrm>
                      <a:prstGeom prst="rect">
                        <a:avLst/>
                      </a:prstGeom>
                    </p:spPr>
                  </p:pic>
                </p:oleObj>
              </mc:Fallback>
            </mc:AlternateContent>
          </a:graphicData>
        </a:graphic>
      </p:graphicFrame>
      <p:graphicFrame>
        <p:nvGraphicFramePr>
          <p:cNvPr id="5" name="Object 4"/>
          <p:cNvGraphicFramePr>
            <a:graphicFrameLocks noChangeAspect="1"/>
          </p:cNvGraphicFramePr>
          <p:nvPr/>
        </p:nvGraphicFramePr>
        <p:xfrm>
          <a:off x="2735073" y="4581945"/>
          <a:ext cx="1809750" cy="781050"/>
        </p:xfrm>
        <a:graphic>
          <a:graphicData uri="http://schemas.openxmlformats.org/presentationml/2006/ole">
            <mc:AlternateContent xmlns:mc="http://schemas.openxmlformats.org/markup-compatibility/2006">
              <mc:Choice xmlns:v="urn:schemas-microsoft-com:vml" Requires="v">
                <p:oleObj name="Equation" r:id="rId4" imgW="558800" imgH="241300" progId="Equation.3">
                  <p:embed/>
                </p:oleObj>
              </mc:Choice>
              <mc:Fallback>
                <p:oleObj name="Equation" r:id="rId4" imgW="558800" imgH="241300" progId="Equation.3">
                  <p:embed/>
                  <p:pic>
                    <p:nvPicPr>
                      <p:cNvPr id="5" name="Object 4"/>
                      <p:cNvPicPr/>
                      <p:nvPr/>
                    </p:nvPicPr>
                    <p:blipFill>
                      <a:blip r:embed="rId5"/>
                      <a:stretch>
                        <a:fillRect/>
                      </a:stretch>
                    </p:blipFill>
                    <p:spPr>
                      <a:xfrm>
                        <a:off x="2735073" y="4581945"/>
                        <a:ext cx="1809750" cy="781050"/>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5275409" y="2549088"/>
          <a:ext cx="2511425" cy="1317625"/>
        </p:xfrm>
        <a:graphic>
          <a:graphicData uri="http://schemas.openxmlformats.org/presentationml/2006/ole">
            <mc:AlternateContent xmlns:mc="http://schemas.openxmlformats.org/markup-compatibility/2006">
              <mc:Choice xmlns:v="urn:schemas-microsoft-com:vml" Requires="v">
                <p:oleObj name="Equation" r:id="rId6" imgW="774700" imgH="406400" progId="Equation.3">
                  <p:embed/>
                </p:oleObj>
              </mc:Choice>
              <mc:Fallback>
                <p:oleObj name="Equation" r:id="rId6" imgW="774700" imgH="406400" progId="Equation.3">
                  <p:embed/>
                  <p:pic>
                    <p:nvPicPr>
                      <p:cNvPr id="6" name="Object 5"/>
                      <p:cNvPicPr/>
                      <p:nvPr/>
                    </p:nvPicPr>
                    <p:blipFill>
                      <a:blip r:embed="rId7"/>
                      <a:stretch>
                        <a:fillRect/>
                      </a:stretch>
                    </p:blipFill>
                    <p:spPr>
                      <a:xfrm>
                        <a:off x="5275409" y="2549088"/>
                        <a:ext cx="2511425" cy="1317625"/>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5328608" y="4244603"/>
          <a:ext cx="2470150" cy="1317625"/>
        </p:xfrm>
        <a:graphic>
          <a:graphicData uri="http://schemas.openxmlformats.org/presentationml/2006/ole">
            <mc:AlternateContent xmlns:mc="http://schemas.openxmlformats.org/markup-compatibility/2006">
              <mc:Choice xmlns:v="urn:schemas-microsoft-com:vml" Requires="v">
                <p:oleObj name="Equation" r:id="rId8" imgW="762000" imgH="406400" progId="Equation.3">
                  <p:embed/>
                </p:oleObj>
              </mc:Choice>
              <mc:Fallback>
                <p:oleObj name="Equation" r:id="rId8" imgW="762000" imgH="406400" progId="Equation.3">
                  <p:embed/>
                  <p:pic>
                    <p:nvPicPr>
                      <p:cNvPr id="7" name="Object 6"/>
                      <p:cNvPicPr/>
                      <p:nvPr/>
                    </p:nvPicPr>
                    <p:blipFill>
                      <a:blip r:embed="rId9"/>
                      <a:stretch>
                        <a:fillRect/>
                      </a:stretch>
                    </p:blipFill>
                    <p:spPr>
                      <a:xfrm>
                        <a:off x="5328608" y="4244603"/>
                        <a:ext cx="2470150" cy="1317625"/>
                      </a:xfrm>
                      <a:prstGeom prst="rect">
                        <a:avLst/>
                      </a:prstGeom>
                    </p:spPr>
                  </p:pic>
                </p:oleObj>
              </mc:Fallback>
            </mc:AlternateContent>
          </a:graphicData>
        </a:graphic>
      </p:graphicFrame>
      <p:cxnSp>
        <p:nvCxnSpPr>
          <p:cNvPr id="9" name="Straight Connector 8"/>
          <p:cNvCxnSpPr/>
          <p:nvPr/>
        </p:nvCxnSpPr>
        <p:spPr>
          <a:xfrm>
            <a:off x="2214260" y="4195763"/>
            <a:ext cx="584499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214260" y="5943614"/>
            <a:ext cx="584499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214260" y="2432987"/>
            <a:ext cx="584499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2214260" y="2432987"/>
            <a:ext cx="0" cy="351062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5014913" y="2432987"/>
            <a:ext cx="0" cy="351062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8059257" y="2432987"/>
            <a:ext cx="0" cy="351062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3190948" y="1966684"/>
            <a:ext cx="757351" cy="369332"/>
          </a:xfrm>
          <a:prstGeom prst="rect">
            <a:avLst/>
          </a:prstGeom>
          <a:noFill/>
        </p:spPr>
        <p:txBody>
          <a:bodyPr wrap="none" rtlCol="0">
            <a:spAutoFit/>
          </a:bodyPr>
          <a:lstStyle/>
          <a:p>
            <a:r>
              <a:rPr lang="en-US" dirty="0"/>
              <a:t>Good</a:t>
            </a:r>
          </a:p>
        </p:txBody>
      </p:sp>
      <p:sp>
        <p:nvSpPr>
          <p:cNvPr id="17" name="TextBox 16"/>
          <p:cNvSpPr txBox="1"/>
          <p:nvPr/>
        </p:nvSpPr>
        <p:spPr>
          <a:xfrm>
            <a:off x="6300147" y="1988550"/>
            <a:ext cx="569124" cy="369332"/>
          </a:xfrm>
          <a:prstGeom prst="rect">
            <a:avLst/>
          </a:prstGeom>
          <a:noFill/>
        </p:spPr>
        <p:txBody>
          <a:bodyPr wrap="none" rtlCol="0">
            <a:spAutoFit/>
          </a:bodyPr>
          <a:lstStyle/>
          <a:p>
            <a:r>
              <a:rPr lang="en-US" dirty="0"/>
              <a:t>Evil</a:t>
            </a:r>
          </a:p>
        </p:txBody>
      </p:sp>
      <p:sp>
        <p:nvSpPr>
          <p:cNvPr id="18" name="TextBox 17"/>
          <p:cNvSpPr txBox="1"/>
          <p:nvPr/>
        </p:nvSpPr>
        <p:spPr>
          <a:xfrm>
            <a:off x="1085100" y="3109503"/>
            <a:ext cx="889561" cy="369332"/>
          </a:xfrm>
          <a:prstGeom prst="rect">
            <a:avLst/>
          </a:prstGeom>
          <a:noFill/>
        </p:spPr>
        <p:txBody>
          <a:bodyPr wrap="none" rtlCol="0">
            <a:spAutoFit/>
          </a:bodyPr>
          <a:lstStyle/>
          <a:p>
            <a:r>
              <a:rPr lang="en-US" dirty="0"/>
              <a:t>Lawful</a:t>
            </a:r>
          </a:p>
        </p:txBody>
      </p:sp>
      <p:sp>
        <p:nvSpPr>
          <p:cNvPr id="19" name="TextBox 18"/>
          <p:cNvSpPr txBox="1"/>
          <p:nvPr/>
        </p:nvSpPr>
        <p:spPr>
          <a:xfrm>
            <a:off x="923560" y="4835196"/>
            <a:ext cx="1011966" cy="369332"/>
          </a:xfrm>
          <a:prstGeom prst="rect">
            <a:avLst/>
          </a:prstGeom>
          <a:noFill/>
        </p:spPr>
        <p:txBody>
          <a:bodyPr wrap="none" rtlCol="0">
            <a:spAutoFit/>
          </a:bodyPr>
          <a:lstStyle/>
          <a:p>
            <a:r>
              <a:rPr lang="en-US" dirty="0"/>
              <a:t>Chaotic</a:t>
            </a:r>
          </a:p>
        </p:txBody>
      </p:sp>
    </p:spTree>
    <p:extLst>
      <p:ext uri="{BB962C8B-B14F-4D97-AF65-F5344CB8AC3E}">
        <p14:creationId xmlns:p14="http://schemas.microsoft.com/office/powerpoint/2010/main" val="2725265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0738" y="4155140"/>
            <a:ext cx="7542212" cy="2022171"/>
          </a:xfrm>
        </p:spPr>
        <p:txBody>
          <a:bodyPr/>
          <a:lstStyle/>
          <a:p>
            <a:r>
              <a:rPr lang="en-US" dirty="0"/>
              <a:t>PTSOS – Thermal Physics</a:t>
            </a:r>
          </a:p>
        </p:txBody>
      </p:sp>
    </p:spTree>
    <p:extLst>
      <p:ext uri="{BB962C8B-B14F-4D97-AF65-F5344CB8AC3E}">
        <p14:creationId xmlns:p14="http://schemas.microsoft.com/office/powerpoint/2010/main" val="1603326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0"/>
            <a:ext cx="7581901" cy="945250"/>
          </a:xfrm>
        </p:spPr>
        <p:txBody>
          <a:bodyPr/>
          <a:lstStyle/>
          <a:p>
            <a:r>
              <a:rPr lang="en-US" dirty="0"/>
              <a:t>States of Matter</a:t>
            </a:r>
          </a:p>
        </p:txBody>
      </p:sp>
      <p:sp>
        <p:nvSpPr>
          <p:cNvPr id="3" name="Content Placeholder 2"/>
          <p:cNvSpPr>
            <a:spLocks noGrp="1"/>
          </p:cNvSpPr>
          <p:nvPr>
            <p:ph idx="1"/>
          </p:nvPr>
        </p:nvSpPr>
        <p:spPr>
          <a:xfrm>
            <a:off x="551135" y="1207732"/>
            <a:ext cx="4879027" cy="1704578"/>
          </a:xfrm>
        </p:spPr>
        <p:txBody>
          <a:bodyPr/>
          <a:lstStyle/>
          <a:p>
            <a:pPr marL="0" indent="0">
              <a:buNone/>
            </a:pPr>
            <a:r>
              <a:rPr lang="en-US" i="1" u="sng" dirty="0"/>
              <a:t>Solid</a:t>
            </a:r>
            <a:r>
              <a:rPr lang="en-US" dirty="0"/>
              <a:t>: Particles are bound by bonds, though particles do wiggle and vibrate in place.</a:t>
            </a:r>
          </a:p>
        </p:txBody>
      </p:sp>
      <p:sp>
        <p:nvSpPr>
          <p:cNvPr id="4" name="Content Placeholder 2"/>
          <p:cNvSpPr txBox="1">
            <a:spLocks/>
          </p:cNvSpPr>
          <p:nvPr/>
        </p:nvSpPr>
        <p:spPr>
          <a:xfrm>
            <a:off x="3849290" y="2997352"/>
            <a:ext cx="5140152" cy="1704578"/>
          </a:xfrm>
          <a:prstGeom prst="rect">
            <a:avLst/>
          </a:prstGeom>
        </p:spPr>
        <p:txBody>
          <a:bodyPr vert="horz" lIns="91440" tIns="45720" rIns="91440" bIns="45720" rtlCol="0">
            <a:normAutofit/>
          </a:bodyPr>
          <a:lstStyle>
            <a:lvl1pPr marL="403225" indent="-403225" algn="l" defTabSz="914400" rtl="0" eaLnBrk="1" latinLnBrk="0" hangingPunct="1">
              <a:spcBef>
                <a:spcPts val="2000"/>
              </a:spcBef>
              <a:buFontTx/>
              <a:buBlip>
                <a:blip r:embed="rId2"/>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2"/>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2"/>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2"/>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marL="0" indent="0">
              <a:buFontTx/>
              <a:buNone/>
            </a:pPr>
            <a:r>
              <a:rPr lang="en-US" i="1" u="sng" dirty="0"/>
              <a:t>Liquid</a:t>
            </a:r>
            <a:r>
              <a:rPr lang="en-US" dirty="0"/>
              <a:t>: The binding forces are weaker.  The particles can slide around each other, but they can’t expand in volume</a:t>
            </a:r>
          </a:p>
        </p:txBody>
      </p:sp>
      <p:sp>
        <p:nvSpPr>
          <p:cNvPr id="5" name="Content Placeholder 2"/>
          <p:cNvSpPr txBox="1">
            <a:spLocks/>
          </p:cNvSpPr>
          <p:nvPr/>
        </p:nvSpPr>
        <p:spPr>
          <a:xfrm>
            <a:off x="367598" y="4941209"/>
            <a:ext cx="5062564" cy="2018105"/>
          </a:xfrm>
          <a:prstGeom prst="rect">
            <a:avLst/>
          </a:prstGeom>
        </p:spPr>
        <p:txBody>
          <a:bodyPr vert="horz" lIns="91440" tIns="45720" rIns="91440" bIns="45720" rtlCol="0">
            <a:normAutofit/>
          </a:bodyPr>
          <a:lstStyle>
            <a:lvl1pPr marL="403225" indent="-403225" algn="l" defTabSz="914400" rtl="0" eaLnBrk="1" latinLnBrk="0" hangingPunct="1">
              <a:spcBef>
                <a:spcPts val="2000"/>
              </a:spcBef>
              <a:buFontTx/>
              <a:buBlip>
                <a:blip r:embed="rId2"/>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2"/>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2"/>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2"/>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marL="0" indent="0">
              <a:buFontTx/>
              <a:buNone/>
            </a:pPr>
            <a:r>
              <a:rPr lang="en-US" i="1" u="sng" dirty="0"/>
              <a:t>Gas</a:t>
            </a:r>
            <a:r>
              <a:rPr lang="en-US" dirty="0"/>
              <a:t>: In a gas, the binding forces are even weaker.  The particles expand away from each other to fill whatever container is available.</a:t>
            </a:r>
          </a:p>
        </p:txBody>
      </p:sp>
      <p:pic>
        <p:nvPicPr>
          <p:cNvPr id="6" name="Picture 5" descr="solid.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0161" y="1203231"/>
            <a:ext cx="1958899" cy="1658943"/>
          </a:xfrm>
          <a:prstGeom prst="rect">
            <a:avLst/>
          </a:prstGeom>
        </p:spPr>
      </p:pic>
      <p:pic>
        <p:nvPicPr>
          <p:cNvPr id="7" name="Picture 6" descr="liq.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8118" y="2912310"/>
            <a:ext cx="1834814" cy="1834814"/>
          </a:xfrm>
          <a:prstGeom prst="rect">
            <a:avLst/>
          </a:prstGeom>
        </p:spPr>
      </p:pic>
      <p:pic>
        <p:nvPicPr>
          <p:cNvPr id="8" name="Picture 7" descr="gas.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3650" y="4981085"/>
            <a:ext cx="2117905" cy="1703532"/>
          </a:xfrm>
          <a:prstGeom prst="rect">
            <a:avLst/>
          </a:prstGeom>
        </p:spPr>
      </p:pic>
    </p:spTree>
    <p:extLst>
      <p:ext uri="{BB962C8B-B14F-4D97-AF65-F5344CB8AC3E}">
        <p14:creationId xmlns:p14="http://schemas.microsoft.com/office/powerpoint/2010/main" val="229069894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794846"/>
          </a:xfrm>
        </p:spPr>
        <p:txBody>
          <a:bodyPr/>
          <a:lstStyle/>
          <a:p>
            <a:r>
              <a:rPr lang="en-US" dirty="0"/>
              <a:t>Moving Particles</a:t>
            </a:r>
          </a:p>
        </p:txBody>
      </p:sp>
      <p:sp>
        <p:nvSpPr>
          <p:cNvPr id="3" name="Content Placeholder 2"/>
          <p:cNvSpPr>
            <a:spLocks noGrp="1"/>
          </p:cNvSpPr>
          <p:nvPr>
            <p:ph idx="1"/>
          </p:nvPr>
        </p:nvSpPr>
        <p:spPr>
          <a:xfrm>
            <a:off x="467852" y="1437193"/>
            <a:ext cx="8204119" cy="5130444"/>
          </a:xfrm>
        </p:spPr>
        <p:txBody>
          <a:bodyPr>
            <a:normAutofit/>
          </a:bodyPr>
          <a:lstStyle/>
          <a:p>
            <a:pPr marL="0" indent="0">
              <a:buNone/>
            </a:pPr>
            <a:r>
              <a:rPr lang="en-US" dirty="0"/>
              <a:t>In all 3 states, the particles are </a:t>
            </a:r>
            <a:r>
              <a:rPr lang="en-US" i="1" u="sng" dirty="0"/>
              <a:t>moving</a:t>
            </a:r>
            <a:r>
              <a:rPr lang="en-US" i="1" dirty="0"/>
              <a:t>.  </a:t>
            </a:r>
          </a:p>
          <a:p>
            <a:pPr marL="0" indent="0">
              <a:buNone/>
            </a:pPr>
            <a:r>
              <a:rPr lang="en-US" dirty="0"/>
              <a:t>Thus they all have </a:t>
            </a:r>
            <a:r>
              <a:rPr lang="en-US" i="1" u="sng" dirty="0"/>
              <a:t>kinetic energy.</a:t>
            </a:r>
            <a:endParaRPr lang="en-US" u="sng" dirty="0"/>
          </a:p>
          <a:p>
            <a:pPr marL="0" indent="0">
              <a:buNone/>
            </a:pPr>
            <a:r>
              <a:rPr lang="en-US" u="sng" dirty="0"/>
              <a:t>Thermal Energy</a:t>
            </a:r>
            <a:r>
              <a:rPr lang="en-US" dirty="0"/>
              <a:t> (aka “Heat”): The </a:t>
            </a:r>
            <a:r>
              <a:rPr lang="en-US" i="1" dirty="0"/>
              <a:t>sum total </a:t>
            </a:r>
            <a:r>
              <a:rPr lang="en-US" dirty="0"/>
              <a:t>of the kinetic energies of all the particles in a body or sample.</a:t>
            </a:r>
          </a:p>
          <a:p>
            <a:pPr lvl="1"/>
            <a:r>
              <a:rPr lang="en-US" dirty="0"/>
              <a:t>Symbol: </a:t>
            </a:r>
            <a:r>
              <a:rPr lang="en-US" i="1" dirty="0"/>
              <a:t>Q</a:t>
            </a:r>
          </a:p>
          <a:p>
            <a:pPr lvl="1"/>
            <a:r>
              <a:rPr lang="en-US" dirty="0"/>
              <a:t>Units: J (joules)</a:t>
            </a:r>
          </a:p>
          <a:p>
            <a:pPr marL="0" indent="0">
              <a:buNone/>
            </a:pPr>
            <a:r>
              <a:rPr lang="en-US" u="sng" dirty="0"/>
              <a:t>Temperature</a:t>
            </a:r>
            <a:r>
              <a:rPr lang="en-US" dirty="0"/>
              <a:t>: A measure of the </a:t>
            </a:r>
            <a:r>
              <a:rPr lang="en-US" i="1" dirty="0"/>
              <a:t>average</a:t>
            </a:r>
            <a:r>
              <a:rPr lang="en-US" dirty="0"/>
              <a:t> kinetic energy of particles in a body or sample.</a:t>
            </a:r>
          </a:p>
          <a:p>
            <a:pPr lvl="1"/>
            <a:r>
              <a:rPr lang="en-US" dirty="0"/>
              <a:t>Symbol: </a:t>
            </a:r>
            <a:r>
              <a:rPr lang="en-US" i="1" dirty="0"/>
              <a:t>T</a:t>
            </a:r>
            <a:endParaRPr lang="en-US" dirty="0"/>
          </a:p>
          <a:p>
            <a:pPr lvl="1"/>
            <a:r>
              <a:rPr lang="en-US" dirty="0"/>
              <a:t>Units: °C or K</a:t>
            </a:r>
          </a:p>
        </p:txBody>
      </p:sp>
    </p:spTree>
    <p:extLst>
      <p:ext uri="{BB962C8B-B14F-4D97-AF65-F5344CB8AC3E}">
        <p14:creationId xmlns:p14="http://schemas.microsoft.com/office/powerpoint/2010/main" val="416196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095654"/>
          </a:xfrm>
        </p:spPr>
        <p:txBody>
          <a:bodyPr/>
          <a:lstStyle/>
          <a:p>
            <a:r>
              <a:rPr lang="en-US" dirty="0"/>
              <a:t>Temperature Scales</a:t>
            </a:r>
          </a:p>
        </p:txBody>
      </p:sp>
      <p:graphicFrame>
        <p:nvGraphicFramePr>
          <p:cNvPr id="4" name="Table 3"/>
          <p:cNvGraphicFramePr>
            <a:graphicFrameLocks noGrp="1"/>
          </p:cNvGraphicFramePr>
          <p:nvPr>
            <p:extLst>
              <p:ext uri="{D42A27DB-BD31-4B8C-83A1-F6EECF244321}">
                <p14:modId xmlns:p14="http://schemas.microsoft.com/office/powerpoint/2010/main" val="411546840"/>
              </p:ext>
            </p:extLst>
          </p:nvPr>
        </p:nvGraphicFramePr>
        <p:xfrm>
          <a:off x="1524000" y="1397000"/>
          <a:ext cx="6096000" cy="539496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70840">
                <a:tc>
                  <a:txBody>
                    <a:bodyPr/>
                    <a:lstStyle/>
                    <a:p>
                      <a:endParaRPr lang="en-US" dirty="0"/>
                    </a:p>
                  </a:txBody>
                  <a:tcPr/>
                </a:tc>
                <a:tc>
                  <a:txBody>
                    <a:bodyPr/>
                    <a:lstStyle/>
                    <a:p>
                      <a:r>
                        <a:rPr lang="en-US" dirty="0">
                          <a:solidFill>
                            <a:schemeClr val="bg1"/>
                          </a:solidFill>
                        </a:rPr>
                        <a:t>Degrees Fahrenheit</a:t>
                      </a:r>
                      <a:r>
                        <a:rPr lang="en-US" baseline="0" dirty="0">
                          <a:solidFill>
                            <a:schemeClr val="bg1"/>
                          </a:solidFill>
                        </a:rPr>
                        <a:t> (°F)</a:t>
                      </a:r>
                    </a:p>
                    <a:p>
                      <a:endParaRPr lang="en-US" dirty="0">
                        <a:solidFill>
                          <a:schemeClr val="bg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Degrees Celsius</a:t>
                      </a:r>
                      <a:r>
                        <a:rPr lang="en-US" baseline="0" dirty="0">
                          <a:solidFill>
                            <a:schemeClr val="bg1"/>
                          </a:solidFill>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bg1"/>
                          </a:solidFill>
                        </a:rPr>
                        <a:t>(°C)</a:t>
                      </a:r>
                    </a:p>
                    <a:p>
                      <a:endParaRPr lang="en-US" dirty="0">
                        <a:solidFill>
                          <a:schemeClr val="bg1"/>
                        </a:solidFill>
                      </a:endParaRPr>
                    </a:p>
                  </a:txBody>
                  <a:tcPr/>
                </a:tc>
                <a:tc>
                  <a:txBody>
                    <a:bodyPr/>
                    <a:lstStyle/>
                    <a:p>
                      <a:r>
                        <a:rPr lang="en-US" dirty="0">
                          <a:solidFill>
                            <a:schemeClr val="bg1"/>
                          </a:solidFill>
                        </a:rPr>
                        <a:t>Kelvins</a:t>
                      </a:r>
                    </a:p>
                    <a:p>
                      <a:r>
                        <a:rPr lang="en-US" dirty="0">
                          <a:solidFill>
                            <a:schemeClr val="bg1"/>
                          </a:solidFill>
                        </a:rPr>
                        <a:t>(K)</a:t>
                      </a:r>
                    </a:p>
                  </a:txBody>
                  <a:tcPr/>
                </a:tc>
                <a:extLst>
                  <a:ext uri="{0D108BD9-81ED-4DB2-BD59-A6C34878D82A}">
                    <a16:rowId xmlns:a16="http://schemas.microsoft.com/office/drawing/2014/main" val="10000"/>
                  </a:ext>
                </a:extLst>
              </a:tr>
              <a:tr h="370840">
                <a:tc>
                  <a:txBody>
                    <a:bodyPr/>
                    <a:lstStyle/>
                    <a:p>
                      <a:r>
                        <a:rPr lang="en-US" dirty="0"/>
                        <a:t>Absolute Zero</a:t>
                      </a:r>
                    </a:p>
                    <a:p>
                      <a:endParaRPr lang="en-US" dirty="0"/>
                    </a:p>
                  </a:txBody>
                  <a:tcPr/>
                </a:tc>
                <a:tc>
                  <a:txBody>
                    <a:bodyPr/>
                    <a:lstStyle/>
                    <a:p>
                      <a:r>
                        <a:rPr lang="en-US" sz="2400" dirty="0"/>
                        <a:t>-460</a:t>
                      </a:r>
                      <a:r>
                        <a:rPr lang="en-US" sz="2400" baseline="0" dirty="0">
                          <a:solidFill>
                            <a:schemeClr val="bg1"/>
                          </a:solidFill>
                        </a:rPr>
                        <a:t>° F</a:t>
                      </a:r>
                      <a:endParaRPr lang="en-US" sz="2400" dirty="0"/>
                    </a:p>
                  </a:txBody>
                  <a:tcPr/>
                </a:tc>
                <a:tc>
                  <a:txBody>
                    <a:bodyPr/>
                    <a:lstStyle/>
                    <a:p>
                      <a:r>
                        <a:rPr lang="en-US" sz="2400" dirty="0"/>
                        <a:t>-273</a:t>
                      </a:r>
                      <a:r>
                        <a:rPr lang="en-US" sz="2400" baseline="0" dirty="0">
                          <a:solidFill>
                            <a:schemeClr val="bg1"/>
                          </a:solidFill>
                        </a:rPr>
                        <a:t>° C</a:t>
                      </a:r>
                      <a:endParaRPr lang="en-US" sz="2400" dirty="0"/>
                    </a:p>
                  </a:txBody>
                  <a:tcPr/>
                </a:tc>
                <a:tc>
                  <a:txBody>
                    <a:bodyPr/>
                    <a:lstStyle/>
                    <a:p>
                      <a:r>
                        <a:rPr lang="en-US" sz="2400" dirty="0"/>
                        <a:t>0 K</a:t>
                      </a:r>
                    </a:p>
                  </a:txBody>
                  <a:tcPr/>
                </a:tc>
                <a:extLst>
                  <a:ext uri="{0D108BD9-81ED-4DB2-BD59-A6C34878D82A}">
                    <a16:rowId xmlns:a16="http://schemas.microsoft.com/office/drawing/2014/main" val="10001"/>
                  </a:ext>
                </a:extLst>
              </a:tr>
              <a:tr h="370840">
                <a:tc>
                  <a:txBody>
                    <a:bodyPr/>
                    <a:lstStyle/>
                    <a:p>
                      <a:r>
                        <a:rPr lang="en-US" dirty="0"/>
                        <a:t>Freezing temperature of water</a:t>
                      </a:r>
                    </a:p>
                    <a:p>
                      <a:endParaRPr lang="en-US" dirty="0"/>
                    </a:p>
                  </a:txBody>
                  <a:tcPr/>
                </a:tc>
                <a:tc>
                  <a:txBody>
                    <a:bodyPr/>
                    <a:lstStyle/>
                    <a:p>
                      <a:r>
                        <a:rPr lang="en-US" sz="2400" dirty="0"/>
                        <a:t>32</a:t>
                      </a:r>
                      <a:r>
                        <a:rPr lang="en-US" sz="2400" baseline="0" dirty="0">
                          <a:solidFill>
                            <a:schemeClr val="bg1"/>
                          </a:solidFill>
                        </a:rPr>
                        <a:t>° F</a:t>
                      </a:r>
                      <a:endParaRPr lang="en-US" sz="2400" dirty="0"/>
                    </a:p>
                  </a:txBody>
                  <a:tcPr/>
                </a:tc>
                <a:tc>
                  <a:txBody>
                    <a:bodyPr/>
                    <a:lstStyle/>
                    <a:p>
                      <a:r>
                        <a:rPr lang="en-US" sz="2400" dirty="0"/>
                        <a:t>0</a:t>
                      </a:r>
                      <a:r>
                        <a:rPr lang="en-US" sz="2400" baseline="0" dirty="0">
                          <a:solidFill>
                            <a:schemeClr val="bg1"/>
                          </a:solidFill>
                        </a:rPr>
                        <a:t>° C</a:t>
                      </a:r>
                      <a:endParaRPr lang="en-US" sz="2400" dirty="0"/>
                    </a:p>
                  </a:txBody>
                  <a:tcPr/>
                </a:tc>
                <a:tc>
                  <a:txBody>
                    <a:bodyPr/>
                    <a:lstStyle/>
                    <a:p>
                      <a:r>
                        <a:rPr lang="en-US" sz="2400" dirty="0"/>
                        <a:t>273 K</a:t>
                      </a:r>
                    </a:p>
                  </a:txBody>
                  <a:tcPr/>
                </a:tc>
                <a:extLst>
                  <a:ext uri="{0D108BD9-81ED-4DB2-BD59-A6C34878D82A}">
                    <a16:rowId xmlns:a16="http://schemas.microsoft.com/office/drawing/2014/main" val="10002"/>
                  </a:ext>
                </a:extLst>
              </a:tr>
              <a:tr h="370840">
                <a:tc>
                  <a:txBody>
                    <a:bodyPr/>
                    <a:lstStyle/>
                    <a:p>
                      <a:r>
                        <a:rPr lang="en-US" dirty="0"/>
                        <a:t>“Room temperature”</a:t>
                      </a:r>
                    </a:p>
                    <a:p>
                      <a:endParaRPr lang="en-US" dirty="0"/>
                    </a:p>
                  </a:txBody>
                  <a:tcPr/>
                </a:tc>
                <a:tc>
                  <a:txBody>
                    <a:bodyPr/>
                    <a:lstStyle/>
                    <a:p>
                      <a:r>
                        <a:rPr lang="en-US" sz="2400" dirty="0"/>
                        <a:t>68</a:t>
                      </a:r>
                      <a:r>
                        <a:rPr lang="en-US" sz="2400" baseline="0" dirty="0">
                          <a:solidFill>
                            <a:schemeClr val="bg1"/>
                          </a:solidFill>
                        </a:rPr>
                        <a:t>° F</a:t>
                      </a:r>
                      <a:endParaRPr lang="en-US" sz="2400" dirty="0"/>
                    </a:p>
                  </a:txBody>
                  <a:tcPr/>
                </a:tc>
                <a:tc>
                  <a:txBody>
                    <a:bodyPr/>
                    <a:lstStyle/>
                    <a:p>
                      <a:r>
                        <a:rPr lang="en-US" sz="2400" dirty="0"/>
                        <a:t>20</a:t>
                      </a:r>
                      <a:r>
                        <a:rPr lang="en-US" sz="2400" baseline="0" dirty="0">
                          <a:solidFill>
                            <a:schemeClr val="bg1"/>
                          </a:solidFill>
                        </a:rPr>
                        <a:t>° C</a:t>
                      </a:r>
                      <a:endParaRPr lang="en-US" sz="2400" dirty="0"/>
                    </a:p>
                  </a:txBody>
                  <a:tcPr/>
                </a:tc>
                <a:tc>
                  <a:txBody>
                    <a:bodyPr/>
                    <a:lstStyle/>
                    <a:p>
                      <a:r>
                        <a:rPr lang="en-US" sz="2400" dirty="0"/>
                        <a:t>293 K</a:t>
                      </a:r>
                    </a:p>
                    <a:p>
                      <a:endParaRPr lang="en-US" sz="2400" dirty="0"/>
                    </a:p>
                  </a:txBody>
                  <a:tcPr/>
                </a:tc>
                <a:extLst>
                  <a:ext uri="{0D108BD9-81ED-4DB2-BD59-A6C34878D82A}">
                    <a16:rowId xmlns:a16="http://schemas.microsoft.com/office/drawing/2014/main" val="10003"/>
                  </a:ext>
                </a:extLst>
              </a:tr>
              <a:tr h="370840">
                <a:tc>
                  <a:txBody>
                    <a:bodyPr/>
                    <a:lstStyle/>
                    <a:p>
                      <a:r>
                        <a:rPr lang="en-US" dirty="0"/>
                        <a:t>Boiling point of water</a:t>
                      </a:r>
                    </a:p>
                    <a:p>
                      <a:endParaRPr lang="en-US" dirty="0"/>
                    </a:p>
                  </a:txBody>
                  <a:tcPr/>
                </a:tc>
                <a:tc>
                  <a:txBody>
                    <a:bodyPr/>
                    <a:lstStyle/>
                    <a:p>
                      <a:r>
                        <a:rPr lang="en-US" sz="2400" dirty="0"/>
                        <a:t>212</a:t>
                      </a:r>
                      <a:r>
                        <a:rPr lang="en-US" sz="2400" baseline="0" dirty="0">
                          <a:solidFill>
                            <a:schemeClr val="bg1"/>
                          </a:solidFill>
                        </a:rPr>
                        <a:t>° F</a:t>
                      </a:r>
                      <a:endParaRPr lang="en-US" sz="2400" dirty="0"/>
                    </a:p>
                  </a:txBody>
                  <a:tcPr/>
                </a:tc>
                <a:tc>
                  <a:txBody>
                    <a:bodyPr/>
                    <a:lstStyle/>
                    <a:p>
                      <a:r>
                        <a:rPr lang="en-US" sz="2400" dirty="0"/>
                        <a:t>100</a:t>
                      </a:r>
                      <a:r>
                        <a:rPr lang="en-US" sz="2400" baseline="0" dirty="0">
                          <a:solidFill>
                            <a:schemeClr val="bg1"/>
                          </a:solidFill>
                        </a:rPr>
                        <a:t>° C</a:t>
                      </a:r>
                      <a:endParaRPr lang="en-US" sz="2400" dirty="0"/>
                    </a:p>
                  </a:txBody>
                  <a:tcPr/>
                </a:tc>
                <a:tc>
                  <a:txBody>
                    <a:bodyPr/>
                    <a:lstStyle/>
                    <a:p>
                      <a:r>
                        <a:rPr lang="en-US" sz="2400" dirty="0"/>
                        <a:t>373 K</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15143971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096" y="107577"/>
            <a:ext cx="8824478" cy="1653988"/>
          </a:xfrm>
        </p:spPr>
        <p:txBody>
          <a:bodyPr/>
          <a:lstStyle/>
          <a:p>
            <a:r>
              <a:rPr lang="en-US" dirty="0"/>
              <a:t>The first question on all my tests over thermal physics:</a:t>
            </a:r>
          </a:p>
        </p:txBody>
      </p:sp>
      <p:sp>
        <p:nvSpPr>
          <p:cNvPr id="3" name="Content Placeholder 2"/>
          <p:cNvSpPr>
            <a:spLocks noGrp="1"/>
          </p:cNvSpPr>
          <p:nvPr>
            <p:ph idx="1"/>
          </p:nvPr>
        </p:nvSpPr>
        <p:spPr>
          <a:xfrm>
            <a:off x="779462" y="2403551"/>
            <a:ext cx="7581901" cy="3953436"/>
          </a:xfrm>
        </p:spPr>
        <p:txBody>
          <a:bodyPr/>
          <a:lstStyle/>
          <a:p>
            <a:pPr marL="457200" indent="-457200">
              <a:buAutoNum type="arabicPeriod"/>
            </a:pPr>
            <a:r>
              <a:rPr lang="en-US" dirty="0"/>
              <a:t>As far as temperatures go, absolute zero is ___________.</a:t>
            </a:r>
          </a:p>
          <a:p>
            <a:pPr marL="0" indent="0">
              <a:buNone/>
            </a:pPr>
            <a:r>
              <a:rPr lang="en-US" dirty="0"/>
              <a:t>	a.	O K</a:t>
            </a:r>
          </a:p>
          <a:p>
            <a:pPr marL="0" indent="0">
              <a:buNone/>
            </a:pPr>
            <a:r>
              <a:rPr lang="en-US" dirty="0"/>
              <a:t>	b.	all right</a:t>
            </a:r>
          </a:p>
          <a:p>
            <a:pPr marL="0" indent="0">
              <a:buNone/>
            </a:pPr>
            <a:r>
              <a:rPr lang="en-US" dirty="0"/>
              <a:t>	c.	fine</a:t>
            </a:r>
          </a:p>
          <a:p>
            <a:pPr marL="0" indent="0">
              <a:buNone/>
            </a:pPr>
            <a:r>
              <a:rPr lang="en-US" dirty="0"/>
              <a:t>	d.	decent</a:t>
            </a:r>
          </a:p>
          <a:p>
            <a:pPr marL="0" indent="0">
              <a:buNone/>
            </a:pPr>
            <a:r>
              <a:rPr lang="en-US" dirty="0"/>
              <a:t>	e.	good enough, I guess</a:t>
            </a:r>
          </a:p>
        </p:txBody>
      </p:sp>
    </p:spTree>
    <p:extLst>
      <p:ext uri="{BB962C8B-B14F-4D97-AF65-F5344CB8AC3E}">
        <p14:creationId xmlns:p14="http://schemas.microsoft.com/office/powerpoint/2010/main" val="242021243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096" y="107577"/>
            <a:ext cx="8824478" cy="1653988"/>
          </a:xfrm>
        </p:spPr>
        <p:txBody>
          <a:bodyPr/>
          <a:lstStyle/>
          <a:p>
            <a:r>
              <a:rPr lang="en-US" dirty="0"/>
              <a:t>The first question on all my tests over thermal physics:</a:t>
            </a:r>
          </a:p>
        </p:txBody>
      </p:sp>
      <p:sp>
        <p:nvSpPr>
          <p:cNvPr id="3" name="Content Placeholder 2"/>
          <p:cNvSpPr>
            <a:spLocks noGrp="1"/>
          </p:cNvSpPr>
          <p:nvPr>
            <p:ph idx="1"/>
          </p:nvPr>
        </p:nvSpPr>
        <p:spPr>
          <a:xfrm>
            <a:off x="779462" y="2403551"/>
            <a:ext cx="7581901" cy="3953436"/>
          </a:xfrm>
        </p:spPr>
        <p:txBody>
          <a:bodyPr>
            <a:normAutofit lnSpcReduction="10000"/>
          </a:bodyPr>
          <a:lstStyle/>
          <a:p>
            <a:pPr marL="457200" indent="-457200">
              <a:buAutoNum type="arabicPeriod"/>
            </a:pPr>
            <a:r>
              <a:rPr lang="en-US" dirty="0"/>
              <a:t>As far as temperatures go, absolute zero is ___________.</a:t>
            </a:r>
          </a:p>
          <a:p>
            <a:pPr marL="0" indent="0">
              <a:buNone/>
            </a:pPr>
            <a:r>
              <a:rPr lang="en-US" dirty="0"/>
              <a:t>	</a:t>
            </a:r>
            <a:r>
              <a:rPr lang="en-US" sz="3200" dirty="0">
                <a:solidFill>
                  <a:schemeClr val="accent2">
                    <a:lumMod val="40000"/>
                    <a:lumOff val="60000"/>
                  </a:schemeClr>
                </a:solidFill>
              </a:rPr>
              <a:t>a.	O K</a:t>
            </a:r>
          </a:p>
          <a:p>
            <a:pPr marL="0" indent="0">
              <a:buNone/>
            </a:pPr>
            <a:r>
              <a:rPr lang="en-US" dirty="0"/>
              <a:t>	b.	all right</a:t>
            </a:r>
          </a:p>
          <a:p>
            <a:pPr marL="0" indent="0">
              <a:buNone/>
            </a:pPr>
            <a:r>
              <a:rPr lang="en-US" dirty="0"/>
              <a:t>	c.	fine</a:t>
            </a:r>
          </a:p>
          <a:p>
            <a:pPr marL="0" indent="0">
              <a:buNone/>
            </a:pPr>
            <a:r>
              <a:rPr lang="en-US" dirty="0"/>
              <a:t>	d.	decent</a:t>
            </a:r>
          </a:p>
          <a:p>
            <a:pPr marL="0" indent="0">
              <a:buNone/>
            </a:pPr>
            <a:r>
              <a:rPr lang="en-US" dirty="0"/>
              <a:t>	e.	good enough, I guess</a:t>
            </a:r>
          </a:p>
        </p:txBody>
      </p:sp>
    </p:spTree>
    <p:extLst>
      <p:ext uri="{BB962C8B-B14F-4D97-AF65-F5344CB8AC3E}">
        <p14:creationId xmlns:p14="http://schemas.microsoft.com/office/powerpoint/2010/main" val="93092260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Heat v. Temperature</a:t>
            </a:r>
          </a:p>
        </p:txBody>
      </p:sp>
      <p:sp>
        <p:nvSpPr>
          <p:cNvPr id="3" name="Content Placeholder 2"/>
          <p:cNvSpPr>
            <a:spLocks noGrp="1"/>
          </p:cNvSpPr>
          <p:nvPr>
            <p:ph idx="1"/>
          </p:nvPr>
        </p:nvSpPr>
        <p:spPr>
          <a:xfrm>
            <a:off x="567805" y="1882587"/>
            <a:ext cx="7931047" cy="4629459"/>
          </a:xfrm>
        </p:spPr>
        <p:txBody>
          <a:bodyPr>
            <a:normAutofit/>
          </a:bodyPr>
          <a:lstStyle/>
          <a:p>
            <a:pPr marL="0" indent="0">
              <a:buNone/>
            </a:pPr>
            <a:r>
              <a:rPr lang="en-US" dirty="0"/>
              <a:t>Consider air in an oven set to 400</a:t>
            </a:r>
            <a:r>
              <a:rPr lang="en-US" dirty="0">
                <a:solidFill>
                  <a:srgbClr val="FFFFFF"/>
                </a:solidFill>
              </a:rPr>
              <a:t>° F and water in a pot boiling at 212° F on the stove. </a:t>
            </a:r>
          </a:p>
          <a:p>
            <a:pPr marL="0" indent="0">
              <a:buNone/>
            </a:pPr>
            <a:r>
              <a:rPr lang="en-US" dirty="0">
                <a:solidFill>
                  <a:srgbClr val="FFFFFF"/>
                </a:solidFill>
              </a:rPr>
              <a:t>Which is hotter? Which has more heat?</a:t>
            </a:r>
          </a:p>
          <a:p>
            <a:pPr marL="0" indent="0">
              <a:buNone/>
            </a:pPr>
            <a:r>
              <a:rPr lang="en-US" dirty="0">
                <a:solidFill>
                  <a:srgbClr val="FFFFFF"/>
                </a:solidFill>
              </a:rPr>
              <a:t>	A.	The oven is hotter and has more heat</a:t>
            </a:r>
          </a:p>
          <a:p>
            <a:pPr marL="0" indent="0">
              <a:buNone/>
            </a:pPr>
            <a:r>
              <a:rPr lang="en-US" dirty="0">
                <a:solidFill>
                  <a:srgbClr val="FFFFFF"/>
                </a:solidFill>
              </a:rPr>
              <a:t>	B.	The water is hotter and has more heat</a:t>
            </a:r>
          </a:p>
          <a:p>
            <a:pPr marL="0" indent="0">
              <a:buNone/>
            </a:pPr>
            <a:r>
              <a:rPr lang="en-US" dirty="0">
                <a:solidFill>
                  <a:srgbClr val="FFFFFF"/>
                </a:solidFill>
              </a:rPr>
              <a:t>	C.	The water is hotter; the oven has more heat</a:t>
            </a:r>
          </a:p>
          <a:p>
            <a:pPr marL="0" indent="0">
              <a:buNone/>
            </a:pPr>
            <a:r>
              <a:rPr lang="en-US" dirty="0">
                <a:solidFill>
                  <a:srgbClr val="FFFFFF"/>
                </a:solidFill>
              </a:rPr>
              <a:t>	D.	The oven is hotter; the water has more heat</a:t>
            </a:r>
          </a:p>
        </p:txBody>
      </p:sp>
    </p:spTree>
    <p:extLst>
      <p:ext uri="{BB962C8B-B14F-4D97-AF65-F5344CB8AC3E}">
        <p14:creationId xmlns:p14="http://schemas.microsoft.com/office/powerpoint/2010/main" val="22838533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Heat v. Temperature</a:t>
            </a:r>
          </a:p>
        </p:txBody>
      </p:sp>
      <p:sp>
        <p:nvSpPr>
          <p:cNvPr id="3" name="Content Placeholder 2"/>
          <p:cNvSpPr>
            <a:spLocks noGrp="1"/>
          </p:cNvSpPr>
          <p:nvPr>
            <p:ph idx="1"/>
          </p:nvPr>
        </p:nvSpPr>
        <p:spPr>
          <a:xfrm>
            <a:off x="567805" y="1882587"/>
            <a:ext cx="7931047" cy="4629459"/>
          </a:xfrm>
        </p:spPr>
        <p:txBody>
          <a:bodyPr>
            <a:normAutofit/>
          </a:bodyPr>
          <a:lstStyle/>
          <a:p>
            <a:pPr marL="0" indent="0">
              <a:buNone/>
            </a:pPr>
            <a:r>
              <a:rPr lang="en-US" dirty="0"/>
              <a:t>Consider air in an oven set to 400</a:t>
            </a:r>
            <a:r>
              <a:rPr lang="en-US" dirty="0">
                <a:solidFill>
                  <a:srgbClr val="FFFFFF"/>
                </a:solidFill>
              </a:rPr>
              <a:t>° F and water in a pot boiling at 212° F on the stove. </a:t>
            </a:r>
          </a:p>
          <a:p>
            <a:pPr marL="0" indent="0">
              <a:buNone/>
            </a:pPr>
            <a:r>
              <a:rPr lang="en-US" dirty="0">
                <a:solidFill>
                  <a:srgbClr val="FFFFFF"/>
                </a:solidFill>
              </a:rPr>
              <a:t>Which is hotter? Which has more heat?</a:t>
            </a:r>
          </a:p>
          <a:p>
            <a:pPr marL="0" indent="0">
              <a:buNone/>
            </a:pPr>
            <a:r>
              <a:rPr lang="en-US" dirty="0">
                <a:solidFill>
                  <a:srgbClr val="FFFFFF"/>
                </a:solidFill>
              </a:rPr>
              <a:t>	A.	The oven is hotter and has more heat</a:t>
            </a:r>
          </a:p>
          <a:p>
            <a:pPr marL="0" indent="0">
              <a:buNone/>
            </a:pPr>
            <a:r>
              <a:rPr lang="en-US" dirty="0">
                <a:solidFill>
                  <a:srgbClr val="FFFFFF"/>
                </a:solidFill>
              </a:rPr>
              <a:t>	B.	The water is hotter and has more heat</a:t>
            </a:r>
          </a:p>
          <a:p>
            <a:pPr marL="0" indent="0">
              <a:buNone/>
            </a:pPr>
            <a:r>
              <a:rPr lang="en-US" dirty="0">
                <a:solidFill>
                  <a:srgbClr val="FFFFFF"/>
                </a:solidFill>
              </a:rPr>
              <a:t>	C.	The water is hotter; the oven has more heat</a:t>
            </a:r>
          </a:p>
          <a:p>
            <a:pPr marL="0" indent="0">
              <a:buNone/>
            </a:pPr>
            <a:r>
              <a:rPr lang="en-US" dirty="0">
                <a:solidFill>
                  <a:srgbClr val="FFFFFF"/>
                </a:solidFill>
              </a:rPr>
              <a:t>	</a:t>
            </a:r>
            <a:r>
              <a:rPr lang="en-US" sz="3200" dirty="0">
                <a:solidFill>
                  <a:schemeClr val="accent2">
                    <a:lumMod val="60000"/>
                    <a:lumOff val="40000"/>
                  </a:schemeClr>
                </a:solidFill>
              </a:rPr>
              <a:t>D.	The oven is hotter; the water has 		more heat</a:t>
            </a:r>
          </a:p>
        </p:txBody>
      </p:sp>
    </p:spTree>
    <p:extLst>
      <p:ext uri="{BB962C8B-B14F-4D97-AF65-F5344CB8AC3E}">
        <p14:creationId xmlns:p14="http://schemas.microsoft.com/office/powerpoint/2010/main" val="379926904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52905"/>
            <a:ext cx="7581901" cy="1243673"/>
          </a:xfrm>
        </p:spPr>
        <p:txBody>
          <a:bodyPr/>
          <a:lstStyle/>
          <a:p>
            <a:r>
              <a:rPr lang="en-US" dirty="0"/>
              <a:t>The Oven v. the Stove</a:t>
            </a:r>
          </a:p>
        </p:txBody>
      </p:sp>
      <p:sp>
        <p:nvSpPr>
          <p:cNvPr id="3" name="Content Placeholder 2"/>
          <p:cNvSpPr>
            <a:spLocks noGrp="1"/>
          </p:cNvSpPr>
          <p:nvPr>
            <p:ph idx="1"/>
          </p:nvPr>
        </p:nvSpPr>
        <p:spPr>
          <a:xfrm>
            <a:off x="427142" y="1139608"/>
            <a:ext cx="4734040" cy="3223464"/>
          </a:xfrm>
        </p:spPr>
        <p:txBody>
          <a:bodyPr>
            <a:normAutofit/>
          </a:bodyPr>
          <a:lstStyle/>
          <a:p>
            <a:pPr marL="0" indent="0">
              <a:buNone/>
            </a:pPr>
            <a:r>
              <a:rPr lang="en-US" dirty="0"/>
              <a:t>The oven has a higher temperature than the water, so it’s </a:t>
            </a:r>
            <a:r>
              <a:rPr lang="en-US" i="1" dirty="0"/>
              <a:t>hotter</a:t>
            </a:r>
            <a:r>
              <a:rPr lang="en-US" dirty="0"/>
              <a:t>.  This means the </a:t>
            </a:r>
            <a:r>
              <a:rPr lang="en-US" i="1" dirty="0"/>
              <a:t>average individual particle</a:t>
            </a:r>
            <a:r>
              <a:rPr lang="en-US" dirty="0"/>
              <a:t> in the air in the oven has more kinetic energy than the average individual molecule of water in the pot.</a:t>
            </a:r>
          </a:p>
        </p:txBody>
      </p:sp>
      <p:sp>
        <p:nvSpPr>
          <p:cNvPr id="4" name="Content Placeholder 2"/>
          <p:cNvSpPr txBox="1">
            <a:spLocks/>
          </p:cNvSpPr>
          <p:nvPr/>
        </p:nvSpPr>
        <p:spPr>
          <a:xfrm>
            <a:off x="3891237" y="3972349"/>
            <a:ext cx="5030930" cy="2634719"/>
          </a:xfrm>
          <a:prstGeom prst="rect">
            <a:avLst/>
          </a:prstGeom>
        </p:spPr>
        <p:txBody>
          <a:bodyPr vert="horz" lIns="91440" tIns="45720" rIns="91440" bIns="45720" rtlCol="0">
            <a:normAutofit lnSpcReduction="10000"/>
          </a:bodyPr>
          <a:lstStyle>
            <a:lvl1pPr marL="403225" indent="-403225" algn="l" defTabSz="914400" rtl="0" eaLnBrk="1" latinLnBrk="0" hangingPunct="1">
              <a:spcBef>
                <a:spcPts val="2000"/>
              </a:spcBef>
              <a:buFontTx/>
              <a:buBlip>
                <a:blip r:embed="rId3"/>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3"/>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3"/>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3"/>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marL="0" indent="0">
              <a:buFontTx/>
              <a:buNone/>
            </a:pPr>
            <a:r>
              <a:rPr lang="en-US" dirty="0"/>
              <a:t>But there are </a:t>
            </a:r>
            <a:r>
              <a:rPr lang="en-US" i="1" dirty="0"/>
              <a:t>a lot more molecules of water in the pot than there are particles of air in the oven</a:t>
            </a:r>
            <a:r>
              <a:rPr lang="en-US" dirty="0"/>
              <a:t>.  So while the average kinetic energy is higher in the oven, the </a:t>
            </a:r>
            <a:r>
              <a:rPr lang="en-US" i="1" dirty="0"/>
              <a:t>total</a:t>
            </a:r>
            <a:r>
              <a:rPr lang="en-US" dirty="0"/>
              <a:t> </a:t>
            </a:r>
            <a:r>
              <a:rPr lang="en-US" i="1" dirty="0"/>
              <a:t>energy </a:t>
            </a:r>
            <a:r>
              <a:rPr lang="en-US" dirty="0"/>
              <a:t>(and therefore </a:t>
            </a:r>
            <a:r>
              <a:rPr lang="en-US" i="1" dirty="0"/>
              <a:t>heat</a:t>
            </a:r>
            <a:r>
              <a:rPr lang="en-US" dirty="0"/>
              <a:t>) is greater in the water.</a:t>
            </a:r>
          </a:p>
        </p:txBody>
      </p:sp>
      <p:pic>
        <p:nvPicPr>
          <p:cNvPr id="5" name="Picture 4" descr="oven.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2393" y="1253569"/>
            <a:ext cx="3169197" cy="2376898"/>
          </a:xfrm>
          <a:prstGeom prst="rect">
            <a:avLst/>
          </a:prstGeom>
        </p:spPr>
      </p:pic>
      <p:pic>
        <p:nvPicPr>
          <p:cNvPr id="6" name="Picture 5" descr="boi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423" y="4118870"/>
            <a:ext cx="3154750" cy="2358692"/>
          </a:xfrm>
          <a:prstGeom prst="rect">
            <a:avLst/>
          </a:prstGeom>
        </p:spPr>
      </p:pic>
    </p:spTree>
    <p:extLst>
      <p:ext uri="{BB962C8B-B14F-4D97-AF65-F5344CB8AC3E}">
        <p14:creationId xmlns:p14="http://schemas.microsoft.com/office/powerpoint/2010/main" val="3395544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380" y="107577"/>
            <a:ext cx="8822351" cy="1653988"/>
          </a:xfrm>
        </p:spPr>
        <p:txBody>
          <a:bodyPr/>
          <a:lstStyle/>
          <a:p>
            <a:r>
              <a:rPr lang="en-US" sz="4800" dirty="0"/>
              <a:t>In an ideal machine, </a:t>
            </a:r>
            <a:r>
              <a:rPr lang="en-US" sz="4800" i="1" dirty="0" err="1"/>
              <a:t>W</a:t>
            </a:r>
            <a:r>
              <a:rPr lang="en-US" sz="4800" i="1" baseline="-25000" dirty="0" err="1"/>
              <a:t>out</a:t>
            </a:r>
            <a:r>
              <a:rPr lang="en-US" sz="4800" dirty="0"/>
              <a:t> = </a:t>
            </a:r>
            <a:r>
              <a:rPr lang="en-US" sz="4800" i="1" dirty="0"/>
              <a:t>W</a:t>
            </a:r>
            <a:r>
              <a:rPr lang="en-US" sz="4800" i="1" baseline="-25000" dirty="0"/>
              <a:t>in</a:t>
            </a:r>
          </a:p>
        </p:txBody>
      </p:sp>
      <p:pic>
        <p:nvPicPr>
          <p:cNvPr id="4" name="Picture 3" descr="hqdefaul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169" y="2162642"/>
            <a:ext cx="4982044" cy="3736533"/>
          </a:xfrm>
          <a:prstGeom prst="rect">
            <a:avLst/>
          </a:prstGeom>
        </p:spPr>
      </p:pic>
      <p:sp>
        <p:nvSpPr>
          <p:cNvPr id="6" name="Content Placeholder 2"/>
          <p:cNvSpPr>
            <a:spLocks noGrp="1"/>
          </p:cNvSpPr>
          <p:nvPr>
            <p:ph idx="1"/>
          </p:nvPr>
        </p:nvSpPr>
        <p:spPr>
          <a:xfrm>
            <a:off x="5520214" y="1761565"/>
            <a:ext cx="3623786" cy="5096435"/>
          </a:xfrm>
        </p:spPr>
        <p:txBody>
          <a:bodyPr>
            <a:normAutofit/>
          </a:bodyPr>
          <a:lstStyle/>
          <a:p>
            <a:r>
              <a:rPr lang="en-US" dirty="0"/>
              <a:t>If the ramp is 3.0 m long, how much effort force should the user need to input?</a:t>
            </a:r>
          </a:p>
          <a:p>
            <a:r>
              <a:rPr lang="en-US" dirty="0"/>
              <a:t>Assuming ideal conditions, </a:t>
            </a:r>
          </a:p>
          <a:p>
            <a:pPr marL="0" indent="0">
              <a:buNone/>
            </a:pPr>
            <a:r>
              <a:rPr lang="en-US" dirty="0"/>
              <a:t>	</a:t>
            </a:r>
            <a:r>
              <a:rPr lang="en-US" i="1" dirty="0" err="1"/>
              <a:t>F</a:t>
            </a:r>
            <a:r>
              <a:rPr lang="en-US" i="1" baseline="-25000" dirty="0" err="1"/>
              <a:t>out</a:t>
            </a:r>
            <a:r>
              <a:rPr lang="en-US" i="1" dirty="0" err="1"/>
              <a:t>d</a:t>
            </a:r>
            <a:r>
              <a:rPr lang="en-US" i="1" baseline="-25000" dirty="0" err="1"/>
              <a:t>out</a:t>
            </a:r>
            <a:r>
              <a:rPr lang="en-US" i="1" dirty="0"/>
              <a:t> = </a:t>
            </a:r>
            <a:r>
              <a:rPr lang="en-US" i="1" dirty="0" err="1"/>
              <a:t>F</a:t>
            </a:r>
            <a:r>
              <a:rPr lang="en-US" i="1" baseline="-25000" dirty="0" err="1"/>
              <a:t>in</a:t>
            </a:r>
            <a:r>
              <a:rPr lang="en-US" i="1" dirty="0" err="1"/>
              <a:t>d</a:t>
            </a:r>
            <a:r>
              <a:rPr lang="en-US" i="1" baseline="-25000" dirty="0" err="1"/>
              <a:t>in</a:t>
            </a:r>
            <a:endParaRPr lang="en-US" i="1" baseline="-25000" dirty="0"/>
          </a:p>
          <a:p>
            <a:pPr marL="0" indent="0">
              <a:buNone/>
            </a:pPr>
            <a:r>
              <a:rPr lang="en-US" dirty="0"/>
              <a:t>(1000 N)(0.75 m) = </a:t>
            </a:r>
            <a:r>
              <a:rPr lang="en-US" i="1" dirty="0"/>
              <a:t>F</a:t>
            </a:r>
            <a:r>
              <a:rPr lang="en-US" i="1" baseline="-25000" dirty="0"/>
              <a:t>in</a:t>
            </a:r>
            <a:r>
              <a:rPr lang="en-US" dirty="0"/>
              <a:t>(3 m)</a:t>
            </a:r>
          </a:p>
          <a:p>
            <a:pPr marL="0" indent="0">
              <a:buNone/>
            </a:pPr>
            <a:r>
              <a:rPr lang="en-US" dirty="0"/>
              <a:t>	So, </a:t>
            </a:r>
            <a:r>
              <a:rPr lang="en-US" i="1" dirty="0"/>
              <a:t>F</a:t>
            </a:r>
            <a:r>
              <a:rPr lang="en-US" i="1" baseline="-25000" dirty="0"/>
              <a:t>in</a:t>
            </a:r>
            <a:r>
              <a:rPr lang="en-US" dirty="0"/>
              <a:t> = 250 N</a:t>
            </a:r>
          </a:p>
        </p:txBody>
      </p:sp>
      <p:cxnSp>
        <p:nvCxnSpPr>
          <p:cNvPr id="8" name="Straight Arrow Connector 7"/>
          <p:cNvCxnSpPr/>
          <p:nvPr/>
        </p:nvCxnSpPr>
        <p:spPr>
          <a:xfrm flipV="1">
            <a:off x="2155461" y="1761565"/>
            <a:ext cx="0" cy="345243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11" name="TextBox 10"/>
          <p:cNvSpPr txBox="1"/>
          <p:nvPr/>
        </p:nvSpPr>
        <p:spPr>
          <a:xfrm>
            <a:off x="1160763" y="4105368"/>
            <a:ext cx="1989396" cy="7078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000" b="1" i="1" dirty="0" err="1">
                <a:solidFill>
                  <a:schemeClr val="accent3">
                    <a:lumMod val="60000"/>
                    <a:lumOff val="40000"/>
                  </a:schemeClr>
                </a:solidFill>
              </a:rPr>
              <a:t>F</a:t>
            </a:r>
            <a:r>
              <a:rPr lang="en-US" sz="4000" b="1" i="1" baseline="-25000" dirty="0" err="1">
                <a:solidFill>
                  <a:schemeClr val="accent3">
                    <a:lumMod val="60000"/>
                    <a:lumOff val="40000"/>
                  </a:schemeClr>
                </a:solidFill>
              </a:rPr>
              <a:t>out</a:t>
            </a:r>
            <a:endParaRPr lang="en-US" sz="4000" b="1" i="1" baseline="-25000" dirty="0">
              <a:solidFill>
                <a:schemeClr val="accent3">
                  <a:lumMod val="60000"/>
                  <a:lumOff val="40000"/>
                </a:schemeClr>
              </a:solidFill>
            </a:endParaRPr>
          </a:p>
        </p:txBody>
      </p:sp>
      <p:cxnSp>
        <p:nvCxnSpPr>
          <p:cNvPr id="13" name="Straight Arrow Connector 12"/>
          <p:cNvCxnSpPr/>
          <p:nvPr/>
        </p:nvCxnSpPr>
        <p:spPr>
          <a:xfrm flipV="1">
            <a:off x="5129663" y="4105368"/>
            <a:ext cx="0" cy="110863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16" name="TextBox 15"/>
          <p:cNvSpPr txBox="1"/>
          <p:nvPr/>
        </p:nvSpPr>
        <p:spPr>
          <a:xfrm>
            <a:off x="4622570" y="4752725"/>
            <a:ext cx="1989396" cy="7078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000" b="1" i="1" dirty="0" err="1">
                <a:solidFill>
                  <a:srgbClr val="FF0000"/>
                </a:solidFill>
              </a:rPr>
              <a:t>d</a:t>
            </a:r>
            <a:r>
              <a:rPr lang="en-US" sz="4000" b="1" i="1" baseline="-25000" dirty="0" err="1">
                <a:solidFill>
                  <a:srgbClr val="FF0000"/>
                </a:solidFill>
              </a:rPr>
              <a:t>out</a:t>
            </a:r>
            <a:endParaRPr lang="en-US" sz="4000" b="1" i="1" baseline="-25000" dirty="0">
              <a:solidFill>
                <a:srgbClr val="FF0000"/>
              </a:solidFill>
            </a:endParaRPr>
          </a:p>
        </p:txBody>
      </p:sp>
      <p:cxnSp>
        <p:nvCxnSpPr>
          <p:cNvPr id="17" name="Straight Arrow Connector 16"/>
          <p:cNvCxnSpPr/>
          <p:nvPr/>
        </p:nvCxnSpPr>
        <p:spPr>
          <a:xfrm flipV="1">
            <a:off x="3183064" y="2891097"/>
            <a:ext cx="1052667" cy="584905"/>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21" name="TextBox 20"/>
          <p:cNvSpPr txBox="1"/>
          <p:nvPr/>
        </p:nvSpPr>
        <p:spPr>
          <a:xfrm>
            <a:off x="2700010" y="3124420"/>
            <a:ext cx="1989396" cy="7078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000" b="1" i="1" dirty="0">
                <a:solidFill>
                  <a:schemeClr val="accent3">
                    <a:lumMod val="60000"/>
                    <a:lumOff val="40000"/>
                  </a:schemeClr>
                </a:solidFill>
              </a:rPr>
              <a:t>F</a:t>
            </a:r>
            <a:r>
              <a:rPr lang="en-US" sz="4000" b="1" i="1" baseline="-25000" dirty="0">
                <a:solidFill>
                  <a:schemeClr val="accent3">
                    <a:lumMod val="60000"/>
                    <a:lumOff val="40000"/>
                  </a:schemeClr>
                </a:solidFill>
              </a:rPr>
              <a:t>in</a:t>
            </a:r>
          </a:p>
        </p:txBody>
      </p:sp>
      <p:cxnSp>
        <p:nvCxnSpPr>
          <p:cNvPr id="22" name="Straight Arrow Connector 21"/>
          <p:cNvCxnSpPr/>
          <p:nvPr/>
        </p:nvCxnSpPr>
        <p:spPr>
          <a:xfrm flipV="1">
            <a:off x="2207607" y="3977348"/>
            <a:ext cx="3139273" cy="1921827"/>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24" name="TextBox 23"/>
          <p:cNvSpPr txBox="1"/>
          <p:nvPr/>
        </p:nvSpPr>
        <p:spPr>
          <a:xfrm>
            <a:off x="3544327" y="4767424"/>
            <a:ext cx="1145079" cy="7078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000" b="1" i="1" dirty="0">
                <a:solidFill>
                  <a:srgbClr val="FF0000"/>
                </a:solidFill>
              </a:rPr>
              <a:t>d</a:t>
            </a:r>
            <a:r>
              <a:rPr lang="en-US" sz="4000" b="1" i="1" baseline="-25000" dirty="0">
                <a:solidFill>
                  <a:srgbClr val="FF0000"/>
                </a:solidFill>
              </a:rPr>
              <a:t>in</a:t>
            </a:r>
          </a:p>
        </p:txBody>
      </p:sp>
    </p:spTree>
    <p:extLst>
      <p:ext uri="{BB962C8B-B14F-4D97-AF65-F5344CB8AC3E}">
        <p14:creationId xmlns:p14="http://schemas.microsoft.com/office/powerpoint/2010/main" val="101282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ron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 y="-16495"/>
            <a:ext cx="10287000" cy="6858000"/>
          </a:xfrm>
          <a:prstGeom prst="rect">
            <a:avLst/>
          </a:prstGeom>
        </p:spPr>
      </p:pic>
      <p:pic>
        <p:nvPicPr>
          <p:cNvPr id="5" name="Picture 4" descr="freez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5440" y="4270912"/>
            <a:ext cx="2625394" cy="2100316"/>
          </a:xfrm>
          <a:prstGeom prst="rect">
            <a:avLst/>
          </a:prstGeom>
        </p:spPr>
      </p:pic>
      <p:sp>
        <p:nvSpPr>
          <p:cNvPr id="6" name="TextBox 5"/>
          <p:cNvSpPr txBox="1"/>
          <p:nvPr/>
        </p:nvSpPr>
        <p:spPr>
          <a:xfrm>
            <a:off x="335057" y="295713"/>
            <a:ext cx="2694713" cy="2062103"/>
          </a:xfrm>
          <a:prstGeom prst="rect">
            <a:avLst/>
          </a:prstGeom>
          <a:noFill/>
        </p:spPr>
        <p:txBody>
          <a:bodyPr wrap="square" rtlCol="0">
            <a:spAutoFit/>
          </a:bodyPr>
          <a:lstStyle/>
          <a:p>
            <a:r>
              <a:rPr lang="en-US" sz="3200" dirty="0">
                <a:solidFill>
                  <a:srgbClr val="FF0000"/>
                </a:solidFill>
              </a:rPr>
              <a:t>The corona of the Sun is a 1,000,000 K plasma</a:t>
            </a:r>
          </a:p>
        </p:txBody>
      </p:sp>
      <p:cxnSp>
        <p:nvCxnSpPr>
          <p:cNvPr id="8" name="Straight Arrow Connector 7"/>
          <p:cNvCxnSpPr/>
          <p:nvPr/>
        </p:nvCxnSpPr>
        <p:spPr>
          <a:xfrm>
            <a:off x="2694712" y="1390048"/>
            <a:ext cx="1279065" cy="490438"/>
          </a:xfrm>
          <a:prstGeom prst="straightConnector1">
            <a:avLst/>
          </a:prstGeom>
          <a:ln>
            <a:tailEnd type="arrow"/>
          </a:ln>
          <a:effectLst/>
        </p:spPr>
        <p:style>
          <a:lnRef idx="3">
            <a:schemeClr val="accent4"/>
          </a:lnRef>
          <a:fillRef idx="0">
            <a:schemeClr val="accent4"/>
          </a:fillRef>
          <a:effectRef idx="2">
            <a:schemeClr val="accent4"/>
          </a:effectRef>
          <a:fontRef idx="minor">
            <a:schemeClr val="tx1"/>
          </a:fontRef>
        </p:style>
      </p:cxnSp>
      <p:sp>
        <p:nvSpPr>
          <p:cNvPr id="10" name="TextBox 9"/>
          <p:cNvSpPr txBox="1"/>
          <p:nvPr/>
        </p:nvSpPr>
        <p:spPr>
          <a:xfrm>
            <a:off x="5728930" y="295713"/>
            <a:ext cx="3450060" cy="1938992"/>
          </a:xfrm>
          <a:prstGeom prst="rect">
            <a:avLst/>
          </a:prstGeom>
          <a:noFill/>
        </p:spPr>
        <p:txBody>
          <a:bodyPr wrap="square" rtlCol="0">
            <a:spAutoFit/>
          </a:bodyPr>
          <a:lstStyle/>
          <a:p>
            <a:r>
              <a:rPr lang="en-US" sz="2400" dirty="0">
                <a:solidFill>
                  <a:schemeClr val="accent3">
                    <a:lumMod val="40000"/>
                    <a:lumOff val="60000"/>
                  </a:schemeClr>
                </a:solidFill>
              </a:rPr>
              <a:t>Yet someone right here would freeze to death because the particles in the corona are too few and far between</a:t>
            </a:r>
          </a:p>
        </p:txBody>
      </p:sp>
      <p:cxnSp>
        <p:nvCxnSpPr>
          <p:cNvPr id="12" name="Straight Arrow Connector 11"/>
          <p:cNvCxnSpPr/>
          <p:nvPr/>
        </p:nvCxnSpPr>
        <p:spPr>
          <a:xfrm flipH="1">
            <a:off x="6075976" y="2357816"/>
            <a:ext cx="1682049" cy="1675040"/>
          </a:xfrm>
          <a:prstGeom prst="straightConnector1">
            <a:avLst/>
          </a:prstGeom>
          <a:ln>
            <a:tailEnd type="arrow"/>
          </a:ln>
          <a:effectLst/>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46965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Thermal Equilibrium</a:t>
            </a:r>
          </a:p>
        </p:txBody>
      </p:sp>
      <p:sp>
        <p:nvSpPr>
          <p:cNvPr id="3" name="Content Placeholder 2"/>
          <p:cNvSpPr>
            <a:spLocks noGrp="1"/>
          </p:cNvSpPr>
          <p:nvPr>
            <p:ph idx="1"/>
          </p:nvPr>
        </p:nvSpPr>
        <p:spPr/>
        <p:txBody>
          <a:bodyPr/>
          <a:lstStyle/>
          <a:p>
            <a:r>
              <a:rPr lang="en-US" dirty="0"/>
              <a:t>When two objects of different temperature are brought together, thermal energy will flow from the hotter object to the cooler one until they reach the same temperature.  </a:t>
            </a:r>
          </a:p>
          <a:p>
            <a:r>
              <a:rPr lang="en-US" dirty="0"/>
              <a:t>At this point, we say the system has reached </a:t>
            </a:r>
            <a:r>
              <a:rPr lang="en-US" i="1" u="sng" dirty="0"/>
              <a:t>thermal equilibrium</a:t>
            </a:r>
            <a:r>
              <a:rPr lang="en-US" dirty="0"/>
              <a:t>.</a:t>
            </a:r>
          </a:p>
        </p:txBody>
      </p:sp>
    </p:spTree>
    <p:extLst>
      <p:ext uri="{BB962C8B-B14F-4D97-AF65-F5344CB8AC3E}">
        <p14:creationId xmlns:p14="http://schemas.microsoft.com/office/powerpoint/2010/main" val="24253489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mpsons_Thermo.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207656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8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7999"/>
          </a:xfrm>
        </p:spPr>
        <p:txBody>
          <a:bodyPr>
            <a:normAutofit fontScale="92500" lnSpcReduction="10000"/>
          </a:bodyPr>
          <a:lstStyle/>
          <a:p>
            <a:pPr marL="0" indent="0">
              <a:buNone/>
            </a:pPr>
            <a:r>
              <a:rPr lang="en-US" dirty="0"/>
              <a:t>When you change the thermal energy of a body, two things can happen:</a:t>
            </a:r>
          </a:p>
          <a:p>
            <a:pPr lvl="1"/>
            <a:r>
              <a:rPr lang="en-US" dirty="0"/>
              <a:t>Its temperature can change</a:t>
            </a:r>
          </a:p>
          <a:p>
            <a:pPr lvl="1"/>
            <a:r>
              <a:rPr lang="en-US" dirty="0"/>
              <a:t>Its phase can change.</a:t>
            </a:r>
          </a:p>
          <a:p>
            <a:pPr marL="0" indent="0">
              <a:buNone/>
            </a:pPr>
            <a:r>
              <a:rPr lang="en-US" dirty="0"/>
              <a:t>If temperature changes:</a:t>
            </a:r>
          </a:p>
          <a:p>
            <a:r>
              <a:rPr lang="en-US" dirty="0"/>
              <a:t>The amount of thermal energy required to raise a mass </a:t>
            </a:r>
            <a:r>
              <a:rPr lang="en-US" i="1" dirty="0"/>
              <a:t>m</a:t>
            </a:r>
            <a:r>
              <a:rPr lang="en-US" dirty="0"/>
              <a:t> by a temperature Δ</a:t>
            </a:r>
            <a:r>
              <a:rPr lang="en-US" i="1" dirty="0"/>
              <a:t>T</a:t>
            </a:r>
            <a:r>
              <a:rPr lang="en-US" dirty="0"/>
              <a:t> is directly proportional to both </a:t>
            </a:r>
            <a:r>
              <a:rPr lang="en-US" i="1" dirty="0"/>
              <a:t>m </a:t>
            </a:r>
            <a:r>
              <a:rPr lang="en-US" dirty="0"/>
              <a:t>and Δ</a:t>
            </a:r>
            <a:r>
              <a:rPr lang="en-US" i="1" dirty="0"/>
              <a:t>T</a:t>
            </a:r>
            <a:r>
              <a:rPr lang="en-US" dirty="0"/>
              <a:t>:</a:t>
            </a:r>
          </a:p>
          <a:p>
            <a:pPr marL="0" indent="0">
              <a:buNone/>
            </a:pPr>
            <a:r>
              <a:rPr lang="en-US" i="1" dirty="0"/>
              <a:t>	</a:t>
            </a:r>
            <a:r>
              <a:rPr lang="en-US" sz="3600" i="1" dirty="0"/>
              <a:t>Q</a:t>
            </a:r>
            <a:r>
              <a:rPr lang="en-US" sz="3600" dirty="0"/>
              <a:t> ~ </a:t>
            </a:r>
            <a:r>
              <a:rPr lang="en-US" sz="3600" i="1" dirty="0" err="1"/>
              <a:t>m</a:t>
            </a:r>
            <a:r>
              <a:rPr lang="en-US" sz="3600" dirty="0" err="1"/>
              <a:t>Δ</a:t>
            </a:r>
            <a:r>
              <a:rPr lang="en-US" sz="3600" i="1" dirty="0" err="1"/>
              <a:t>T</a:t>
            </a:r>
            <a:endParaRPr lang="en-US" sz="3600" i="1" dirty="0"/>
          </a:p>
          <a:p>
            <a:r>
              <a:rPr lang="en-US" dirty="0"/>
              <a:t>Include a constant of proportionality to make this an equation:</a:t>
            </a:r>
          </a:p>
          <a:p>
            <a:pPr marL="0" indent="0">
              <a:buNone/>
            </a:pPr>
            <a:r>
              <a:rPr lang="en-US" dirty="0"/>
              <a:t>	</a:t>
            </a:r>
            <a:r>
              <a:rPr lang="en-US" sz="3600" dirty="0"/>
              <a:t>Q = </a:t>
            </a:r>
            <a:r>
              <a:rPr lang="en-US" sz="3600" dirty="0" err="1"/>
              <a:t>mcΔ</a:t>
            </a:r>
            <a:r>
              <a:rPr lang="en-US" sz="3600" i="1" dirty="0" err="1"/>
              <a:t>T</a:t>
            </a:r>
            <a:r>
              <a:rPr lang="en-US" sz="3600" dirty="0"/>
              <a:t> </a:t>
            </a:r>
          </a:p>
          <a:p>
            <a:pPr marL="0" indent="0">
              <a:buNone/>
            </a:pPr>
            <a:r>
              <a:rPr lang="en-US" dirty="0"/>
              <a:t>	where</a:t>
            </a:r>
            <a:r>
              <a:rPr lang="en-US" i="1" dirty="0"/>
              <a:t> c = “</a:t>
            </a:r>
            <a:r>
              <a:rPr lang="en-US" dirty="0"/>
              <a:t>specific heat capacity</a:t>
            </a:r>
            <a:r>
              <a:rPr lang="en-US" i="1" dirty="0"/>
              <a:t>”</a:t>
            </a:r>
            <a:r>
              <a:rPr lang="en-US" dirty="0"/>
              <a:t> </a:t>
            </a:r>
          </a:p>
          <a:p>
            <a:pPr marL="0" indent="0">
              <a:buNone/>
            </a:pPr>
            <a:r>
              <a:rPr lang="en-US" dirty="0"/>
              <a:t>	Units:  </a:t>
            </a:r>
            <a:r>
              <a:rPr lang="en-US" baseline="30000" dirty="0"/>
              <a:t>J</a:t>
            </a:r>
            <a:r>
              <a:rPr lang="en-US" dirty="0"/>
              <a:t>/</a:t>
            </a:r>
            <a:r>
              <a:rPr lang="en-US" baseline="-25000" dirty="0"/>
              <a:t>kg °C</a:t>
            </a:r>
            <a:r>
              <a:rPr lang="en-US" dirty="0"/>
              <a:t> or </a:t>
            </a:r>
            <a:r>
              <a:rPr lang="en-US" baseline="30000" dirty="0"/>
              <a:t>J</a:t>
            </a:r>
            <a:r>
              <a:rPr lang="en-US" dirty="0"/>
              <a:t>/</a:t>
            </a:r>
            <a:r>
              <a:rPr lang="en-US" baseline="-25000" dirty="0"/>
              <a:t>kg K</a:t>
            </a:r>
            <a:endParaRPr lang="en-US" dirty="0"/>
          </a:p>
          <a:p>
            <a:pPr marL="0" indent="0">
              <a:buNone/>
            </a:pPr>
            <a:r>
              <a:rPr lang="en-US" dirty="0"/>
              <a:t>	Note: specific heat is a measure of how much 	energy it takes to 	heat 1 kg of a material by 1 °C</a:t>
            </a:r>
          </a:p>
        </p:txBody>
      </p:sp>
    </p:spTree>
    <p:extLst>
      <p:ext uri="{BB962C8B-B14F-4D97-AF65-F5344CB8AC3E}">
        <p14:creationId xmlns:p14="http://schemas.microsoft.com/office/powerpoint/2010/main" val="419204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78973011"/>
              </p:ext>
            </p:extLst>
          </p:nvPr>
        </p:nvGraphicFramePr>
        <p:xfrm>
          <a:off x="442684" y="923441"/>
          <a:ext cx="8259349" cy="5496689"/>
        </p:xfrm>
        <a:graphic>
          <a:graphicData uri="http://schemas.openxmlformats.org/drawingml/2006/table">
            <a:tbl>
              <a:tblPr firstRow="1" bandRow="1">
                <a:tableStyleId>{793D81CF-94F2-401A-BA57-92F5A7B2D0C5}</a:tableStyleId>
              </a:tblPr>
              <a:tblGrid>
                <a:gridCol w="1884618">
                  <a:extLst>
                    <a:ext uri="{9D8B030D-6E8A-4147-A177-3AD203B41FA5}">
                      <a16:colId xmlns:a16="http://schemas.microsoft.com/office/drawing/2014/main" val="20000"/>
                    </a:ext>
                  </a:extLst>
                </a:gridCol>
                <a:gridCol w="2272590">
                  <a:extLst>
                    <a:ext uri="{9D8B030D-6E8A-4147-A177-3AD203B41FA5}">
                      <a16:colId xmlns:a16="http://schemas.microsoft.com/office/drawing/2014/main" val="20001"/>
                    </a:ext>
                  </a:extLst>
                </a:gridCol>
                <a:gridCol w="1905178">
                  <a:extLst>
                    <a:ext uri="{9D8B030D-6E8A-4147-A177-3AD203B41FA5}">
                      <a16:colId xmlns:a16="http://schemas.microsoft.com/office/drawing/2014/main" val="20002"/>
                    </a:ext>
                  </a:extLst>
                </a:gridCol>
                <a:gridCol w="2196963">
                  <a:extLst>
                    <a:ext uri="{9D8B030D-6E8A-4147-A177-3AD203B41FA5}">
                      <a16:colId xmlns:a16="http://schemas.microsoft.com/office/drawing/2014/main" val="20003"/>
                    </a:ext>
                  </a:extLst>
                </a:gridCol>
              </a:tblGrid>
              <a:tr h="1044131">
                <a:tc>
                  <a:txBody>
                    <a:bodyPr/>
                    <a:lstStyle/>
                    <a:p>
                      <a:r>
                        <a:rPr lang="en-US" sz="2400" dirty="0"/>
                        <a:t>Material</a:t>
                      </a:r>
                    </a:p>
                  </a:txBody>
                  <a:tcPr/>
                </a:tc>
                <a:tc>
                  <a:txBody>
                    <a:bodyPr/>
                    <a:lstStyle/>
                    <a:p>
                      <a:r>
                        <a:rPr lang="en-US" sz="2400" dirty="0"/>
                        <a:t>Specific Heat</a:t>
                      </a:r>
                      <a:r>
                        <a:rPr lang="en-US" sz="2400" baseline="0" dirty="0"/>
                        <a:t> </a:t>
                      </a:r>
                    </a:p>
                    <a:p>
                      <a:r>
                        <a:rPr lang="en-US" sz="2400" baseline="0" dirty="0"/>
                        <a:t>(J/kg K)</a:t>
                      </a:r>
                      <a:endParaRPr lang="en-US" sz="2400" dirty="0"/>
                    </a:p>
                  </a:txBody>
                  <a:tcPr/>
                </a:tc>
                <a:tc>
                  <a:txBody>
                    <a:bodyPr/>
                    <a:lstStyle/>
                    <a:p>
                      <a:r>
                        <a:rPr lang="en-US" sz="2400" dirty="0"/>
                        <a:t>Material</a:t>
                      </a:r>
                    </a:p>
                  </a:txBody>
                  <a:tcPr/>
                </a:tc>
                <a:tc>
                  <a:txBody>
                    <a:bodyPr/>
                    <a:lstStyle/>
                    <a:p>
                      <a:r>
                        <a:rPr lang="en-US" sz="2400" dirty="0"/>
                        <a:t>Specific Heat (J/kg K)</a:t>
                      </a:r>
                    </a:p>
                  </a:txBody>
                  <a:tcPr/>
                </a:tc>
                <a:extLst>
                  <a:ext uri="{0D108BD9-81ED-4DB2-BD59-A6C34878D82A}">
                    <a16:rowId xmlns:a16="http://schemas.microsoft.com/office/drawing/2014/main" val="10000"/>
                  </a:ext>
                </a:extLst>
              </a:tr>
              <a:tr h="604933">
                <a:tc>
                  <a:txBody>
                    <a:bodyPr/>
                    <a:lstStyle/>
                    <a:p>
                      <a:r>
                        <a:rPr lang="en-US" sz="2400" dirty="0"/>
                        <a:t>Aluminum</a:t>
                      </a:r>
                    </a:p>
                  </a:txBody>
                  <a:tcPr/>
                </a:tc>
                <a:tc>
                  <a:txBody>
                    <a:bodyPr/>
                    <a:lstStyle/>
                    <a:p>
                      <a:r>
                        <a:rPr lang="en-US" sz="2400" dirty="0"/>
                        <a:t>897</a:t>
                      </a:r>
                    </a:p>
                  </a:txBody>
                  <a:tcPr/>
                </a:tc>
                <a:tc>
                  <a:txBody>
                    <a:bodyPr/>
                    <a:lstStyle/>
                    <a:p>
                      <a:r>
                        <a:rPr lang="en-US" sz="2400" dirty="0"/>
                        <a:t>Lead</a:t>
                      </a:r>
                    </a:p>
                  </a:txBody>
                  <a:tcPr/>
                </a:tc>
                <a:tc>
                  <a:txBody>
                    <a:bodyPr/>
                    <a:lstStyle/>
                    <a:p>
                      <a:r>
                        <a:rPr lang="en-US" sz="2400" dirty="0"/>
                        <a:t>130</a:t>
                      </a:r>
                    </a:p>
                  </a:txBody>
                  <a:tcPr/>
                </a:tc>
                <a:extLst>
                  <a:ext uri="{0D108BD9-81ED-4DB2-BD59-A6C34878D82A}">
                    <a16:rowId xmlns:a16="http://schemas.microsoft.com/office/drawing/2014/main" val="10001"/>
                  </a:ext>
                </a:extLst>
              </a:tr>
              <a:tr h="604933">
                <a:tc>
                  <a:txBody>
                    <a:bodyPr/>
                    <a:lstStyle/>
                    <a:p>
                      <a:r>
                        <a:rPr lang="en-US" sz="2400" dirty="0"/>
                        <a:t>Brass</a:t>
                      </a:r>
                    </a:p>
                  </a:txBody>
                  <a:tcPr/>
                </a:tc>
                <a:tc>
                  <a:txBody>
                    <a:bodyPr/>
                    <a:lstStyle/>
                    <a:p>
                      <a:r>
                        <a:rPr lang="en-US" sz="2400" dirty="0"/>
                        <a:t>376</a:t>
                      </a:r>
                    </a:p>
                  </a:txBody>
                  <a:tcPr/>
                </a:tc>
                <a:tc>
                  <a:txBody>
                    <a:bodyPr/>
                    <a:lstStyle/>
                    <a:p>
                      <a:r>
                        <a:rPr lang="en-US" sz="2400" dirty="0"/>
                        <a:t>Methanol</a:t>
                      </a:r>
                    </a:p>
                  </a:txBody>
                  <a:tcPr/>
                </a:tc>
                <a:tc>
                  <a:txBody>
                    <a:bodyPr/>
                    <a:lstStyle/>
                    <a:p>
                      <a:r>
                        <a:rPr lang="en-US" sz="2400" dirty="0"/>
                        <a:t>2450</a:t>
                      </a:r>
                    </a:p>
                  </a:txBody>
                  <a:tcPr/>
                </a:tc>
                <a:extLst>
                  <a:ext uri="{0D108BD9-81ED-4DB2-BD59-A6C34878D82A}">
                    <a16:rowId xmlns:a16="http://schemas.microsoft.com/office/drawing/2014/main" val="10002"/>
                  </a:ext>
                </a:extLst>
              </a:tr>
              <a:tr h="604933">
                <a:tc>
                  <a:txBody>
                    <a:bodyPr/>
                    <a:lstStyle/>
                    <a:p>
                      <a:r>
                        <a:rPr lang="en-US" sz="2400" dirty="0"/>
                        <a:t>Carbon</a:t>
                      </a:r>
                    </a:p>
                  </a:txBody>
                  <a:tcPr/>
                </a:tc>
                <a:tc>
                  <a:txBody>
                    <a:bodyPr/>
                    <a:lstStyle/>
                    <a:p>
                      <a:r>
                        <a:rPr lang="en-US" sz="2400" dirty="0"/>
                        <a:t>710</a:t>
                      </a:r>
                    </a:p>
                  </a:txBody>
                  <a:tcPr/>
                </a:tc>
                <a:tc>
                  <a:txBody>
                    <a:bodyPr/>
                    <a:lstStyle/>
                    <a:p>
                      <a:r>
                        <a:rPr lang="en-US" sz="2400" dirty="0"/>
                        <a:t>Silver</a:t>
                      </a:r>
                    </a:p>
                  </a:txBody>
                  <a:tcPr/>
                </a:tc>
                <a:tc>
                  <a:txBody>
                    <a:bodyPr/>
                    <a:lstStyle/>
                    <a:p>
                      <a:r>
                        <a:rPr lang="en-US" sz="2400" dirty="0"/>
                        <a:t>235</a:t>
                      </a:r>
                    </a:p>
                  </a:txBody>
                  <a:tcPr/>
                </a:tc>
                <a:extLst>
                  <a:ext uri="{0D108BD9-81ED-4DB2-BD59-A6C34878D82A}">
                    <a16:rowId xmlns:a16="http://schemas.microsoft.com/office/drawing/2014/main" val="10003"/>
                  </a:ext>
                </a:extLst>
              </a:tr>
              <a:tr h="604933">
                <a:tc>
                  <a:txBody>
                    <a:bodyPr/>
                    <a:lstStyle/>
                    <a:p>
                      <a:r>
                        <a:rPr lang="en-US" sz="2400" dirty="0"/>
                        <a:t>Copper</a:t>
                      </a:r>
                    </a:p>
                  </a:txBody>
                  <a:tcPr/>
                </a:tc>
                <a:tc>
                  <a:txBody>
                    <a:bodyPr/>
                    <a:lstStyle/>
                    <a:p>
                      <a:r>
                        <a:rPr lang="en-US" sz="2400" dirty="0"/>
                        <a:t>385</a:t>
                      </a:r>
                    </a:p>
                  </a:txBody>
                  <a:tcPr/>
                </a:tc>
                <a:tc>
                  <a:txBody>
                    <a:bodyPr/>
                    <a:lstStyle/>
                    <a:p>
                      <a:r>
                        <a:rPr lang="en-US" sz="2400" dirty="0"/>
                        <a:t>Steam</a:t>
                      </a:r>
                    </a:p>
                  </a:txBody>
                  <a:tcPr/>
                </a:tc>
                <a:tc>
                  <a:txBody>
                    <a:bodyPr/>
                    <a:lstStyle/>
                    <a:p>
                      <a:r>
                        <a:rPr lang="en-US" sz="2400" dirty="0"/>
                        <a:t>2020</a:t>
                      </a:r>
                    </a:p>
                  </a:txBody>
                  <a:tcPr/>
                </a:tc>
                <a:extLst>
                  <a:ext uri="{0D108BD9-81ED-4DB2-BD59-A6C34878D82A}">
                    <a16:rowId xmlns:a16="http://schemas.microsoft.com/office/drawing/2014/main" val="10004"/>
                  </a:ext>
                </a:extLst>
              </a:tr>
              <a:tr h="604933">
                <a:tc>
                  <a:txBody>
                    <a:bodyPr/>
                    <a:lstStyle/>
                    <a:p>
                      <a:r>
                        <a:rPr lang="en-US" sz="2400" dirty="0"/>
                        <a:t>Glass</a:t>
                      </a:r>
                    </a:p>
                  </a:txBody>
                  <a:tcPr/>
                </a:tc>
                <a:tc>
                  <a:txBody>
                    <a:bodyPr/>
                    <a:lstStyle/>
                    <a:p>
                      <a:r>
                        <a:rPr lang="en-US" sz="2400" dirty="0"/>
                        <a:t>840</a:t>
                      </a:r>
                    </a:p>
                  </a:txBody>
                  <a:tcPr/>
                </a:tc>
                <a:tc>
                  <a:txBody>
                    <a:bodyPr/>
                    <a:lstStyle/>
                    <a:p>
                      <a:r>
                        <a:rPr lang="en-US" sz="2400" dirty="0"/>
                        <a:t>Water</a:t>
                      </a:r>
                      <a:r>
                        <a:rPr lang="en-US" sz="2400" baseline="0" dirty="0"/>
                        <a:t> (liquid)</a:t>
                      </a:r>
                      <a:endParaRPr lang="en-US" sz="2400" dirty="0"/>
                    </a:p>
                  </a:txBody>
                  <a:tcPr/>
                </a:tc>
                <a:tc>
                  <a:txBody>
                    <a:bodyPr/>
                    <a:lstStyle/>
                    <a:p>
                      <a:r>
                        <a:rPr lang="en-US" sz="2400" dirty="0"/>
                        <a:t>4180</a:t>
                      </a:r>
                    </a:p>
                  </a:txBody>
                  <a:tcPr/>
                </a:tc>
                <a:extLst>
                  <a:ext uri="{0D108BD9-81ED-4DB2-BD59-A6C34878D82A}">
                    <a16:rowId xmlns:a16="http://schemas.microsoft.com/office/drawing/2014/main" val="10005"/>
                  </a:ext>
                </a:extLst>
              </a:tr>
              <a:tr h="604933">
                <a:tc>
                  <a:txBody>
                    <a:bodyPr/>
                    <a:lstStyle/>
                    <a:p>
                      <a:r>
                        <a:rPr lang="en-US" sz="2400" dirty="0"/>
                        <a:t>Ice</a:t>
                      </a:r>
                    </a:p>
                  </a:txBody>
                  <a:tcPr/>
                </a:tc>
                <a:tc>
                  <a:txBody>
                    <a:bodyPr/>
                    <a:lstStyle/>
                    <a:p>
                      <a:r>
                        <a:rPr lang="en-US" sz="2400" dirty="0"/>
                        <a:t>2060</a:t>
                      </a:r>
                    </a:p>
                  </a:txBody>
                  <a:tcPr/>
                </a:tc>
                <a:tc>
                  <a:txBody>
                    <a:bodyPr/>
                    <a:lstStyle/>
                    <a:p>
                      <a:r>
                        <a:rPr lang="en-US" sz="2400" dirty="0"/>
                        <a:t>Zinc</a:t>
                      </a:r>
                    </a:p>
                  </a:txBody>
                  <a:tcPr/>
                </a:tc>
                <a:tc>
                  <a:txBody>
                    <a:bodyPr/>
                    <a:lstStyle/>
                    <a:p>
                      <a:r>
                        <a:rPr lang="en-US" sz="2400" dirty="0"/>
                        <a:t>388</a:t>
                      </a:r>
                    </a:p>
                  </a:txBody>
                  <a:tcPr/>
                </a:tc>
                <a:extLst>
                  <a:ext uri="{0D108BD9-81ED-4DB2-BD59-A6C34878D82A}">
                    <a16:rowId xmlns:a16="http://schemas.microsoft.com/office/drawing/2014/main" val="10006"/>
                  </a:ext>
                </a:extLst>
              </a:tr>
              <a:tr h="604933">
                <a:tc>
                  <a:txBody>
                    <a:bodyPr/>
                    <a:lstStyle/>
                    <a:p>
                      <a:r>
                        <a:rPr lang="en-US" sz="2400" dirty="0"/>
                        <a:t>Iron</a:t>
                      </a:r>
                    </a:p>
                  </a:txBody>
                  <a:tcPr/>
                </a:tc>
                <a:tc>
                  <a:txBody>
                    <a:bodyPr/>
                    <a:lstStyle/>
                    <a:p>
                      <a:r>
                        <a:rPr lang="en-US" sz="2400" dirty="0"/>
                        <a:t>450</a:t>
                      </a:r>
                    </a:p>
                  </a:txBody>
                  <a:tcPr/>
                </a:tc>
                <a:tc>
                  <a:txBody>
                    <a:bodyPr/>
                    <a:lstStyle/>
                    <a:p>
                      <a:endParaRPr lang="en-US" sz="2400"/>
                    </a:p>
                  </a:txBody>
                  <a:tcPr/>
                </a:tc>
                <a:tc>
                  <a:txBody>
                    <a:bodyPr/>
                    <a:lstStyle/>
                    <a:p>
                      <a:endParaRPr lang="en-US" sz="2400" dirty="0"/>
                    </a:p>
                  </a:txBody>
                  <a:tcPr/>
                </a:tc>
                <a:extLst>
                  <a:ext uri="{0D108BD9-81ED-4DB2-BD59-A6C34878D82A}">
                    <a16:rowId xmlns:a16="http://schemas.microsoft.com/office/drawing/2014/main" val="10007"/>
                  </a:ext>
                </a:extLst>
              </a:tr>
            </a:tbl>
          </a:graphicData>
        </a:graphic>
      </p:graphicFrame>
      <p:sp>
        <p:nvSpPr>
          <p:cNvPr id="5" name="TextBox 4"/>
          <p:cNvSpPr txBox="1"/>
          <p:nvPr/>
        </p:nvSpPr>
        <p:spPr>
          <a:xfrm>
            <a:off x="442684" y="230943"/>
            <a:ext cx="5005697" cy="461665"/>
          </a:xfrm>
          <a:prstGeom prst="rect">
            <a:avLst/>
          </a:prstGeom>
          <a:noFill/>
        </p:spPr>
        <p:txBody>
          <a:bodyPr wrap="none" rtlCol="0">
            <a:spAutoFit/>
          </a:bodyPr>
          <a:lstStyle/>
          <a:p>
            <a:r>
              <a:rPr lang="en-US" sz="2400" dirty="0"/>
              <a:t>Specific Heat of Common Substances</a:t>
            </a:r>
          </a:p>
        </p:txBody>
      </p:sp>
    </p:spTree>
    <p:extLst>
      <p:ext uri="{BB962C8B-B14F-4D97-AF65-F5344CB8AC3E}">
        <p14:creationId xmlns:p14="http://schemas.microsoft.com/office/powerpoint/2010/main" val="236021944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7999"/>
          </a:xfrm>
        </p:spPr>
        <p:txBody>
          <a:bodyPr>
            <a:normAutofit/>
          </a:bodyPr>
          <a:lstStyle/>
          <a:p>
            <a:pPr marL="0" indent="0">
              <a:buNone/>
            </a:pPr>
            <a:r>
              <a:rPr lang="en-US" dirty="0"/>
              <a:t>If phase changes:</a:t>
            </a:r>
          </a:p>
          <a:p>
            <a:r>
              <a:rPr lang="en-US" dirty="0"/>
              <a:t>The amount of thermal energy required to change the phase of a mass </a:t>
            </a:r>
            <a:r>
              <a:rPr lang="en-US" i="1" dirty="0"/>
              <a:t>m</a:t>
            </a:r>
            <a:r>
              <a:rPr lang="en-US" dirty="0"/>
              <a:t> is directly proportional to </a:t>
            </a:r>
            <a:r>
              <a:rPr lang="en-US" i="1" dirty="0"/>
              <a:t>m </a:t>
            </a:r>
            <a:r>
              <a:rPr lang="en-US" dirty="0"/>
              <a:t>:</a:t>
            </a:r>
          </a:p>
          <a:p>
            <a:pPr marL="0" indent="0">
              <a:buNone/>
            </a:pPr>
            <a:r>
              <a:rPr lang="en-US" i="1" dirty="0"/>
              <a:t>	</a:t>
            </a:r>
            <a:r>
              <a:rPr lang="en-US" sz="3600" i="1" dirty="0"/>
              <a:t>Q</a:t>
            </a:r>
            <a:r>
              <a:rPr lang="en-US" sz="3600" dirty="0"/>
              <a:t> ~ </a:t>
            </a:r>
            <a:r>
              <a:rPr lang="en-US" sz="3600" i="1" dirty="0"/>
              <a:t>m</a:t>
            </a:r>
          </a:p>
          <a:p>
            <a:r>
              <a:rPr lang="en-US" dirty="0"/>
              <a:t>Include a constant of proportionality to make this an equation:</a:t>
            </a:r>
          </a:p>
          <a:p>
            <a:pPr marL="0" indent="0">
              <a:buNone/>
            </a:pPr>
            <a:r>
              <a:rPr lang="en-US" dirty="0"/>
              <a:t>	</a:t>
            </a:r>
            <a:r>
              <a:rPr lang="en-US" sz="3600" i="1" dirty="0"/>
              <a:t>Q</a:t>
            </a:r>
            <a:r>
              <a:rPr lang="en-US" sz="3600" dirty="0"/>
              <a:t> = </a:t>
            </a:r>
            <a:r>
              <a:rPr lang="en-US" sz="3600" i="1" dirty="0" err="1"/>
              <a:t>Hm</a:t>
            </a:r>
            <a:endParaRPr lang="en-US" sz="3600" dirty="0"/>
          </a:p>
          <a:p>
            <a:pPr marL="0" indent="0">
              <a:buNone/>
            </a:pPr>
            <a:r>
              <a:rPr lang="en-US" dirty="0"/>
              <a:t>	where</a:t>
            </a:r>
            <a:r>
              <a:rPr lang="en-US" i="1" dirty="0"/>
              <a:t> 	H = </a:t>
            </a:r>
            <a:r>
              <a:rPr lang="en-US" i="1" dirty="0" err="1"/>
              <a:t>H</a:t>
            </a:r>
            <a:r>
              <a:rPr lang="en-US" i="1" baseline="-25000" dirty="0" err="1"/>
              <a:t>v</a:t>
            </a:r>
            <a:r>
              <a:rPr lang="en-US" i="1" dirty="0"/>
              <a:t> </a:t>
            </a:r>
            <a:r>
              <a:rPr lang="en-US" dirty="0"/>
              <a:t>(“heat of vaporization”) , or</a:t>
            </a:r>
          </a:p>
          <a:p>
            <a:pPr marL="0" indent="0">
              <a:buNone/>
            </a:pPr>
            <a:r>
              <a:rPr lang="en-US" dirty="0"/>
              <a:t>		</a:t>
            </a:r>
            <a:r>
              <a:rPr lang="en-US" i="1" dirty="0"/>
              <a:t>H</a:t>
            </a:r>
            <a:r>
              <a:rPr lang="en-US" dirty="0"/>
              <a:t> = </a:t>
            </a:r>
            <a:r>
              <a:rPr lang="en-US" i="1" dirty="0" err="1"/>
              <a:t>H</a:t>
            </a:r>
            <a:r>
              <a:rPr lang="en-US" i="1" baseline="-25000" dirty="0" err="1"/>
              <a:t>f</a:t>
            </a:r>
            <a:r>
              <a:rPr lang="en-US" dirty="0"/>
              <a:t> (“heat of fusion”), </a:t>
            </a:r>
          </a:p>
          <a:p>
            <a:pPr marL="0" indent="0">
              <a:buNone/>
            </a:pPr>
            <a:r>
              <a:rPr lang="en-US" dirty="0"/>
              <a:t>	depending on what phase changes.</a:t>
            </a:r>
          </a:p>
          <a:p>
            <a:pPr marL="0" indent="0">
              <a:buNone/>
            </a:pPr>
            <a:r>
              <a:rPr lang="en-US" dirty="0"/>
              <a:t>	Units:  </a:t>
            </a:r>
            <a:r>
              <a:rPr lang="en-US" baseline="30000" dirty="0"/>
              <a:t>J</a:t>
            </a:r>
            <a:r>
              <a:rPr lang="en-US" dirty="0"/>
              <a:t>/</a:t>
            </a:r>
            <a:r>
              <a:rPr lang="en-US" baseline="-25000" dirty="0"/>
              <a:t>kg</a:t>
            </a:r>
            <a:r>
              <a:rPr lang="en-US" dirty="0"/>
              <a:t> or </a:t>
            </a:r>
            <a:r>
              <a:rPr lang="en-US" baseline="30000" dirty="0"/>
              <a:t>J</a:t>
            </a:r>
            <a:r>
              <a:rPr lang="en-US" dirty="0"/>
              <a:t>/</a:t>
            </a:r>
            <a:r>
              <a:rPr lang="en-US" baseline="-25000" dirty="0"/>
              <a:t>kg </a:t>
            </a:r>
            <a:r>
              <a:rPr lang="en-US" dirty="0"/>
              <a:t>	</a:t>
            </a:r>
          </a:p>
        </p:txBody>
      </p:sp>
    </p:spTree>
    <p:extLst>
      <p:ext uri="{BB962C8B-B14F-4D97-AF65-F5344CB8AC3E}">
        <p14:creationId xmlns:p14="http://schemas.microsoft.com/office/powerpoint/2010/main" val="270658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471195229"/>
              </p:ext>
            </p:extLst>
          </p:nvPr>
        </p:nvGraphicFramePr>
        <p:xfrm>
          <a:off x="480585" y="755087"/>
          <a:ext cx="8221449" cy="5663156"/>
        </p:xfrm>
        <a:graphic>
          <a:graphicData uri="http://schemas.openxmlformats.org/drawingml/2006/table">
            <a:tbl>
              <a:tblPr firstRow="1" bandRow="1">
                <a:tableStyleId>{073A0DAA-6AF3-43AB-8588-CEC1D06C72B9}</a:tableStyleId>
              </a:tblPr>
              <a:tblGrid>
                <a:gridCol w="2740483">
                  <a:extLst>
                    <a:ext uri="{9D8B030D-6E8A-4147-A177-3AD203B41FA5}">
                      <a16:colId xmlns:a16="http://schemas.microsoft.com/office/drawing/2014/main" val="20000"/>
                    </a:ext>
                  </a:extLst>
                </a:gridCol>
                <a:gridCol w="2740483">
                  <a:extLst>
                    <a:ext uri="{9D8B030D-6E8A-4147-A177-3AD203B41FA5}">
                      <a16:colId xmlns:a16="http://schemas.microsoft.com/office/drawing/2014/main" val="20001"/>
                    </a:ext>
                  </a:extLst>
                </a:gridCol>
                <a:gridCol w="2740483">
                  <a:extLst>
                    <a:ext uri="{9D8B030D-6E8A-4147-A177-3AD203B41FA5}">
                      <a16:colId xmlns:a16="http://schemas.microsoft.com/office/drawing/2014/main" val="20002"/>
                    </a:ext>
                  </a:extLst>
                </a:gridCol>
              </a:tblGrid>
              <a:tr h="1334252">
                <a:tc>
                  <a:txBody>
                    <a:bodyPr/>
                    <a:lstStyle/>
                    <a:p>
                      <a:r>
                        <a:rPr lang="en-US" sz="2400" dirty="0"/>
                        <a:t>Material</a:t>
                      </a:r>
                    </a:p>
                  </a:txBody>
                  <a:tcPr/>
                </a:tc>
                <a:tc>
                  <a:txBody>
                    <a:bodyPr/>
                    <a:lstStyle/>
                    <a:p>
                      <a:r>
                        <a:rPr lang="en-US" sz="2400" dirty="0"/>
                        <a:t>Heat of Fusion </a:t>
                      </a:r>
                    </a:p>
                    <a:p>
                      <a:r>
                        <a:rPr lang="en-US" sz="2400" dirty="0"/>
                        <a:t>(</a:t>
                      </a:r>
                      <a:r>
                        <a:rPr lang="en-US" sz="2400" i="1" dirty="0" err="1"/>
                        <a:t>H</a:t>
                      </a:r>
                      <a:r>
                        <a:rPr lang="en-US" sz="2400" i="1" baseline="-25000" dirty="0" err="1"/>
                        <a:t>f</a:t>
                      </a:r>
                      <a:r>
                        <a:rPr lang="en-US" sz="2400" dirty="0"/>
                        <a:t>)</a:t>
                      </a:r>
                    </a:p>
                  </a:txBody>
                  <a:tcPr/>
                </a:tc>
                <a:tc>
                  <a:txBody>
                    <a:bodyPr/>
                    <a:lstStyle/>
                    <a:p>
                      <a:r>
                        <a:rPr lang="en-US" sz="2400" dirty="0"/>
                        <a:t>Heat of Vaporization</a:t>
                      </a:r>
                    </a:p>
                    <a:p>
                      <a:r>
                        <a:rPr lang="en-US" sz="2400" dirty="0"/>
                        <a:t>(</a:t>
                      </a:r>
                      <a:r>
                        <a:rPr lang="en-US" sz="2400" i="1" dirty="0" err="1"/>
                        <a:t>H</a:t>
                      </a:r>
                      <a:r>
                        <a:rPr lang="en-US" sz="2400" i="1" baseline="-25000" dirty="0" err="1"/>
                        <a:t>v</a:t>
                      </a:r>
                      <a:r>
                        <a:rPr lang="en-US" sz="2400" dirty="0"/>
                        <a:t>)</a:t>
                      </a:r>
                    </a:p>
                  </a:txBody>
                  <a:tcPr/>
                </a:tc>
                <a:extLst>
                  <a:ext uri="{0D108BD9-81ED-4DB2-BD59-A6C34878D82A}">
                    <a16:rowId xmlns:a16="http://schemas.microsoft.com/office/drawing/2014/main" val="10000"/>
                  </a:ext>
                </a:extLst>
              </a:tr>
              <a:tr h="541113">
                <a:tc>
                  <a:txBody>
                    <a:bodyPr/>
                    <a:lstStyle/>
                    <a:p>
                      <a:r>
                        <a:rPr lang="en-US" sz="2400" dirty="0"/>
                        <a:t>Copper</a:t>
                      </a:r>
                    </a:p>
                  </a:txBody>
                  <a:tcPr/>
                </a:tc>
                <a:tc>
                  <a:txBody>
                    <a:bodyPr/>
                    <a:lstStyle/>
                    <a:p>
                      <a:r>
                        <a:rPr lang="en-US" sz="2400" dirty="0"/>
                        <a:t>2.05 x 10</a:t>
                      </a:r>
                      <a:r>
                        <a:rPr lang="en-US" sz="2400" baseline="30000" dirty="0"/>
                        <a:t>5</a:t>
                      </a:r>
                    </a:p>
                  </a:txBody>
                  <a:tcPr/>
                </a:tc>
                <a:tc>
                  <a:txBody>
                    <a:bodyPr/>
                    <a:lstStyle/>
                    <a:p>
                      <a:r>
                        <a:rPr lang="en-US" sz="2400" dirty="0"/>
                        <a:t>5.07 x 10</a:t>
                      </a:r>
                      <a:r>
                        <a:rPr lang="en-US" sz="2400" baseline="30000" dirty="0"/>
                        <a:t>6</a:t>
                      </a:r>
                    </a:p>
                  </a:txBody>
                  <a:tcPr/>
                </a:tc>
                <a:extLst>
                  <a:ext uri="{0D108BD9-81ED-4DB2-BD59-A6C34878D82A}">
                    <a16:rowId xmlns:a16="http://schemas.microsoft.com/office/drawing/2014/main" val="10001"/>
                  </a:ext>
                </a:extLst>
              </a:tr>
              <a:tr h="541113">
                <a:tc>
                  <a:txBody>
                    <a:bodyPr/>
                    <a:lstStyle/>
                    <a:p>
                      <a:r>
                        <a:rPr lang="en-US" sz="2400" dirty="0"/>
                        <a:t>Mercury</a:t>
                      </a:r>
                    </a:p>
                  </a:txBody>
                  <a:tcPr/>
                </a:tc>
                <a:tc>
                  <a:txBody>
                    <a:bodyPr/>
                    <a:lstStyle/>
                    <a:p>
                      <a:r>
                        <a:rPr lang="en-US" sz="2400" dirty="0"/>
                        <a:t>1.15 x 10</a:t>
                      </a:r>
                      <a:r>
                        <a:rPr lang="en-US" sz="2400" baseline="30000" dirty="0"/>
                        <a:t>4</a:t>
                      </a:r>
                    </a:p>
                  </a:txBody>
                  <a:tcPr/>
                </a:tc>
                <a:tc>
                  <a:txBody>
                    <a:bodyPr/>
                    <a:lstStyle/>
                    <a:p>
                      <a:r>
                        <a:rPr lang="en-US" sz="2400" dirty="0"/>
                        <a:t>2.72</a:t>
                      </a:r>
                      <a:r>
                        <a:rPr lang="en-US" sz="2400" baseline="0" dirty="0"/>
                        <a:t> x 10</a:t>
                      </a:r>
                      <a:r>
                        <a:rPr lang="en-US" sz="2400" baseline="30000" dirty="0"/>
                        <a:t>5</a:t>
                      </a:r>
                    </a:p>
                  </a:txBody>
                  <a:tcPr/>
                </a:tc>
                <a:extLst>
                  <a:ext uri="{0D108BD9-81ED-4DB2-BD59-A6C34878D82A}">
                    <a16:rowId xmlns:a16="http://schemas.microsoft.com/office/drawing/2014/main" val="10002"/>
                  </a:ext>
                </a:extLst>
              </a:tr>
              <a:tr h="541113">
                <a:tc>
                  <a:txBody>
                    <a:bodyPr/>
                    <a:lstStyle/>
                    <a:p>
                      <a:r>
                        <a:rPr lang="en-US" sz="2400" dirty="0"/>
                        <a:t>Gold</a:t>
                      </a:r>
                    </a:p>
                  </a:txBody>
                  <a:tcPr/>
                </a:tc>
                <a:tc>
                  <a:txBody>
                    <a:bodyPr/>
                    <a:lstStyle/>
                    <a:p>
                      <a:r>
                        <a:rPr lang="en-US" sz="2400" dirty="0"/>
                        <a:t>6.30 x 10</a:t>
                      </a:r>
                      <a:r>
                        <a:rPr lang="en-US" sz="2400" baseline="30000" dirty="0"/>
                        <a:t>4</a:t>
                      </a:r>
                    </a:p>
                  </a:txBody>
                  <a:tcPr/>
                </a:tc>
                <a:tc>
                  <a:txBody>
                    <a:bodyPr/>
                    <a:lstStyle/>
                    <a:p>
                      <a:r>
                        <a:rPr lang="en-US" sz="2400" dirty="0"/>
                        <a:t>1.64 x 10</a:t>
                      </a:r>
                      <a:r>
                        <a:rPr lang="en-US" sz="2400" baseline="30000" dirty="0"/>
                        <a:t>6</a:t>
                      </a:r>
                    </a:p>
                  </a:txBody>
                  <a:tcPr/>
                </a:tc>
                <a:extLst>
                  <a:ext uri="{0D108BD9-81ED-4DB2-BD59-A6C34878D82A}">
                    <a16:rowId xmlns:a16="http://schemas.microsoft.com/office/drawing/2014/main" val="10003"/>
                  </a:ext>
                </a:extLst>
              </a:tr>
              <a:tr h="541113">
                <a:tc>
                  <a:txBody>
                    <a:bodyPr/>
                    <a:lstStyle/>
                    <a:p>
                      <a:r>
                        <a:rPr lang="en-US" sz="2400" dirty="0"/>
                        <a:t>Methanol</a:t>
                      </a:r>
                    </a:p>
                  </a:txBody>
                  <a:tcPr/>
                </a:tc>
                <a:tc>
                  <a:txBody>
                    <a:bodyPr/>
                    <a:lstStyle/>
                    <a:p>
                      <a:r>
                        <a:rPr lang="en-US" sz="2400" dirty="0"/>
                        <a:t>1.09 x 10</a:t>
                      </a:r>
                      <a:r>
                        <a:rPr lang="en-US" sz="2400" baseline="30000" dirty="0"/>
                        <a:t>5</a:t>
                      </a:r>
                    </a:p>
                  </a:txBody>
                  <a:tcPr/>
                </a:tc>
                <a:tc>
                  <a:txBody>
                    <a:bodyPr/>
                    <a:lstStyle/>
                    <a:p>
                      <a:r>
                        <a:rPr lang="en-US" sz="2400" dirty="0"/>
                        <a:t>8.78 x 10</a:t>
                      </a:r>
                      <a:r>
                        <a:rPr lang="en-US" sz="2400" baseline="30000" dirty="0"/>
                        <a:t>5</a:t>
                      </a:r>
                    </a:p>
                  </a:txBody>
                  <a:tcPr/>
                </a:tc>
                <a:extLst>
                  <a:ext uri="{0D108BD9-81ED-4DB2-BD59-A6C34878D82A}">
                    <a16:rowId xmlns:a16="http://schemas.microsoft.com/office/drawing/2014/main" val="10004"/>
                  </a:ext>
                </a:extLst>
              </a:tr>
              <a:tr h="541113">
                <a:tc>
                  <a:txBody>
                    <a:bodyPr/>
                    <a:lstStyle/>
                    <a:p>
                      <a:r>
                        <a:rPr lang="en-US" sz="2400" dirty="0"/>
                        <a:t>Iron</a:t>
                      </a:r>
                    </a:p>
                  </a:txBody>
                  <a:tcPr/>
                </a:tc>
                <a:tc>
                  <a:txBody>
                    <a:bodyPr/>
                    <a:lstStyle/>
                    <a:p>
                      <a:r>
                        <a:rPr lang="en-US" sz="2400" dirty="0"/>
                        <a:t>2.66 x 10</a:t>
                      </a:r>
                      <a:r>
                        <a:rPr lang="en-US" sz="2400" baseline="30000" dirty="0"/>
                        <a:t>5</a:t>
                      </a:r>
                    </a:p>
                  </a:txBody>
                  <a:tcPr/>
                </a:tc>
                <a:tc>
                  <a:txBody>
                    <a:bodyPr/>
                    <a:lstStyle/>
                    <a:p>
                      <a:r>
                        <a:rPr lang="en-US" sz="2400" dirty="0"/>
                        <a:t>6.29 x 10</a:t>
                      </a:r>
                      <a:r>
                        <a:rPr lang="en-US" sz="2400" baseline="30000" dirty="0"/>
                        <a:t>6</a:t>
                      </a:r>
                    </a:p>
                  </a:txBody>
                  <a:tcPr/>
                </a:tc>
                <a:extLst>
                  <a:ext uri="{0D108BD9-81ED-4DB2-BD59-A6C34878D82A}">
                    <a16:rowId xmlns:a16="http://schemas.microsoft.com/office/drawing/2014/main" val="10005"/>
                  </a:ext>
                </a:extLst>
              </a:tr>
              <a:tr h="541113">
                <a:tc>
                  <a:txBody>
                    <a:bodyPr/>
                    <a:lstStyle/>
                    <a:p>
                      <a:r>
                        <a:rPr lang="en-US" sz="2400" dirty="0"/>
                        <a:t>Silver</a:t>
                      </a:r>
                    </a:p>
                  </a:txBody>
                  <a:tcPr/>
                </a:tc>
                <a:tc>
                  <a:txBody>
                    <a:bodyPr/>
                    <a:lstStyle/>
                    <a:p>
                      <a:r>
                        <a:rPr lang="en-US" sz="2400" dirty="0"/>
                        <a:t>1.04 x 10</a:t>
                      </a:r>
                      <a:r>
                        <a:rPr lang="en-US" sz="2400" baseline="30000" dirty="0"/>
                        <a:t>5</a:t>
                      </a:r>
                    </a:p>
                  </a:txBody>
                  <a:tcPr/>
                </a:tc>
                <a:tc>
                  <a:txBody>
                    <a:bodyPr/>
                    <a:lstStyle/>
                    <a:p>
                      <a:r>
                        <a:rPr lang="en-US" sz="2400" dirty="0"/>
                        <a:t>2.36 x 10</a:t>
                      </a:r>
                      <a:r>
                        <a:rPr lang="en-US" sz="2400" baseline="30000" dirty="0"/>
                        <a:t>6</a:t>
                      </a:r>
                    </a:p>
                  </a:txBody>
                  <a:tcPr/>
                </a:tc>
                <a:extLst>
                  <a:ext uri="{0D108BD9-81ED-4DB2-BD59-A6C34878D82A}">
                    <a16:rowId xmlns:a16="http://schemas.microsoft.com/office/drawing/2014/main" val="10006"/>
                  </a:ext>
                </a:extLst>
              </a:tr>
              <a:tr h="541113">
                <a:tc>
                  <a:txBody>
                    <a:bodyPr/>
                    <a:lstStyle/>
                    <a:p>
                      <a:r>
                        <a:rPr lang="en-US" sz="2400" dirty="0"/>
                        <a:t>Lead</a:t>
                      </a:r>
                    </a:p>
                  </a:txBody>
                  <a:tcPr/>
                </a:tc>
                <a:tc>
                  <a:txBody>
                    <a:bodyPr/>
                    <a:lstStyle/>
                    <a:p>
                      <a:r>
                        <a:rPr lang="en-US" sz="2400" dirty="0"/>
                        <a:t>2.04 x 10</a:t>
                      </a:r>
                      <a:r>
                        <a:rPr lang="en-US" sz="2400" baseline="30000" dirty="0"/>
                        <a:t>4</a:t>
                      </a:r>
                    </a:p>
                  </a:txBody>
                  <a:tcPr/>
                </a:tc>
                <a:tc>
                  <a:txBody>
                    <a:bodyPr/>
                    <a:lstStyle/>
                    <a:p>
                      <a:r>
                        <a:rPr lang="en-US" sz="2400" dirty="0"/>
                        <a:t>8.64</a:t>
                      </a:r>
                      <a:r>
                        <a:rPr lang="en-US" sz="2400" baseline="0" dirty="0"/>
                        <a:t> x 10</a:t>
                      </a:r>
                      <a:r>
                        <a:rPr lang="en-US" sz="2400" baseline="30000" dirty="0"/>
                        <a:t>5</a:t>
                      </a:r>
                    </a:p>
                  </a:txBody>
                  <a:tcPr/>
                </a:tc>
                <a:extLst>
                  <a:ext uri="{0D108BD9-81ED-4DB2-BD59-A6C34878D82A}">
                    <a16:rowId xmlns:a16="http://schemas.microsoft.com/office/drawing/2014/main" val="10007"/>
                  </a:ext>
                </a:extLst>
              </a:tr>
              <a:tr h="541113">
                <a:tc>
                  <a:txBody>
                    <a:bodyPr/>
                    <a:lstStyle/>
                    <a:p>
                      <a:r>
                        <a:rPr lang="en-US" sz="2400" dirty="0"/>
                        <a:t>Water</a:t>
                      </a:r>
                    </a:p>
                  </a:txBody>
                  <a:tcPr/>
                </a:tc>
                <a:tc>
                  <a:txBody>
                    <a:bodyPr/>
                    <a:lstStyle/>
                    <a:p>
                      <a:r>
                        <a:rPr lang="en-US" sz="2400" dirty="0"/>
                        <a:t>3.34 x 10</a:t>
                      </a:r>
                      <a:r>
                        <a:rPr lang="en-US" sz="2400" baseline="30000" dirty="0"/>
                        <a:t>5</a:t>
                      </a:r>
                    </a:p>
                  </a:txBody>
                  <a:tcPr/>
                </a:tc>
                <a:tc>
                  <a:txBody>
                    <a:bodyPr/>
                    <a:lstStyle/>
                    <a:p>
                      <a:r>
                        <a:rPr lang="en-US" sz="2400" dirty="0"/>
                        <a:t>2.26 x 10</a:t>
                      </a:r>
                      <a:r>
                        <a:rPr lang="en-US" sz="2400" baseline="30000" dirty="0"/>
                        <a:t>6</a:t>
                      </a:r>
                    </a:p>
                  </a:txBody>
                  <a:tcPr/>
                </a:tc>
                <a:extLst>
                  <a:ext uri="{0D108BD9-81ED-4DB2-BD59-A6C34878D82A}">
                    <a16:rowId xmlns:a16="http://schemas.microsoft.com/office/drawing/2014/main" val="10008"/>
                  </a:ext>
                </a:extLst>
              </a:tr>
            </a:tbl>
          </a:graphicData>
        </a:graphic>
      </p:graphicFrame>
      <p:sp>
        <p:nvSpPr>
          <p:cNvPr id="5" name="TextBox 4"/>
          <p:cNvSpPr txBox="1"/>
          <p:nvPr/>
        </p:nvSpPr>
        <p:spPr>
          <a:xfrm>
            <a:off x="394763" y="154451"/>
            <a:ext cx="7593245" cy="461665"/>
          </a:xfrm>
          <a:prstGeom prst="rect">
            <a:avLst/>
          </a:prstGeom>
          <a:noFill/>
        </p:spPr>
        <p:txBody>
          <a:bodyPr wrap="none" rtlCol="0">
            <a:spAutoFit/>
          </a:bodyPr>
          <a:lstStyle/>
          <a:p>
            <a:r>
              <a:rPr lang="en-US" sz="2400" dirty="0"/>
              <a:t>Heats of Fusion and Vaporization of Common Substances</a:t>
            </a:r>
          </a:p>
        </p:txBody>
      </p:sp>
    </p:spTree>
    <p:extLst>
      <p:ext uri="{BB962C8B-B14F-4D97-AF65-F5344CB8AC3E}">
        <p14:creationId xmlns:p14="http://schemas.microsoft.com/office/powerpoint/2010/main" val="109604393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7604" y="411866"/>
            <a:ext cx="8375920" cy="6023542"/>
          </a:xfrm>
        </p:spPr>
        <p:txBody>
          <a:bodyPr>
            <a:normAutofit fontScale="92500" lnSpcReduction="20000"/>
          </a:bodyPr>
          <a:lstStyle/>
          <a:p>
            <a:pPr marL="0" indent="0">
              <a:buNone/>
            </a:pPr>
            <a:r>
              <a:rPr lang="en-US" dirty="0"/>
              <a:t>Example 1)	How much energy does it take to heat 5.0 kg of 		ice from -12.0°C to 15°C?</a:t>
            </a:r>
          </a:p>
          <a:p>
            <a:pPr marL="0" indent="0">
              <a:buNone/>
            </a:pPr>
            <a:endParaRPr lang="en-US" dirty="0"/>
          </a:p>
          <a:p>
            <a:pPr marL="0" indent="0">
              <a:buNone/>
            </a:pPr>
            <a:r>
              <a:rPr lang="en-US" i="1" dirty="0"/>
              <a:t>	</a:t>
            </a:r>
            <a:r>
              <a:rPr lang="en-US" sz="3500" i="1" dirty="0" err="1">
                <a:solidFill>
                  <a:schemeClr val="accent4">
                    <a:lumMod val="60000"/>
                    <a:lumOff val="40000"/>
                  </a:schemeClr>
                </a:solidFill>
              </a:rPr>
              <a:t>Q</a:t>
            </a:r>
            <a:r>
              <a:rPr lang="en-US" sz="3500" i="1" baseline="-25000" dirty="0" err="1">
                <a:solidFill>
                  <a:schemeClr val="accent4">
                    <a:lumMod val="60000"/>
                    <a:lumOff val="40000"/>
                  </a:schemeClr>
                </a:solidFill>
              </a:rPr>
              <a:t>total</a:t>
            </a:r>
            <a:r>
              <a:rPr lang="en-US" sz="3500" dirty="0">
                <a:solidFill>
                  <a:schemeClr val="accent4">
                    <a:lumMod val="60000"/>
                    <a:lumOff val="40000"/>
                  </a:schemeClr>
                </a:solidFill>
              </a:rPr>
              <a:t> 	= </a:t>
            </a:r>
            <a:r>
              <a:rPr lang="en-US" sz="3500" i="1" dirty="0" err="1">
                <a:solidFill>
                  <a:schemeClr val="accent4">
                    <a:lumMod val="60000"/>
                    <a:lumOff val="40000"/>
                  </a:schemeClr>
                </a:solidFill>
              </a:rPr>
              <a:t>Q</a:t>
            </a:r>
            <a:r>
              <a:rPr lang="en-US" sz="3500" i="1" baseline="-25000" dirty="0" err="1">
                <a:solidFill>
                  <a:schemeClr val="accent4">
                    <a:lumMod val="60000"/>
                    <a:lumOff val="40000"/>
                  </a:schemeClr>
                </a:solidFill>
              </a:rPr>
              <a:t>heat</a:t>
            </a:r>
            <a:r>
              <a:rPr lang="en-US" sz="3500" i="1" baseline="-25000" dirty="0">
                <a:solidFill>
                  <a:schemeClr val="accent4">
                    <a:lumMod val="60000"/>
                    <a:lumOff val="40000"/>
                  </a:schemeClr>
                </a:solidFill>
              </a:rPr>
              <a:t> ice</a:t>
            </a:r>
            <a:r>
              <a:rPr lang="en-US" sz="3500" dirty="0">
                <a:solidFill>
                  <a:schemeClr val="accent4">
                    <a:lumMod val="60000"/>
                    <a:lumOff val="40000"/>
                  </a:schemeClr>
                </a:solidFill>
              </a:rPr>
              <a:t> + </a:t>
            </a:r>
            <a:r>
              <a:rPr lang="en-US" sz="3500" i="1" dirty="0" err="1">
                <a:solidFill>
                  <a:schemeClr val="accent4">
                    <a:lumMod val="60000"/>
                    <a:lumOff val="40000"/>
                  </a:schemeClr>
                </a:solidFill>
              </a:rPr>
              <a:t>Q</a:t>
            </a:r>
            <a:r>
              <a:rPr lang="en-US" sz="3500" i="1" baseline="-25000" dirty="0" err="1">
                <a:solidFill>
                  <a:schemeClr val="accent4">
                    <a:lumMod val="60000"/>
                    <a:lumOff val="40000"/>
                  </a:schemeClr>
                </a:solidFill>
              </a:rPr>
              <a:t>melt</a:t>
            </a:r>
            <a:r>
              <a:rPr lang="en-US" sz="3500" i="1" baseline="-25000" dirty="0">
                <a:solidFill>
                  <a:schemeClr val="accent4">
                    <a:lumMod val="60000"/>
                    <a:lumOff val="40000"/>
                  </a:schemeClr>
                </a:solidFill>
              </a:rPr>
              <a:t> ice</a:t>
            </a:r>
            <a:r>
              <a:rPr lang="en-US" sz="3500" dirty="0">
                <a:solidFill>
                  <a:schemeClr val="accent4">
                    <a:lumMod val="60000"/>
                    <a:lumOff val="40000"/>
                  </a:schemeClr>
                </a:solidFill>
              </a:rPr>
              <a:t> + </a:t>
            </a:r>
            <a:r>
              <a:rPr lang="en-US" sz="3500" i="1" dirty="0" err="1">
                <a:solidFill>
                  <a:schemeClr val="accent4">
                    <a:lumMod val="60000"/>
                    <a:lumOff val="40000"/>
                  </a:schemeClr>
                </a:solidFill>
              </a:rPr>
              <a:t>Q</a:t>
            </a:r>
            <a:r>
              <a:rPr lang="en-US" sz="3500" i="1" baseline="-25000" dirty="0" err="1">
                <a:solidFill>
                  <a:schemeClr val="accent4">
                    <a:lumMod val="60000"/>
                    <a:lumOff val="40000"/>
                  </a:schemeClr>
                </a:solidFill>
              </a:rPr>
              <a:t>heat</a:t>
            </a:r>
            <a:r>
              <a:rPr lang="en-US" sz="3500" i="1" baseline="-25000" dirty="0">
                <a:solidFill>
                  <a:schemeClr val="accent4">
                    <a:lumMod val="60000"/>
                    <a:lumOff val="40000"/>
                  </a:schemeClr>
                </a:solidFill>
              </a:rPr>
              <a:t> liquid water</a:t>
            </a:r>
          </a:p>
          <a:p>
            <a:pPr marL="0" indent="0">
              <a:buNone/>
            </a:pPr>
            <a:r>
              <a:rPr lang="en-US" sz="3200" i="1" dirty="0">
                <a:solidFill>
                  <a:schemeClr val="accent4">
                    <a:lumMod val="60000"/>
                    <a:lumOff val="40000"/>
                  </a:schemeClr>
                </a:solidFill>
              </a:rPr>
              <a:t>		= </a:t>
            </a:r>
            <a:r>
              <a:rPr lang="en-US" sz="3200" i="1" dirty="0" err="1">
                <a:solidFill>
                  <a:schemeClr val="accent4">
                    <a:lumMod val="60000"/>
                    <a:lumOff val="40000"/>
                  </a:schemeClr>
                </a:solidFill>
              </a:rPr>
              <a:t>mc</a:t>
            </a:r>
            <a:r>
              <a:rPr lang="en-US" sz="3200" i="1" baseline="-25000" dirty="0" err="1">
                <a:solidFill>
                  <a:schemeClr val="accent4">
                    <a:lumMod val="60000"/>
                    <a:lumOff val="40000"/>
                  </a:schemeClr>
                </a:solidFill>
              </a:rPr>
              <a:t>ice</a:t>
            </a:r>
            <a:r>
              <a:rPr lang="en-US" sz="3200" i="1" dirty="0" err="1">
                <a:solidFill>
                  <a:schemeClr val="accent4">
                    <a:lumMod val="60000"/>
                    <a:lumOff val="40000"/>
                  </a:schemeClr>
                </a:solidFill>
              </a:rPr>
              <a:t>ΔT</a:t>
            </a:r>
            <a:r>
              <a:rPr lang="en-US" sz="3200" i="1" baseline="-25000" dirty="0" err="1">
                <a:solidFill>
                  <a:schemeClr val="accent4">
                    <a:lumMod val="60000"/>
                    <a:lumOff val="40000"/>
                  </a:schemeClr>
                </a:solidFill>
              </a:rPr>
              <a:t>ice</a:t>
            </a:r>
            <a:r>
              <a:rPr lang="en-US" sz="3200" i="1" dirty="0">
                <a:solidFill>
                  <a:schemeClr val="accent4">
                    <a:lumMod val="60000"/>
                    <a:lumOff val="40000"/>
                  </a:schemeClr>
                </a:solidFill>
              </a:rPr>
              <a:t> + </a:t>
            </a:r>
            <a:r>
              <a:rPr lang="en-US" sz="3200" i="1" dirty="0" err="1">
                <a:solidFill>
                  <a:schemeClr val="accent4">
                    <a:lumMod val="60000"/>
                    <a:lumOff val="40000"/>
                  </a:schemeClr>
                </a:solidFill>
              </a:rPr>
              <a:t>mH</a:t>
            </a:r>
            <a:r>
              <a:rPr lang="en-US" sz="3200" i="1" baseline="-25000" dirty="0" err="1">
                <a:solidFill>
                  <a:schemeClr val="accent4">
                    <a:lumMod val="60000"/>
                    <a:lumOff val="40000"/>
                  </a:schemeClr>
                </a:solidFill>
              </a:rPr>
              <a:t>f</a:t>
            </a:r>
            <a:r>
              <a:rPr lang="en-US" sz="3200" i="1" dirty="0">
                <a:solidFill>
                  <a:schemeClr val="accent4">
                    <a:lumMod val="60000"/>
                    <a:lumOff val="40000"/>
                  </a:schemeClr>
                </a:solidFill>
              </a:rPr>
              <a:t> + </a:t>
            </a:r>
            <a:r>
              <a:rPr lang="en-US" sz="3200" i="1" dirty="0" err="1">
                <a:solidFill>
                  <a:schemeClr val="accent4">
                    <a:lumMod val="60000"/>
                    <a:lumOff val="40000"/>
                  </a:schemeClr>
                </a:solidFill>
              </a:rPr>
              <a:t>mc</a:t>
            </a:r>
            <a:r>
              <a:rPr lang="en-US" sz="3200" i="1" baseline="-25000" dirty="0" err="1">
                <a:solidFill>
                  <a:schemeClr val="accent4">
                    <a:lumMod val="60000"/>
                    <a:lumOff val="40000"/>
                  </a:schemeClr>
                </a:solidFill>
              </a:rPr>
              <a:t>liquid</a:t>
            </a:r>
            <a:r>
              <a:rPr lang="en-US" sz="3200" i="1" baseline="-25000" dirty="0">
                <a:solidFill>
                  <a:schemeClr val="accent4">
                    <a:lumMod val="60000"/>
                    <a:lumOff val="40000"/>
                  </a:schemeClr>
                </a:solidFill>
              </a:rPr>
              <a:t> </a:t>
            </a:r>
            <a:r>
              <a:rPr lang="en-US" sz="3200" i="1" baseline="-25000" dirty="0" err="1">
                <a:solidFill>
                  <a:schemeClr val="accent4">
                    <a:lumMod val="60000"/>
                    <a:lumOff val="40000"/>
                  </a:schemeClr>
                </a:solidFill>
              </a:rPr>
              <a:t>water</a:t>
            </a:r>
            <a:r>
              <a:rPr lang="en-US" sz="3200" i="1" dirty="0" err="1">
                <a:solidFill>
                  <a:schemeClr val="accent4">
                    <a:lumMod val="60000"/>
                    <a:lumOff val="40000"/>
                  </a:schemeClr>
                </a:solidFill>
              </a:rPr>
              <a:t>ΔT</a:t>
            </a:r>
            <a:r>
              <a:rPr lang="en-US" sz="3200" i="1" baseline="-25000" dirty="0" err="1">
                <a:solidFill>
                  <a:schemeClr val="accent4">
                    <a:lumMod val="60000"/>
                    <a:lumOff val="40000"/>
                  </a:schemeClr>
                </a:solidFill>
              </a:rPr>
              <a:t>liquid</a:t>
            </a:r>
            <a:r>
              <a:rPr lang="en-US" sz="3200" i="1" baseline="-25000" dirty="0">
                <a:solidFill>
                  <a:schemeClr val="accent4">
                    <a:lumMod val="60000"/>
                    <a:lumOff val="40000"/>
                  </a:schemeClr>
                </a:solidFill>
              </a:rPr>
              <a:t> water</a:t>
            </a:r>
          </a:p>
          <a:p>
            <a:pPr marL="0" indent="0">
              <a:buNone/>
            </a:pPr>
            <a:r>
              <a:rPr lang="en-US" sz="3200" i="1" baseline="-25000" dirty="0">
                <a:solidFill>
                  <a:schemeClr val="accent4">
                    <a:lumMod val="60000"/>
                    <a:lumOff val="40000"/>
                  </a:schemeClr>
                </a:solidFill>
              </a:rPr>
              <a:t>		</a:t>
            </a:r>
            <a:r>
              <a:rPr lang="en-US" sz="3200" dirty="0">
                <a:solidFill>
                  <a:schemeClr val="accent4">
                    <a:lumMod val="60000"/>
                    <a:lumOff val="40000"/>
                  </a:schemeClr>
                </a:solidFill>
              </a:rPr>
              <a:t>= (5.0 kg)(2200 J/</a:t>
            </a:r>
            <a:r>
              <a:rPr lang="en-US" sz="3200" dirty="0" err="1">
                <a:solidFill>
                  <a:schemeClr val="accent4">
                    <a:lumMod val="60000"/>
                    <a:lumOff val="40000"/>
                  </a:schemeClr>
                </a:solidFill>
              </a:rPr>
              <a:t>kg°C</a:t>
            </a:r>
            <a:r>
              <a:rPr lang="en-US" sz="3200" dirty="0">
                <a:solidFill>
                  <a:schemeClr val="accent4">
                    <a:lumMod val="60000"/>
                    <a:lumOff val="40000"/>
                  </a:schemeClr>
                </a:solidFill>
              </a:rPr>
              <a:t>)(12°C)</a:t>
            </a:r>
          </a:p>
          <a:p>
            <a:pPr marL="0" indent="0">
              <a:buNone/>
            </a:pPr>
            <a:r>
              <a:rPr lang="en-US" sz="3200" dirty="0">
                <a:solidFill>
                  <a:schemeClr val="accent4">
                    <a:lumMod val="60000"/>
                    <a:lumOff val="40000"/>
                  </a:schemeClr>
                </a:solidFill>
              </a:rPr>
              <a:t>			+ (5.0 kg)(334,000 J/kg)</a:t>
            </a:r>
          </a:p>
          <a:p>
            <a:pPr marL="0" indent="0">
              <a:buNone/>
            </a:pPr>
            <a:r>
              <a:rPr lang="en-US" sz="3200" dirty="0">
                <a:solidFill>
                  <a:schemeClr val="accent4">
                    <a:lumMod val="60000"/>
                    <a:lumOff val="40000"/>
                  </a:schemeClr>
                </a:solidFill>
              </a:rPr>
              <a:t>				+ (5.0 kg)(4180 J/</a:t>
            </a:r>
            <a:r>
              <a:rPr lang="en-US" sz="3200" dirty="0" err="1">
                <a:solidFill>
                  <a:schemeClr val="accent4">
                    <a:lumMod val="60000"/>
                    <a:lumOff val="40000"/>
                  </a:schemeClr>
                </a:solidFill>
              </a:rPr>
              <a:t>kg°C</a:t>
            </a:r>
            <a:r>
              <a:rPr lang="en-US" sz="3200" dirty="0">
                <a:solidFill>
                  <a:schemeClr val="accent4">
                    <a:lumMod val="60000"/>
                    <a:lumOff val="40000"/>
                  </a:schemeClr>
                </a:solidFill>
              </a:rPr>
              <a:t>)(15°C)</a:t>
            </a:r>
          </a:p>
          <a:p>
            <a:pPr marL="0" indent="0">
              <a:buNone/>
            </a:pPr>
            <a:r>
              <a:rPr lang="en-US" sz="3200" dirty="0">
                <a:solidFill>
                  <a:schemeClr val="accent4">
                    <a:lumMod val="60000"/>
                    <a:lumOff val="40000"/>
                  </a:schemeClr>
                </a:solidFill>
              </a:rPr>
              <a:t>		= 2,117,000J</a:t>
            </a:r>
          </a:p>
          <a:p>
            <a:pPr marL="0" indent="0">
              <a:buNone/>
            </a:pPr>
            <a:r>
              <a:rPr lang="en-US" sz="3200" dirty="0">
                <a:solidFill>
                  <a:schemeClr val="accent4">
                    <a:lumMod val="60000"/>
                    <a:lumOff val="40000"/>
                  </a:schemeClr>
                </a:solidFill>
              </a:rPr>
              <a:t>		≈ 2.2 MJ</a:t>
            </a:r>
          </a:p>
        </p:txBody>
      </p:sp>
    </p:spTree>
    <p:extLst>
      <p:ext uri="{BB962C8B-B14F-4D97-AF65-F5344CB8AC3E}">
        <p14:creationId xmlns:p14="http://schemas.microsoft.com/office/powerpoint/2010/main" val="291056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7604" y="220520"/>
            <a:ext cx="8375920" cy="6476576"/>
          </a:xfrm>
        </p:spPr>
        <p:txBody>
          <a:bodyPr>
            <a:normAutofit/>
          </a:bodyPr>
          <a:lstStyle/>
          <a:p>
            <a:pPr marL="0" indent="0">
              <a:buNone/>
            </a:pPr>
            <a:r>
              <a:rPr lang="en-US" dirty="0"/>
              <a:t>Example 2)	A copper bar with mass 285 g and temperature of 81°C is placed in a vat containing 785 g of water at 17°C.  What’s the final temperature?</a:t>
            </a:r>
          </a:p>
          <a:p>
            <a:pPr marL="0" indent="0">
              <a:buNone/>
            </a:pPr>
            <a:r>
              <a:rPr lang="en-US" dirty="0"/>
              <a:t>(Note default assumptions: No energy lost to surroundings; unless stated otherwise, assume containers incur negligible energy loss/gain)</a:t>
            </a:r>
          </a:p>
          <a:p>
            <a:pPr marL="0" indent="0">
              <a:buNone/>
            </a:pPr>
            <a:r>
              <a:rPr lang="en-US" i="1" dirty="0"/>
              <a:t>	</a:t>
            </a:r>
            <a:r>
              <a:rPr lang="en-US" sz="3500" i="1" dirty="0" err="1">
                <a:solidFill>
                  <a:schemeClr val="accent4">
                    <a:lumMod val="60000"/>
                    <a:lumOff val="40000"/>
                  </a:schemeClr>
                </a:solidFill>
              </a:rPr>
              <a:t>Q</a:t>
            </a:r>
            <a:r>
              <a:rPr lang="en-US" sz="3500" i="1" baseline="-25000" dirty="0" err="1">
                <a:solidFill>
                  <a:schemeClr val="accent4">
                    <a:lumMod val="60000"/>
                    <a:lumOff val="40000"/>
                  </a:schemeClr>
                </a:solidFill>
              </a:rPr>
              <a:t>lost</a:t>
            </a:r>
            <a:r>
              <a:rPr lang="en-US" sz="3500" i="1" baseline="-25000" dirty="0">
                <a:solidFill>
                  <a:schemeClr val="accent4">
                    <a:lumMod val="60000"/>
                    <a:lumOff val="40000"/>
                  </a:schemeClr>
                </a:solidFill>
              </a:rPr>
              <a:t> by Cu</a:t>
            </a:r>
            <a:r>
              <a:rPr lang="en-US" sz="3500" dirty="0">
                <a:solidFill>
                  <a:schemeClr val="accent4">
                    <a:lumMod val="60000"/>
                    <a:lumOff val="40000"/>
                  </a:schemeClr>
                </a:solidFill>
              </a:rPr>
              <a:t> = </a:t>
            </a:r>
            <a:r>
              <a:rPr lang="en-US" sz="3500" i="1" dirty="0" err="1">
                <a:solidFill>
                  <a:schemeClr val="accent4">
                    <a:lumMod val="60000"/>
                    <a:lumOff val="40000"/>
                  </a:schemeClr>
                </a:solidFill>
              </a:rPr>
              <a:t>Q</a:t>
            </a:r>
            <a:r>
              <a:rPr lang="en-US" sz="3500" i="1" baseline="-25000" dirty="0" err="1">
                <a:solidFill>
                  <a:schemeClr val="accent4">
                    <a:lumMod val="60000"/>
                    <a:lumOff val="40000"/>
                  </a:schemeClr>
                </a:solidFill>
              </a:rPr>
              <a:t>gained</a:t>
            </a:r>
            <a:r>
              <a:rPr lang="en-US" sz="3500" i="1" baseline="-25000" dirty="0">
                <a:solidFill>
                  <a:schemeClr val="accent4">
                    <a:lumMod val="60000"/>
                    <a:lumOff val="40000"/>
                  </a:schemeClr>
                </a:solidFill>
              </a:rPr>
              <a:t> by water</a:t>
            </a:r>
          </a:p>
          <a:p>
            <a:pPr marL="0" indent="0">
              <a:buNone/>
            </a:pPr>
            <a:r>
              <a:rPr lang="en-US" sz="3200" i="1" dirty="0">
                <a:solidFill>
                  <a:schemeClr val="accent4">
                    <a:lumMod val="60000"/>
                    <a:lumOff val="40000"/>
                  </a:schemeClr>
                </a:solidFill>
              </a:rPr>
              <a:t>	</a:t>
            </a:r>
            <a:r>
              <a:rPr lang="en-US" sz="3200" i="1" dirty="0" err="1">
                <a:solidFill>
                  <a:schemeClr val="accent4">
                    <a:lumMod val="60000"/>
                    <a:lumOff val="40000"/>
                  </a:schemeClr>
                </a:solidFill>
              </a:rPr>
              <a:t>m</a:t>
            </a:r>
            <a:r>
              <a:rPr lang="en-US" sz="3200" i="1" baseline="-25000" dirty="0" err="1">
                <a:solidFill>
                  <a:schemeClr val="accent4">
                    <a:lumMod val="60000"/>
                    <a:lumOff val="40000"/>
                  </a:schemeClr>
                </a:solidFill>
              </a:rPr>
              <a:t>Cu</a:t>
            </a:r>
            <a:r>
              <a:rPr lang="en-US" sz="3200" i="1" dirty="0" err="1">
                <a:solidFill>
                  <a:schemeClr val="accent4">
                    <a:lumMod val="60000"/>
                    <a:lumOff val="40000"/>
                  </a:schemeClr>
                </a:solidFill>
              </a:rPr>
              <a:t>c</a:t>
            </a:r>
            <a:r>
              <a:rPr lang="en-US" sz="3200" i="1" baseline="-25000" dirty="0" err="1">
                <a:solidFill>
                  <a:schemeClr val="accent4">
                    <a:lumMod val="60000"/>
                    <a:lumOff val="40000"/>
                  </a:schemeClr>
                </a:solidFill>
              </a:rPr>
              <a:t>Cu</a:t>
            </a:r>
            <a:r>
              <a:rPr lang="en-US" sz="3200" i="1" dirty="0" err="1">
                <a:solidFill>
                  <a:schemeClr val="accent4">
                    <a:lumMod val="60000"/>
                    <a:lumOff val="40000"/>
                  </a:schemeClr>
                </a:solidFill>
              </a:rPr>
              <a:t>ΔT</a:t>
            </a:r>
            <a:r>
              <a:rPr lang="en-US" sz="3200" i="1" baseline="-25000" dirty="0" err="1">
                <a:solidFill>
                  <a:schemeClr val="accent4">
                    <a:lumMod val="60000"/>
                    <a:lumOff val="40000"/>
                  </a:schemeClr>
                </a:solidFill>
              </a:rPr>
              <a:t>Cu</a:t>
            </a:r>
            <a:r>
              <a:rPr lang="en-US" sz="3200" i="1" dirty="0">
                <a:solidFill>
                  <a:schemeClr val="accent4">
                    <a:lumMod val="60000"/>
                    <a:lumOff val="40000"/>
                  </a:schemeClr>
                </a:solidFill>
              </a:rPr>
              <a:t> = </a:t>
            </a:r>
            <a:r>
              <a:rPr lang="en-US" sz="3200" i="1" dirty="0" err="1">
                <a:solidFill>
                  <a:schemeClr val="accent4">
                    <a:lumMod val="60000"/>
                    <a:lumOff val="40000"/>
                  </a:schemeClr>
                </a:solidFill>
              </a:rPr>
              <a:t>m</a:t>
            </a:r>
            <a:r>
              <a:rPr lang="en-US" sz="3200" i="1" baseline="-25000" dirty="0" err="1">
                <a:solidFill>
                  <a:schemeClr val="accent4">
                    <a:lumMod val="60000"/>
                    <a:lumOff val="40000"/>
                  </a:schemeClr>
                </a:solidFill>
              </a:rPr>
              <a:t>water</a:t>
            </a:r>
            <a:r>
              <a:rPr lang="en-US" sz="3200" i="1" dirty="0" err="1">
                <a:solidFill>
                  <a:schemeClr val="accent4">
                    <a:lumMod val="60000"/>
                    <a:lumOff val="40000"/>
                  </a:schemeClr>
                </a:solidFill>
              </a:rPr>
              <a:t>c</a:t>
            </a:r>
            <a:r>
              <a:rPr lang="en-US" sz="3200" i="1" baseline="-25000" dirty="0" err="1">
                <a:solidFill>
                  <a:schemeClr val="accent4">
                    <a:lumMod val="60000"/>
                    <a:lumOff val="40000"/>
                  </a:schemeClr>
                </a:solidFill>
              </a:rPr>
              <a:t>wate</a:t>
            </a:r>
            <a:r>
              <a:rPr lang="en-US" sz="3200" i="1" baseline="-25000" dirty="0" err="1">
                <a:solidFill>
                  <a:srgbClr val="EA6969"/>
                </a:solidFill>
              </a:rPr>
              <a:t>r</a:t>
            </a:r>
            <a:r>
              <a:rPr lang="en-US" sz="3200" i="1" dirty="0" err="1">
                <a:solidFill>
                  <a:srgbClr val="EA6969"/>
                </a:solidFill>
              </a:rPr>
              <a:t>ΔT</a:t>
            </a:r>
            <a:r>
              <a:rPr lang="en-US" sz="3200" i="1" baseline="-25000" dirty="0" err="1">
                <a:solidFill>
                  <a:srgbClr val="EA6969"/>
                </a:solidFill>
              </a:rPr>
              <a:t>water</a:t>
            </a:r>
            <a:endParaRPr lang="en-US" sz="3200" i="1" baseline="-25000" dirty="0">
              <a:solidFill>
                <a:srgbClr val="EA6969"/>
              </a:solidFill>
            </a:endParaRPr>
          </a:p>
          <a:p>
            <a:pPr marL="0" indent="0">
              <a:buNone/>
            </a:pPr>
            <a:r>
              <a:rPr lang="en-US" sz="3200" i="1" dirty="0">
                <a:solidFill>
                  <a:srgbClr val="EA6969"/>
                </a:solidFill>
              </a:rPr>
              <a:t>	</a:t>
            </a:r>
            <a:r>
              <a:rPr lang="en-US" sz="3200" dirty="0">
                <a:solidFill>
                  <a:srgbClr val="EA6969"/>
                </a:solidFill>
              </a:rPr>
              <a:t>(0.285 kg)(385 J/</a:t>
            </a:r>
            <a:r>
              <a:rPr lang="en-US" sz="3200" dirty="0" err="1">
                <a:solidFill>
                  <a:srgbClr val="EA6969"/>
                </a:solidFill>
              </a:rPr>
              <a:t>kg°C</a:t>
            </a:r>
            <a:r>
              <a:rPr lang="en-US" sz="3200" dirty="0">
                <a:solidFill>
                  <a:srgbClr val="EA6969"/>
                </a:solidFill>
              </a:rPr>
              <a:t>)(81°C – </a:t>
            </a:r>
            <a:r>
              <a:rPr lang="en-US" sz="3200" i="1" dirty="0" err="1">
                <a:solidFill>
                  <a:srgbClr val="EA6969"/>
                </a:solidFill>
              </a:rPr>
              <a:t>T</a:t>
            </a:r>
            <a:r>
              <a:rPr lang="en-US" sz="3200" i="1" baseline="-25000" dirty="0" err="1">
                <a:solidFill>
                  <a:srgbClr val="EA6969"/>
                </a:solidFill>
              </a:rPr>
              <a:t>final</a:t>
            </a:r>
            <a:r>
              <a:rPr lang="en-US" sz="3200" dirty="0">
                <a:solidFill>
                  <a:srgbClr val="EA6969"/>
                </a:solidFill>
              </a:rPr>
              <a:t>) </a:t>
            </a:r>
          </a:p>
          <a:p>
            <a:pPr marL="0" indent="0">
              <a:buNone/>
            </a:pPr>
            <a:r>
              <a:rPr lang="en-US" sz="3200" dirty="0">
                <a:solidFill>
                  <a:srgbClr val="EA6969"/>
                </a:solidFill>
              </a:rPr>
              <a:t>		= (0.785 kg)(4180 J/</a:t>
            </a:r>
            <a:r>
              <a:rPr lang="en-US" sz="3200" dirty="0" err="1">
                <a:solidFill>
                  <a:srgbClr val="EA6969"/>
                </a:solidFill>
              </a:rPr>
              <a:t>kg°C</a:t>
            </a:r>
            <a:r>
              <a:rPr lang="en-US" sz="3200" dirty="0">
                <a:solidFill>
                  <a:srgbClr val="EA6969"/>
                </a:solidFill>
              </a:rPr>
              <a:t>)(</a:t>
            </a:r>
            <a:r>
              <a:rPr lang="en-US" sz="3200" i="1" dirty="0" err="1">
                <a:solidFill>
                  <a:srgbClr val="EA6969"/>
                </a:solidFill>
              </a:rPr>
              <a:t>T</a:t>
            </a:r>
            <a:r>
              <a:rPr lang="en-US" sz="3200" i="1" baseline="-25000" dirty="0" err="1">
                <a:solidFill>
                  <a:srgbClr val="EA6969"/>
                </a:solidFill>
              </a:rPr>
              <a:t>final</a:t>
            </a:r>
            <a:r>
              <a:rPr lang="en-US" sz="3200" i="1" baseline="-25000" dirty="0">
                <a:solidFill>
                  <a:srgbClr val="EA6969"/>
                </a:solidFill>
              </a:rPr>
              <a:t> </a:t>
            </a:r>
            <a:r>
              <a:rPr lang="en-US" sz="3200" i="1" dirty="0">
                <a:solidFill>
                  <a:srgbClr val="EA6969"/>
                </a:solidFill>
              </a:rPr>
              <a:t>- 17</a:t>
            </a:r>
            <a:r>
              <a:rPr lang="en-US" sz="3200" dirty="0">
                <a:solidFill>
                  <a:srgbClr val="EA6969"/>
                </a:solidFill>
              </a:rPr>
              <a:t>°C)</a:t>
            </a:r>
          </a:p>
          <a:p>
            <a:pPr marL="0" indent="0">
              <a:buNone/>
            </a:pPr>
            <a:r>
              <a:rPr lang="en-US" sz="3200" dirty="0">
                <a:solidFill>
                  <a:srgbClr val="EA6969"/>
                </a:solidFill>
              </a:rPr>
              <a:t>	Solve for </a:t>
            </a:r>
            <a:r>
              <a:rPr lang="en-US" sz="3200" i="1" dirty="0" err="1">
                <a:solidFill>
                  <a:srgbClr val="EA6969"/>
                </a:solidFill>
              </a:rPr>
              <a:t>T</a:t>
            </a:r>
            <a:r>
              <a:rPr lang="en-US" sz="3200" i="1" baseline="-25000" dirty="0" err="1">
                <a:solidFill>
                  <a:srgbClr val="EA6969"/>
                </a:solidFill>
              </a:rPr>
              <a:t>final</a:t>
            </a:r>
            <a:r>
              <a:rPr lang="en-US" sz="3200" dirty="0">
                <a:solidFill>
                  <a:srgbClr val="EA6969"/>
                </a:solidFill>
              </a:rPr>
              <a:t>:  19°C</a:t>
            </a:r>
          </a:p>
          <a:p>
            <a:pPr marL="0" indent="0">
              <a:buNone/>
            </a:pPr>
            <a:endParaRPr lang="en-US" sz="3200" dirty="0">
              <a:solidFill>
                <a:srgbClr val="EA6969"/>
              </a:solidFill>
            </a:endParaRPr>
          </a:p>
        </p:txBody>
      </p:sp>
    </p:spTree>
    <p:extLst>
      <p:ext uri="{BB962C8B-B14F-4D97-AF65-F5344CB8AC3E}">
        <p14:creationId xmlns:p14="http://schemas.microsoft.com/office/powerpoint/2010/main" val="225734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6568" y="220520"/>
            <a:ext cx="8987432" cy="6476576"/>
          </a:xfrm>
        </p:spPr>
        <p:txBody>
          <a:bodyPr>
            <a:normAutofit/>
          </a:bodyPr>
          <a:lstStyle/>
          <a:p>
            <a:pPr marL="0" indent="0">
              <a:buNone/>
            </a:pPr>
            <a:r>
              <a:rPr lang="en-US" dirty="0"/>
              <a:t>Example 3)	1.37 kg of molten lead at its melting point of 327°C is placed in a vat containing 6.20 kg of water at 15.0 °C.  What is the final temperature once thermal equilibrium is reached?</a:t>
            </a:r>
          </a:p>
          <a:p>
            <a:pPr marL="0" indent="0">
              <a:buNone/>
            </a:pPr>
            <a:r>
              <a:rPr lang="en-US" dirty="0"/>
              <a:t>(Note: There is a phase change this time)</a:t>
            </a:r>
          </a:p>
          <a:p>
            <a:pPr marL="0" indent="0">
              <a:buNone/>
            </a:pPr>
            <a:r>
              <a:rPr lang="en-US" i="1" dirty="0"/>
              <a:t>	</a:t>
            </a:r>
            <a:r>
              <a:rPr lang="en-US" sz="2800" i="1" dirty="0" err="1">
                <a:solidFill>
                  <a:schemeClr val="accent4">
                    <a:lumMod val="60000"/>
                    <a:lumOff val="40000"/>
                  </a:schemeClr>
                </a:solidFill>
              </a:rPr>
              <a:t>Q</a:t>
            </a:r>
            <a:r>
              <a:rPr lang="en-US" sz="2800" i="1" baseline="-25000" dirty="0" err="1">
                <a:solidFill>
                  <a:schemeClr val="accent4">
                    <a:lumMod val="60000"/>
                    <a:lumOff val="40000"/>
                  </a:schemeClr>
                </a:solidFill>
              </a:rPr>
              <a:t>lost</a:t>
            </a:r>
            <a:r>
              <a:rPr lang="en-US" sz="2800" i="1" baseline="-25000" dirty="0">
                <a:solidFill>
                  <a:schemeClr val="accent4">
                    <a:lumMod val="60000"/>
                    <a:lumOff val="40000"/>
                  </a:schemeClr>
                </a:solidFill>
              </a:rPr>
              <a:t> by </a:t>
            </a:r>
            <a:r>
              <a:rPr lang="en-US" sz="2800" i="1" baseline="-25000" dirty="0" err="1">
                <a:solidFill>
                  <a:schemeClr val="accent4">
                    <a:lumMod val="60000"/>
                    <a:lumOff val="40000"/>
                  </a:schemeClr>
                </a:solidFill>
              </a:rPr>
              <a:t>Pb</a:t>
            </a:r>
            <a:r>
              <a:rPr lang="en-US" sz="2800" dirty="0">
                <a:solidFill>
                  <a:schemeClr val="accent4">
                    <a:lumMod val="60000"/>
                    <a:lumOff val="40000"/>
                  </a:schemeClr>
                </a:solidFill>
              </a:rPr>
              <a:t> = </a:t>
            </a:r>
            <a:r>
              <a:rPr lang="en-US" sz="2800" i="1" dirty="0" err="1">
                <a:solidFill>
                  <a:schemeClr val="accent4">
                    <a:lumMod val="60000"/>
                    <a:lumOff val="40000"/>
                  </a:schemeClr>
                </a:solidFill>
              </a:rPr>
              <a:t>Q</a:t>
            </a:r>
            <a:r>
              <a:rPr lang="en-US" sz="2800" i="1" baseline="-25000" dirty="0" err="1">
                <a:solidFill>
                  <a:schemeClr val="accent4">
                    <a:lumMod val="60000"/>
                    <a:lumOff val="40000"/>
                  </a:schemeClr>
                </a:solidFill>
              </a:rPr>
              <a:t>gained</a:t>
            </a:r>
            <a:r>
              <a:rPr lang="en-US" sz="2800" i="1" baseline="-25000" dirty="0">
                <a:solidFill>
                  <a:schemeClr val="accent4">
                    <a:lumMod val="60000"/>
                    <a:lumOff val="40000"/>
                  </a:schemeClr>
                </a:solidFill>
              </a:rPr>
              <a:t> by water</a:t>
            </a:r>
          </a:p>
          <a:p>
            <a:pPr marL="0" indent="0">
              <a:buNone/>
            </a:pPr>
            <a:r>
              <a:rPr lang="en-US" sz="2800" i="1" dirty="0"/>
              <a:t>	</a:t>
            </a:r>
            <a:r>
              <a:rPr lang="en-US" sz="2800" i="1" dirty="0" err="1">
                <a:solidFill>
                  <a:schemeClr val="accent4">
                    <a:lumMod val="60000"/>
                    <a:lumOff val="40000"/>
                  </a:schemeClr>
                </a:solidFill>
              </a:rPr>
              <a:t>Q</a:t>
            </a:r>
            <a:r>
              <a:rPr lang="en-US" sz="2800" i="1" baseline="-25000" dirty="0" err="1">
                <a:solidFill>
                  <a:schemeClr val="accent4">
                    <a:lumMod val="60000"/>
                    <a:lumOff val="40000"/>
                  </a:schemeClr>
                </a:solidFill>
              </a:rPr>
              <a:t>freeze</a:t>
            </a:r>
            <a:r>
              <a:rPr lang="en-US" sz="2800" i="1" baseline="-25000" dirty="0">
                <a:solidFill>
                  <a:schemeClr val="accent4">
                    <a:lumMod val="60000"/>
                    <a:lumOff val="40000"/>
                  </a:schemeClr>
                </a:solidFill>
              </a:rPr>
              <a:t> </a:t>
            </a:r>
            <a:r>
              <a:rPr lang="en-US" sz="2800" i="1" baseline="-25000" dirty="0" err="1">
                <a:solidFill>
                  <a:schemeClr val="accent4">
                    <a:lumMod val="60000"/>
                    <a:lumOff val="40000"/>
                  </a:schemeClr>
                </a:solidFill>
              </a:rPr>
              <a:t>Pb</a:t>
            </a:r>
            <a:r>
              <a:rPr lang="en-US" sz="2800" i="1" dirty="0">
                <a:solidFill>
                  <a:schemeClr val="accent4">
                    <a:lumMod val="60000"/>
                    <a:lumOff val="40000"/>
                  </a:schemeClr>
                </a:solidFill>
              </a:rPr>
              <a:t> + </a:t>
            </a:r>
            <a:r>
              <a:rPr lang="en-US" sz="2800" i="1" dirty="0" err="1">
                <a:solidFill>
                  <a:schemeClr val="accent4">
                    <a:lumMod val="60000"/>
                    <a:lumOff val="40000"/>
                  </a:schemeClr>
                </a:solidFill>
              </a:rPr>
              <a:t>Q</a:t>
            </a:r>
            <a:r>
              <a:rPr lang="en-US" sz="2800" i="1" baseline="-25000" dirty="0" err="1">
                <a:solidFill>
                  <a:schemeClr val="accent4">
                    <a:lumMod val="60000"/>
                    <a:lumOff val="40000"/>
                  </a:schemeClr>
                </a:solidFill>
              </a:rPr>
              <a:t>cool</a:t>
            </a:r>
            <a:r>
              <a:rPr lang="en-US" sz="2800" i="1" baseline="-25000" dirty="0">
                <a:solidFill>
                  <a:schemeClr val="accent4">
                    <a:lumMod val="60000"/>
                    <a:lumOff val="40000"/>
                  </a:schemeClr>
                </a:solidFill>
              </a:rPr>
              <a:t> </a:t>
            </a:r>
            <a:r>
              <a:rPr lang="en-US" sz="2800" i="1" baseline="-25000" dirty="0" err="1">
                <a:solidFill>
                  <a:schemeClr val="accent4">
                    <a:lumMod val="60000"/>
                    <a:lumOff val="40000"/>
                  </a:schemeClr>
                </a:solidFill>
              </a:rPr>
              <a:t>Pb</a:t>
            </a:r>
            <a:r>
              <a:rPr lang="en-US" sz="2800" dirty="0">
                <a:solidFill>
                  <a:schemeClr val="accent4">
                    <a:lumMod val="60000"/>
                    <a:lumOff val="40000"/>
                  </a:schemeClr>
                </a:solidFill>
              </a:rPr>
              <a:t> = </a:t>
            </a:r>
            <a:r>
              <a:rPr lang="en-US" sz="2800" i="1" dirty="0" err="1">
                <a:solidFill>
                  <a:schemeClr val="accent4">
                    <a:lumMod val="60000"/>
                    <a:lumOff val="40000"/>
                  </a:schemeClr>
                </a:solidFill>
              </a:rPr>
              <a:t>Q</a:t>
            </a:r>
            <a:r>
              <a:rPr lang="en-US" sz="2800" i="1" baseline="-25000" dirty="0" err="1">
                <a:solidFill>
                  <a:schemeClr val="accent4">
                    <a:lumMod val="60000"/>
                    <a:lumOff val="40000"/>
                  </a:schemeClr>
                </a:solidFill>
              </a:rPr>
              <a:t>heat</a:t>
            </a:r>
            <a:r>
              <a:rPr lang="en-US" sz="2800" i="1" baseline="-25000" dirty="0">
                <a:solidFill>
                  <a:schemeClr val="accent4">
                    <a:lumMod val="60000"/>
                    <a:lumOff val="40000"/>
                  </a:schemeClr>
                </a:solidFill>
              </a:rPr>
              <a:t> water</a:t>
            </a:r>
          </a:p>
          <a:p>
            <a:pPr marL="0" indent="0">
              <a:buNone/>
            </a:pPr>
            <a:r>
              <a:rPr lang="en-US" sz="2800" i="1" dirty="0">
                <a:solidFill>
                  <a:schemeClr val="accent4">
                    <a:lumMod val="60000"/>
                    <a:lumOff val="40000"/>
                  </a:schemeClr>
                </a:solidFill>
              </a:rPr>
              <a:t>	</a:t>
            </a:r>
            <a:r>
              <a:rPr lang="en-US" sz="2800" i="1" dirty="0" err="1">
                <a:solidFill>
                  <a:schemeClr val="accent4">
                    <a:lumMod val="60000"/>
                    <a:lumOff val="40000"/>
                  </a:schemeClr>
                </a:solidFill>
              </a:rPr>
              <a:t>m</a:t>
            </a:r>
            <a:r>
              <a:rPr lang="en-US" sz="2800" i="1" baseline="-25000" dirty="0" err="1">
                <a:solidFill>
                  <a:schemeClr val="accent4">
                    <a:lumMod val="60000"/>
                    <a:lumOff val="40000"/>
                  </a:schemeClr>
                </a:solidFill>
              </a:rPr>
              <a:t>Pb</a:t>
            </a:r>
            <a:r>
              <a:rPr lang="en-US" sz="2800" i="1" dirty="0" err="1">
                <a:solidFill>
                  <a:schemeClr val="accent4">
                    <a:lumMod val="60000"/>
                    <a:lumOff val="40000"/>
                  </a:schemeClr>
                </a:solidFill>
              </a:rPr>
              <a:t>H</a:t>
            </a:r>
            <a:r>
              <a:rPr lang="en-US" sz="2800" i="1" baseline="-25000" dirty="0" err="1">
                <a:solidFill>
                  <a:schemeClr val="accent4">
                    <a:lumMod val="60000"/>
                    <a:lumOff val="40000"/>
                  </a:schemeClr>
                </a:solidFill>
              </a:rPr>
              <a:t>f</a:t>
            </a:r>
            <a:r>
              <a:rPr lang="en-US" sz="2800" i="1" dirty="0">
                <a:solidFill>
                  <a:schemeClr val="accent4">
                    <a:lumMod val="60000"/>
                    <a:lumOff val="40000"/>
                  </a:schemeClr>
                </a:solidFill>
              </a:rPr>
              <a:t> + </a:t>
            </a:r>
            <a:r>
              <a:rPr lang="en-US" sz="2800" i="1" dirty="0" err="1">
                <a:solidFill>
                  <a:schemeClr val="accent4">
                    <a:lumMod val="60000"/>
                    <a:lumOff val="40000"/>
                  </a:schemeClr>
                </a:solidFill>
              </a:rPr>
              <a:t>m</a:t>
            </a:r>
            <a:r>
              <a:rPr lang="en-US" sz="2800" i="1" baseline="-25000" dirty="0" err="1">
                <a:solidFill>
                  <a:schemeClr val="accent4">
                    <a:lumMod val="60000"/>
                    <a:lumOff val="40000"/>
                  </a:schemeClr>
                </a:solidFill>
              </a:rPr>
              <a:t>Pb</a:t>
            </a:r>
            <a:r>
              <a:rPr lang="en-US" sz="2800" i="1" dirty="0" err="1">
                <a:solidFill>
                  <a:schemeClr val="accent4">
                    <a:lumMod val="60000"/>
                    <a:lumOff val="40000"/>
                  </a:schemeClr>
                </a:solidFill>
              </a:rPr>
              <a:t>c</a:t>
            </a:r>
            <a:r>
              <a:rPr lang="en-US" sz="2800" i="1" baseline="-25000" dirty="0" err="1">
                <a:solidFill>
                  <a:schemeClr val="accent4">
                    <a:lumMod val="60000"/>
                    <a:lumOff val="40000"/>
                  </a:schemeClr>
                </a:solidFill>
              </a:rPr>
              <a:t>Pb</a:t>
            </a:r>
            <a:r>
              <a:rPr lang="en-US" sz="2800" i="1" dirty="0" err="1">
                <a:solidFill>
                  <a:schemeClr val="accent4">
                    <a:lumMod val="60000"/>
                    <a:lumOff val="40000"/>
                  </a:schemeClr>
                </a:solidFill>
              </a:rPr>
              <a:t>ΔT</a:t>
            </a:r>
            <a:r>
              <a:rPr lang="en-US" sz="2800" i="1" baseline="-25000" dirty="0" err="1">
                <a:solidFill>
                  <a:schemeClr val="accent4">
                    <a:lumMod val="60000"/>
                    <a:lumOff val="40000"/>
                  </a:schemeClr>
                </a:solidFill>
              </a:rPr>
              <a:t>Pb</a:t>
            </a:r>
            <a:r>
              <a:rPr lang="en-US" sz="2800" i="1" dirty="0">
                <a:solidFill>
                  <a:schemeClr val="accent4">
                    <a:lumMod val="60000"/>
                    <a:lumOff val="40000"/>
                  </a:schemeClr>
                </a:solidFill>
              </a:rPr>
              <a:t> = </a:t>
            </a:r>
            <a:r>
              <a:rPr lang="en-US" sz="2800" i="1" dirty="0" err="1">
                <a:solidFill>
                  <a:schemeClr val="accent4">
                    <a:lumMod val="60000"/>
                    <a:lumOff val="40000"/>
                  </a:schemeClr>
                </a:solidFill>
              </a:rPr>
              <a:t>m</a:t>
            </a:r>
            <a:r>
              <a:rPr lang="en-US" sz="2800" i="1" baseline="-25000" dirty="0" err="1">
                <a:solidFill>
                  <a:schemeClr val="accent4">
                    <a:lumMod val="60000"/>
                    <a:lumOff val="40000"/>
                  </a:schemeClr>
                </a:solidFill>
              </a:rPr>
              <a:t>water</a:t>
            </a:r>
            <a:r>
              <a:rPr lang="en-US" sz="2800" i="1" dirty="0" err="1">
                <a:solidFill>
                  <a:schemeClr val="accent4">
                    <a:lumMod val="60000"/>
                    <a:lumOff val="40000"/>
                  </a:schemeClr>
                </a:solidFill>
              </a:rPr>
              <a:t>c</a:t>
            </a:r>
            <a:r>
              <a:rPr lang="en-US" sz="2800" i="1" baseline="-25000" dirty="0" err="1">
                <a:solidFill>
                  <a:schemeClr val="accent4">
                    <a:lumMod val="60000"/>
                    <a:lumOff val="40000"/>
                  </a:schemeClr>
                </a:solidFill>
              </a:rPr>
              <a:t>wate</a:t>
            </a:r>
            <a:r>
              <a:rPr lang="en-US" sz="2800" i="1" baseline="-25000" dirty="0" err="1">
                <a:solidFill>
                  <a:srgbClr val="EA6969"/>
                </a:solidFill>
              </a:rPr>
              <a:t>r</a:t>
            </a:r>
            <a:r>
              <a:rPr lang="en-US" sz="2800" i="1" dirty="0" err="1">
                <a:solidFill>
                  <a:srgbClr val="EA6969"/>
                </a:solidFill>
              </a:rPr>
              <a:t>ΔT</a:t>
            </a:r>
            <a:r>
              <a:rPr lang="en-US" sz="2800" i="1" baseline="-25000" dirty="0" err="1">
                <a:solidFill>
                  <a:srgbClr val="EA6969"/>
                </a:solidFill>
              </a:rPr>
              <a:t>water</a:t>
            </a:r>
            <a:endParaRPr lang="en-US" sz="2800" i="1" baseline="-25000" dirty="0">
              <a:solidFill>
                <a:srgbClr val="EA6969"/>
              </a:solidFill>
            </a:endParaRPr>
          </a:p>
          <a:p>
            <a:pPr marL="0" indent="0">
              <a:buNone/>
            </a:pPr>
            <a:r>
              <a:rPr lang="en-US" sz="2800" dirty="0">
                <a:solidFill>
                  <a:srgbClr val="EA6969"/>
                </a:solidFill>
              </a:rPr>
              <a:t>(1.37 kg)(23,000 J/kg) + (1.37 kg)(128 J/</a:t>
            </a:r>
            <a:r>
              <a:rPr lang="en-US" sz="2800" dirty="0" err="1">
                <a:solidFill>
                  <a:srgbClr val="EA6969"/>
                </a:solidFill>
              </a:rPr>
              <a:t>kg°C</a:t>
            </a:r>
            <a:r>
              <a:rPr lang="en-US" sz="2800" dirty="0">
                <a:solidFill>
                  <a:srgbClr val="EA6969"/>
                </a:solidFill>
              </a:rPr>
              <a:t>)(327°C – </a:t>
            </a:r>
            <a:r>
              <a:rPr lang="en-US" sz="2800" i="1" dirty="0" err="1">
                <a:solidFill>
                  <a:srgbClr val="EA6969"/>
                </a:solidFill>
              </a:rPr>
              <a:t>T</a:t>
            </a:r>
            <a:r>
              <a:rPr lang="en-US" sz="2800" i="1" baseline="-25000" dirty="0" err="1">
                <a:solidFill>
                  <a:srgbClr val="EA6969"/>
                </a:solidFill>
              </a:rPr>
              <a:t>final</a:t>
            </a:r>
            <a:r>
              <a:rPr lang="en-US" sz="2800" dirty="0">
                <a:solidFill>
                  <a:srgbClr val="EA6969"/>
                </a:solidFill>
              </a:rPr>
              <a:t>) </a:t>
            </a:r>
          </a:p>
          <a:p>
            <a:pPr marL="0" indent="0">
              <a:buNone/>
            </a:pPr>
            <a:r>
              <a:rPr lang="en-US" sz="2800" dirty="0">
                <a:solidFill>
                  <a:srgbClr val="EA6969"/>
                </a:solidFill>
              </a:rPr>
              <a:t>		= (6.2 kg)(4180 J/</a:t>
            </a:r>
            <a:r>
              <a:rPr lang="en-US" sz="2800" dirty="0" err="1">
                <a:solidFill>
                  <a:srgbClr val="EA6969"/>
                </a:solidFill>
              </a:rPr>
              <a:t>kg°C</a:t>
            </a:r>
            <a:r>
              <a:rPr lang="en-US" sz="2800" dirty="0">
                <a:solidFill>
                  <a:srgbClr val="EA6969"/>
                </a:solidFill>
              </a:rPr>
              <a:t>)(</a:t>
            </a:r>
            <a:r>
              <a:rPr lang="en-US" sz="2800" i="1" dirty="0" err="1">
                <a:solidFill>
                  <a:srgbClr val="EA6969"/>
                </a:solidFill>
              </a:rPr>
              <a:t>T</a:t>
            </a:r>
            <a:r>
              <a:rPr lang="en-US" sz="2800" i="1" baseline="-25000" dirty="0" err="1">
                <a:solidFill>
                  <a:srgbClr val="EA6969"/>
                </a:solidFill>
              </a:rPr>
              <a:t>final</a:t>
            </a:r>
            <a:r>
              <a:rPr lang="en-US" sz="2800" i="1" baseline="-25000" dirty="0">
                <a:solidFill>
                  <a:srgbClr val="EA6969"/>
                </a:solidFill>
              </a:rPr>
              <a:t> </a:t>
            </a:r>
            <a:r>
              <a:rPr lang="en-US" sz="2800" i="1" dirty="0">
                <a:solidFill>
                  <a:srgbClr val="EA6969"/>
                </a:solidFill>
              </a:rPr>
              <a:t>- 15</a:t>
            </a:r>
            <a:r>
              <a:rPr lang="en-US" sz="2800" dirty="0">
                <a:solidFill>
                  <a:srgbClr val="EA6969"/>
                </a:solidFill>
              </a:rPr>
              <a:t>°C)</a:t>
            </a:r>
          </a:p>
          <a:p>
            <a:pPr marL="0" indent="0">
              <a:buNone/>
            </a:pPr>
            <a:r>
              <a:rPr lang="en-US" sz="2800" dirty="0">
                <a:solidFill>
                  <a:srgbClr val="EA6969"/>
                </a:solidFill>
              </a:rPr>
              <a:t>			Solve for </a:t>
            </a:r>
            <a:r>
              <a:rPr lang="en-US" sz="2800" i="1" dirty="0" err="1">
                <a:solidFill>
                  <a:srgbClr val="EA6969"/>
                </a:solidFill>
              </a:rPr>
              <a:t>T</a:t>
            </a:r>
            <a:r>
              <a:rPr lang="en-US" sz="2800" i="1" baseline="-25000" dirty="0" err="1">
                <a:solidFill>
                  <a:srgbClr val="EA6969"/>
                </a:solidFill>
              </a:rPr>
              <a:t>final</a:t>
            </a:r>
            <a:r>
              <a:rPr lang="en-US" sz="2800" dirty="0">
                <a:solidFill>
                  <a:srgbClr val="EA6969"/>
                </a:solidFill>
              </a:rPr>
              <a:t>:  18.3°C</a:t>
            </a:r>
          </a:p>
          <a:p>
            <a:pPr marL="0" indent="0">
              <a:buNone/>
            </a:pPr>
            <a:endParaRPr lang="en-US" sz="3200" dirty="0">
              <a:solidFill>
                <a:srgbClr val="EA6969"/>
              </a:solidFill>
            </a:endParaRPr>
          </a:p>
        </p:txBody>
      </p:sp>
    </p:spTree>
    <p:extLst>
      <p:ext uri="{BB962C8B-B14F-4D97-AF65-F5344CB8AC3E}">
        <p14:creationId xmlns:p14="http://schemas.microsoft.com/office/powerpoint/2010/main" val="3837878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380" y="107577"/>
            <a:ext cx="8822351" cy="1653988"/>
          </a:xfrm>
        </p:spPr>
        <p:txBody>
          <a:bodyPr/>
          <a:lstStyle/>
          <a:p>
            <a:r>
              <a:rPr lang="en-US" sz="4800" dirty="0"/>
              <a:t>Realistically, no machine is ideal</a:t>
            </a:r>
            <a:endParaRPr lang="en-US" sz="4800" i="1" baseline="-25000" dirty="0"/>
          </a:p>
        </p:txBody>
      </p:sp>
      <p:pic>
        <p:nvPicPr>
          <p:cNvPr id="4" name="Picture 3" descr="hqdefaul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169" y="2162642"/>
            <a:ext cx="4982044" cy="3736533"/>
          </a:xfrm>
          <a:prstGeom prst="rect">
            <a:avLst/>
          </a:prstGeom>
        </p:spPr>
      </p:pic>
      <p:sp>
        <p:nvSpPr>
          <p:cNvPr id="6" name="Content Placeholder 2"/>
          <p:cNvSpPr>
            <a:spLocks noGrp="1"/>
          </p:cNvSpPr>
          <p:nvPr>
            <p:ph idx="1"/>
          </p:nvPr>
        </p:nvSpPr>
        <p:spPr>
          <a:xfrm>
            <a:off x="5520214" y="1761565"/>
            <a:ext cx="3623786" cy="5096435"/>
          </a:xfrm>
        </p:spPr>
        <p:txBody>
          <a:bodyPr>
            <a:normAutofit/>
          </a:bodyPr>
          <a:lstStyle/>
          <a:p>
            <a:r>
              <a:rPr lang="en-US" dirty="0"/>
              <a:t>Instead of ideal conditions, suppose the user has to over come 50 N of friction on the ramp</a:t>
            </a:r>
          </a:p>
          <a:p>
            <a:r>
              <a:rPr lang="en-US" dirty="0"/>
              <a:t>In this case, the actual input force would be </a:t>
            </a:r>
            <a:r>
              <a:rPr lang="en-US" i="1" dirty="0"/>
              <a:t>F</a:t>
            </a:r>
            <a:r>
              <a:rPr lang="en-US" i="1" baseline="-25000" dirty="0"/>
              <a:t>in</a:t>
            </a:r>
            <a:r>
              <a:rPr lang="en-US" dirty="0"/>
              <a:t> = 250 + 50 = 300 N.</a:t>
            </a:r>
          </a:p>
        </p:txBody>
      </p:sp>
      <p:cxnSp>
        <p:nvCxnSpPr>
          <p:cNvPr id="8" name="Straight Arrow Connector 7"/>
          <p:cNvCxnSpPr/>
          <p:nvPr/>
        </p:nvCxnSpPr>
        <p:spPr>
          <a:xfrm flipV="1">
            <a:off x="2155461" y="1761565"/>
            <a:ext cx="0" cy="345243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11" name="TextBox 10"/>
          <p:cNvSpPr txBox="1"/>
          <p:nvPr/>
        </p:nvSpPr>
        <p:spPr>
          <a:xfrm>
            <a:off x="1160763" y="4105368"/>
            <a:ext cx="1989396" cy="7078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000" b="1" i="1" dirty="0" err="1">
                <a:solidFill>
                  <a:schemeClr val="accent3">
                    <a:lumMod val="60000"/>
                    <a:lumOff val="40000"/>
                  </a:schemeClr>
                </a:solidFill>
              </a:rPr>
              <a:t>F</a:t>
            </a:r>
            <a:r>
              <a:rPr lang="en-US" sz="4000" b="1" i="1" baseline="-25000" dirty="0" err="1">
                <a:solidFill>
                  <a:schemeClr val="accent3">
                    <a:lumMod val="60000"/>
                    <a:lumOff val="40000"/>
                  </a:schemeClr>
                </a:solidFill>
              </a:rPr>
              <a:t>out</a:t>
            </a:r>
            <a:endParaRPr lang="en-US" sz="4000" b="1" i="1" baseline="-25000" dirty="0">
              <a:solidFill>
                <a:schemeClr val="accent3">
                  <a:lumMod val="60000"/>
                  <a:lumOff val="40000"/>
                </a:schemeClr>
              </a:solidFill>
            </a:endParaRPr>
          </a:p>
        </p:txBody>
      </p:sp>
      <p:cxnSp>
        <p:nvCxnSpPr>
          <p:cNvPr id="13" name="Straight Arrow Connector 12"/>
          <p:cNvCxnSpPr/>
          <p:nvPr/>
        </p:nvCxnSpPr>
        <p:spPr>
          <a:xfrm flipV="1">
            <a:off x="5129663" y="4105368"/>
            <a:ext cx="0" cy="110863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16" name="TextBox 15"/>
          <p:cNvSpPr txBox="1"/>
          <p:nvPr/>
        </p:nvSpPr>
        <p:spPr>
          <a:xfrm>
            <a:off x="4622569" y="4752725"/>
            <a:ext cx="1108617" cy="7078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000" b="1" i="1" dirty="0" err="1">
                <a:solidFill>
                  <a:srgbClr val="FF0000"/>
                </a:solidFill>
              </a:rPr>
              <a:t>d</a:t>
            </a:r>
            <a:r>
              <a:rPr lang="en-US" sz="4000" b="1" i="1" baseline="-25000" dirty="0" err="1">
                <a:solidFill>
                  <a:srgbClr val="FF0000"/>
                </a:solidFill>
              </a:rPr>
              <a:t>out</a:t>
            </a:r>
            <a:endParaRPr lang="en-US" sz="4000" b="1" i="1" baseline="-25000" dirty="0">
              <a:solidFill>
                <a:srgbClr val="FF0000"/>
              </a:solidFill>
            </a:endParaRPr>
          </a:p>
        </p:txBody>
      </p:sp>
      <p:cxnSp>
        <p:nvCxnSpPr>
          <p:cNvPr id="17" name="Straight Arrow Connector 16"/>
          <p:cNvCxnSpPr/>
          <p:nvPr/>
        </p:nvCxnSpPr>
        <p:spPr>
          <a:xfrm flipV="1">
            <a:off x="3183064" y="2891097"/>
            <a:ext cx="1052667" cy="584905"/>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21" name="TextBox 20"/>
          <p:cNvSpPr txBox="1"/>
          <p:nvPr/>
        </p:nvSpPr>
        <p:spPr>
          <a:xfrm>
            <a:off x="2700010" y="3124420"/>
            <a:ext cx="1989396" cy="7078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000" b="1" i="1" dirty="0">
                <a:solidFill>
                  <a:schemeClr val="accent3">
                    <a:lumMod val="60000"/>
                    <a:lumOff val="40000"/>
                  </a:schemeClr>
                </a:solidFill>
              </a:rPr>
              <a:t>F</a:t>
            </a:r>
            <a:r>
              <a:rPr lang="en-US" sz="4000" b="1" i="1" baseline="-25000" dirty="0">
                <a:solidFill>
                  <a:schemeClr val="accent3">
                    <a:lumMod val="60000"/>
                    <a:lumOff val="40000"/>
                  </a:schemeClr>
                </a:solidFill>
              </a:rPr>
              <a:t>in</a:t>
            </a:r>
          </a:p>
        </p:txBody>
      </p:sp>
      <p:cxnSp>
        <p:nvCxnSpPr>
          <p:cNvPr id="22" name="Straight Arrow Connector 21"/>
          <p:cNvCxnSpPr/>
          <p:nvPr/>
        </p:nvCxnSpPr>
        <p:spPr>
          <a:xfrm flipV="1">
            <a:off x="2207607" y="3977348"/>
            <a:ext cx="3139273" cy="1921827"/>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24" name="TextBox 23"/>
          <p:cNvSpPr txBox="1"/>
          <p:nvPr/>
        </p:nvSpPr>
        <p:spPr>
          <a:xfrm>
            <a:off x="3544327" y="4767424"/>
            <a:ext cx="1145079" cy="7078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000" b="1" i="1" dirty="0">
                <a:solidFill>
                  <a:srgbClr val="FF0000"/>
                </a:solidFill>
              </a:rPr>
              <a:t>d</a:t>
            </a:r>
            <a:r>
              <a:rPr lang="en-US" sz="4000" b="1" i="1" baseline="-25000" dirty="0">
                <a:solidFill>
                  <a:srgbClr val="FF0000"/>
                </a:solidFill>
              </a:rPr>
              <a:t>in</a:t>
            </a:r>
          </a:p>
        </p:txBody>
      </p:sp>
    </p:spTree>
    <p:extLst>
      <p:ext uri="{BB962C8B-B14F-4D97-AF65-F5344CB8AC3E}">
        <p14:creationId xmlns:p14="http://schemas.microsoft.com/office/powerpoint/2010/main" val="299923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0520"/>
            <a:ext cx="9144000" cy="6637480"/>
          </a:xfrm>
        </p:spPr>
        <p:txBody>
          <a:bodyPr>
            <a:normAutofit/>
          </a:bodyPr>
          <a:lstStyle/>
          <a:p>
            <a:pPr marL="0" indent="0">
              <a:buNone/>
            </a:pPr>
            <a:r>
              <a:rPr lang="en-US" dirty="0"/>
              <a:t>Student practice:</a:t>
            </a:r>
          </a:p>
          <a:p>
            <a:pPr marL="0" indent="0">
              <a:buNone/>
            </a:pPr>
            <a:r>
              <a:rPr lang="en-US" dirty="0"/>
              <a:t>Example 4)	How much heat is needed to change 3.00 x 10</a:t>
            </a:r>
            <a:r>
              <a:rPr lang="en-US" baseline="30000" dirty="0"/>
              <a:t>2</a:t>
            </a:r>
            <a:r>
              <a:rPr lang="en-US" dirty="0"/>
              <a:t> g of 		ice at -30.0°C to steam at 130.0°C?</a:t>
            </a:r>
          </a:p>
          <a:p>
            <a:pPr marL="0" indent="0">
              <a:buNone/>
            </a:pPr>
            <a:r>
              <a:rPr lang="en-US" dirty="0"/>
              <a:t>Example 5)	A 100.0-g block at 100.0°C is placed in 100.0 g of water 		at 10.0°C.  The final temperature after thermal 			equilibrium is reached is 25.9°C.  Identify the material 		the block is made of.</a:t>
            </a:r>
          </a:p>
          <a:p>
            <a:pPr marL="0" indent="0">
              <a:buNone/>
            </a:pPr>
            <a:r>
              <a:rPr lang="en-US" dirty="0"/>
              <a:t>Example 6)	A 325-g iron block at 100.0°C is placed in a 181-g glass 		bowl containing 422 g of water at 8.0°C.  What is the 		final temperature after everything has reached 			thermal equilibrium?</a:t>
            </a:r>
          </a:p>
          <a:p>
            <a:pPr marL="0" indent="0">
              <a:buNone/>
            </a:pPr>
            <a:r>
              <a:rPr lang="en-US" dirty="0"/>
              <a:t>Example 7)	A 71-g ice cube at -11.0°C is placed in a 325-g cup of 		water at 22.0°C.  What is the final temperature?</a:t>
            </a:r>
          </a:p>
          <a:p>
            <a:pPr marL="0" indent="0">
              <a:buNone/>
            </a:pPr>
            <a:r>
              <a:rPr lang="en-US" i="1" dirty="0">
                <a:solidFill>
                  <a:srgbClr val="EA6969"/>
                </a:solidFill>
              </a:rPr>
              <a:t>		Answers: 4) 940,000 J; 5) Aluminum; 6) 14.5°C; 7) 2.8°C</a:t>
            </a:r>
          </a:p>
          <a:p>
            <a:pPr marL="0" indent="0">
              <a:buNone/>
            </a:pPr>
            <a:endParaRPr lang="en-US" dirty="0">
              <a:solidFill>
                <a:srgbClr val="EA6969"/>
              </a:solidFill>
            </a:endParaRPr>
          </a:p>
        </p:txBody>
      </p:sp>
    </p:spTree>
    <p:extLst>
      <p:ext uri="{BB962C8B-B14F-4D97-AF65-F5344CB8AC3E}">
        <p14:creationId xmlns:p14="http://schemas.microsoft.com/office/powerpoint/2010/main" val="383787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003" y="107577"/>
            <a:ext cx="4542936" cy="3362790"/>
          </a:xfrm>
        </p:spPr>
        <p:txBody>
          <a:bodyPr/>
          <a:lstStyle/>
          <a:p>
            <a:r>
              <a:rPr lang="en-US" dirty="0"/>
              <a:t>Lab: </a:t>
            </a:r>
            <a:r>
              <a:rPr lang="en-US" dirty="0" err="1"/>
              <a:t>Calorimetry</a:t>
            </a:r>
            <a:endParaRPr lang="en-US" dirty="0"/>
          </a:p>
        </p:txBody>
      </p:sp>
      <p:pic>
        <p:nvPicPr>
          <p:cNvPr id="4" name="Picture 3" descr="a-digital-thermometer-is-used-to-check-the-temperature-of-an-unknown-HDRW9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8141" y="429326"/>
            <a:ext cx="4272682" cy="6858000"/>
          </a:xfrm>
          <a:prstGeom prst="rect">
            <a:avLst/>
          </a:prstGeom>
        </p:spPr>
      </p:pic>
      <p:sp>
        <p:nvSpPr>
          <p:cNvPr id="3" name="TextBox 2">
            <a:extLst>
              <a:ext uri="{FF2B5EF4-FFF2-40B4-BE49-F238E27FC236}">
                <a16:creationId xmlns:a16="http://schemas.microsoft.com/office/drawing/2014/main" id="{01EC7C4B-52F9-144D-92F7-DEF314139C28}"/>
              </a:ext>
            </a:extLst>
          </p:cNvPr>
          <p:cNvSpPr txBox="1"/>
          <p:nvPr/>
        </p:nvSpPr>
        <p:spPr>
          <a:xfrm>
            <a:off x="565484" y="3633537"/>
            <a:ext cx="3898231" cy="1528010"/>
          </a:xfrm>
          <a:prstGeom prst="rect">
            <a:avLst/>
          </a:prstGeom>
          <a:noFill/>
        </p:spPr>
        <p:txBody>
          <a:bodyPr wrap="square" rtlCol="0">
            <a:spAutoFit/>
          </a:bodyPr>
          <a:lstStyle/>
          <a:p>
            <a:r>
              <a:rPr lang="en-US" dirty="0"/>
              <a:t>Online simulation:</a:t>
            </a:r>
          </a:p>
          <a:p>
            <a:endParaRPr lang="en-US" dirty="0"/>
          </a:p>
          <a:p>
            <a:r>
              <a:rPr lang="en-US" dirty="0">
                <a:hlinkClick r:id="rId3"/>
              </a:rPr>
              <a:t>https://media.pearsoncmg.com/bc/bc_0media_chem/chem_sim/calorimetry/Calor.php</a:t>
            </a:r>
            <a:endParaRPr lang="en-US" dirty="0"/>
          </a:p>
        </p:txBody>
      </p:sp>
    </p:spTree>
    <p:extLst>
      <p:ext uri="{BB962C8B-B14F-4D97-AF65-F5344CB8AC3E}">
        <p14:creationId xmlns:p14="http://schemas.microsoft.com/office/powerpoint/2010/main" val="53087522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179657"/>
          </a:xfrm>
        </p:spPr>
        <p:txBody>
          <a:bodyPr/>
          <a:lstStyle/>
          <a:p>
            <a:r>
              <a:rPr lang="en-US" dirty="0"/>
              <a:t>Oscillations</a:t>
            </a:r>
          </a:p>
        </p:txBody>
      </p:sp>
      <p:sp>
        <p:nvSpPr>
          <p:cNvPr id="3" name="Content Placeholder 2"/>
          <p:cNvSpPr>
            <a:spLocks noGrp="1"/>
          </p:cNvSpPr>
          <p:nvPr>
            <p:ph idx="1"/>
          </p:nvPr>
        </p:nvSpPr>
        <p:spPr>
          <a:xfrm>
            <a:off x="434912" y="1287234"/>
            <a:ext cx="8371428" cy="3148505"/>
          </a:xfrm>
        </p:spPr>
        <p:txBody>
          <a:bodyPr/>
          <a:lstStyle/>
          <a:p>
            <a:r>
              <a:rPr lang="en-US" i="1" u="sng" dirty="0"/>
              <a:t>Periodic Motion</a:t>
            </a:r>
            <a:r>
              <a:rPr lang="en-US" dirty="0"/>
              <a:t>: Movement that repeats in cycles with regular intervals.</a:t>
            </a:r>
          </a:p>
          <a:p>
            <a:r>
              <a:rPr lang="en-US" dirty="0"/>
              <a:t>Examples:</a:t>
            </a:r>
          </a:p>
          <a:p>
            <a:pPr lvl="1"/>
            <a:r>
              <a:rPr lang="en-US" dirty="0"/>
              <a:t>A planet orbiting the Sun</a:t>
            </a:r>
          </a:p>
          <a:p>
            <a:pPr lvl="1"/>
            <a:r>
              <a:rPr lang="en-US" dirty="0"/>
              <a:t>Mass swinging on the end of a string (pendulum)</a:t>
            </a:r>
          </a:p>
          <a:p>
            <a:pPr lvl="1"/>
            <a:r>
              <a:rPr lang="en-US" dirty="0"/>
              <a:t>Mass oscillating on the end of a spring</a:t>
            </a:r>
          </a:p>
        </p:txBody>
      </p:sp>
      <p:pic>
        <p:nvPicPr>
          <p:cNvPr id="4" name="Picture 3" descr="Animated-mass-spring.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9519" y="3852942"/>
            <a:ext cx="1412856" cy="2825712"/>
          </a:xfrm>
          <a:prstGeom prst="rect">
            <a:avLst/>
          </a:prstGeom>
        </p:spPr>
      </p:pic>
      <p:pic>
        <p:nvPicPr>
          <p:cNvPr id="5" name="Picture 4" descr="Classical_Kepler_orbit_80frames_e0.6_smaller.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096" y="4282420"/>
            <a:ext cx="2978173" cy="2233630"/>
          </a:xfrm>
          <a:prstGeom prst="rect">
            <a:avLst/>
          </a:prstGeom>
        </p:spPr>
      </p:pic>
      <p:pic>
        <p:nvPicPr>
          <p:cNvPr id="6" name="Picture 5" descr="simple_pendulum.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4868" y="4276920"/>
            <a:ext cx="2308380" cy="2239129"/>
          </a:xfrm>
          <a:prstGeom prst="rect">
            <a:avLst/>
          </a:prstGeom>
        </p:spPr>
      </p:pic>
    </p:spTree>
    <p:extLst>
      <p:ext uri="{BB962C8B-B14F-4D97-AF65-F5344CB8AC3E}">
        <p14:creationId xmlns:p14="http://schemas.microsoft.com/office/powerpoint/2010/main" val="146693325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568" y="107577"/>
            <a:ext cx="8767802" cy="1249237"/>
          </a:xfrm>
        </p:spPr>
        <p:txBody>
          <a:bodyPr/>
          <a:lstStyle/>
          <a:p>
            <a:r>
              <a:rPr lang="en-US" sz="5400" dirty="0"/>
              <a:t>Simple Harmonic Oscillation</a:t>
            </a:r>
          </a:p>
        </p:txBody>
      </p:sp>
      <p:sp>
        <p:nvSpPr>
          <p:cNvPr id="3" name="Content Placeholder 2"/>
          <p:cNvSpPr>
            <a:spLocks noGrp="1"/>
          </p:cNvSpPr>
          <p:nvPr>
            <p:ph idx="1"/>
          </p:nvPr>
        </p:nvSpPr>
        <p:spPr>
          <a:xfrm>
            <a:off x="779462" y="1600345"/>
            <a:ext cx="7581901" cy="5257655"/>
          </a:xfrm>
        </p:spPr>
        <p:txBody>
          <a:bodyPr>
            <a:normAutofit fontScale="92500"/>
          </a:bodyPr>
          <a:lstStyle/>
          <a:p>
            <a:r>
              <a:rPr lang="en-US" dirty="0"/>
              <a:t>Special type of periodic motion: </a:t>
            </a:r>
            <a:r>
              <a:rPr lang="en-US" i="1" dirty="0"/>
              <a:t>Simple Harmonic Motion</a:t>
            </a:r>
          </a:p>
          <a:p>
            <a:r>
              <a:rPr lang="en-US" dirty="0"/>
              <a:t>In Simple Harmonic Motion (SHM), oscillation is due to a </a:t>
            </a:r>
            <a:r>
              <a:rPr lang="en-US" u="sng" dirty="0"/>
              <a:t>restoring force</a:t>
            </a:r>
          </a:p>
          <a:p>
            <a:r>
              <a:rPr lang="en-US" dirty="0"/>
              <a:t>If mass is displaced from an equilibrium position, a force occurs, pulling the mass back toward the equilibrium position</a:t>
            </a:r>
          </a:p>
          <a:p>
            <a:r>
              <a:rPr lang="en-US" dirty="0"/>
              <a:t>The magnitude of this force is directly proportional to the magnitude of displacement but opposite in direction: </a:t>
            </a:r>
          </a:p>
          <a:p>
            <a:pPr marL="0" indent="0">
              <a:buNone/>
            </a:pPr>
            <a:r>
              <a:rPr lang="en-US" dirty="0"/>
              <a:t>	F ~ -x</a:t>
            </a:r>
          </a:p>
          <a:p>
            <a:pPr marL="0" indent="0">
              <a:buNone/>
            </a:pPr>
            <a:r>
              <a:rPr lang="en-US" dirty="0"/>
              <a:t>	(And since F = ma, a ~ -x too)</a:t>
            </a:r>
          </a:p>
          <a:p>
            <a:pPr marL="0" indent="0">
              <a:buNone/>
            </a:pPr>
            <a:endParaRPr lang="en-US" dirty="0"/>
          </a:p>
        </p:txBody>
      </p:sp>
    </p:spTree>
    <p:extLst>
      <p:ext uri="{BB962C8B-B14F-4D97-AF65-F5344CB8AC3E}">
        <p14:creationId xmlns:p14="http://schemas.microsoft.com/office/powerpoint/2010/main" val="20241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912" y="243532"/>
            <a:ext cx="8371428" cy="3409429"/>
          </a:xfrm>
        </p:spPr>
        <p:txBody>
          <a:bodyPr>
            <a:normAutofit/>
          </a:bodyPr>
          <a:lstStyle/>
          <a:p>
            <a:pPr marL="0" indent="0">
              <a:buNone/>
            </a:pPr>
            <a:r>
              <a:rPr lang="en-US" dirty="0"/>
              <a:t>Which of these examples of periodic motion also serve as examples of Simple Harmonic Motion?</a:t>
            </a:r>
          </a:p>
          <a:p>
            <a:r>
              <a:rPr lang="en-US" dirty="0"/>
              <a:t>Examples:</a:t>
            </a:r>
          </a:p>
          <a:p>
            <a:pPr lvl="1"/>
            <a:r>
              <a:rPr lang="en-US" sz="2400" dirty="0"/>
              <a:t>A planet orbiting the Sun</a:t>
            </a:r>
          </a:p>
          <a:p>
            <a:pPr lvl="1"/>
            <a:r>
              <a:rPr lang="en-US" sz="2400" dirty="0"/>
              <a:t>Mass swinging on the end of a string (pendulum)</a:t>
            </a:r>
          </a:p>
          <a:p>
            <a:pPr lvl="1"/>
            <a:r>
              <a:rPr lang="en-US" sz="2400" dirty="0"/>
              <a:t>Mass oscillating on the end of a spring</a:t>
            </a:r>
          </a:p>
        </p:txBody>
      </p:sp>
      <p:pic>
        <p:nvPicPr>
          <p:cNvPr id="4" name="Picture 3" descr="Animated-mass-spring.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9519" y="3228983"/>
            <a:ext cx="1412856" cy="2825712"/>
          </a:xfrm>
          <a:prstGeom prst="rect">
            <a:avLst/>
          </a:prstGeom>
        </p:spPr>
      </p:pic>
      <p:pic>
        <p:nvPicPr>
          <p:cNvPr id="5" name="Picture 4" descr="Classical_Kepler_orbit_80frames_e0.6_smaller.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096" y="3658461"/>
            <a:ext cx="2978173" cy="2233630"/>
          </a:xfrm>
          <a:prstGeom prst="rect">
            <a:avLst/>
          </a:prstGeom>
        </p:spPr>
      </p:pic>
      <p:pic>
        <p:nvPicPr>
          <p:cNvPr id="6" name="Picture 5" descr="simple_pendulum.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4868" y="3652961"/>
            <a:ext cx="2308380" cy="2239129"/>
          </a:xfrm>
          <a:prstGeom prst="rect">
            <a:avLst/>
          </a:prstGeom>
        </p:spPr>
      </p:pic>
    </p:spTree>
    <p:extLst>
      <p:ext uri="{BB962C8B-B14F-4D97-AF65-F5344CB8AC3E}">
        <p14:creationId xmlns:p14="http://schemas.microsoft.com/office/powerpoint/2010/main" val="218736702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912" y="243532"/>
            <a:ext cx="8371428" cy="3409429"/>
          </a:xfrm>
        </p:spPr>
        <p:txBody>
          <a:bodyPr>
            <a:normAutofit/>
          </a:bodyPr>
          <a:lstStyle/>
          <a:p>
            <a:pPr marL="0" indent="0">
              <a:buNone/>
            </a:pPr>
            <a:r>
              <a:rPr lang="en-US" dirty="0"/>
              <a:t>Which of these examples of periodic motion also serve as examples of Simple Harmonic Motion?</a:t>
            </a:r>
          </a:p>
          <a:p>
            <a:r>
              <a:rPr lang="en-US" dirty="0"/>
              <a:t>Examples:</a:t>
            </a:r>
          </a:p>
          <a:p>
            <a:pPr lvl="1"/>
            <a:r>
              <a:rPr lang="en-US" sz="2400" strike="sngStrike" dirty="0">
                <a:solidFill>
                  <a:srgbClr val="FF0000"/>
                </a:solidFill>
              </a:rPr>
              <a:t>A planet orbiting the Sun</a:t>
            </a:r>
          </a:p>
          <a:p>
            <a:pPr lvl="1"/>
            <a:r>
              <a:rPr lang="en-US" sz="2400" dirty="0">
                <a:solidFill>
                  <a:srgbClr val="9DE61E"/>
                </a:solidFill>
              </a:rPr>
              <a:t>Mass swinging on the end of a string (pendulum)</a:t>
            </a:r>
          </a:p>
          <a:p>
            <a:pPr lvl="1"/>
            <a:r>
              <a:rPr lang="en-US" sz="2400" dirty="0">
                <a:solidFill>
                  <a:schemeClr val="accent2"/>
                </a:solidFill>
              </a:rPr>
              <a:t>Mass oscillating on the end of a spring</a:t>
            </a:r>
          </a:p>
        </p:txBody>
      </p:sp>
      <p:pic>
        <p:nvPicPr>
          <p:cNvPr id="4" name="Picture 3" descr="Animated-mass-spring.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9519" y="3233019"/>
            <a:ext cx="1412856" cy="2825712"/>
          </a:xfrm>
          <a:prstGeom prst="rect">
            <a:avLst/>
          </a:prstGeom>
        </p:spPr>
      </p:pic>
      <p:pic>
        <p:nvPicPr>
          <p:cNvPr id="5" name="Picture 4" descr="Classical_Kepler_orbit_80frames_e0.6_smaller.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096" y="3662497"/>
            <a:ext cx="2978173" cy="2233630"/>
          </a:xfrm>
          <a:prstGeom prst="rect">
            <a:avLst/>
          </a:prstGeom>
        </p:spPr>
      </p:pic>
      <p:pic>
        <p:nvPicPr>
          <p:cNvPr id="6" name="Picture 5" descr="simple_pendulum.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4868" y="3656997"/>
            <a:ext cx="2308380" cy="2239129"/>
          </a:xfrm>
          <a:prstGeom prst="rect">
            <a:avLst/>
          </a:prstGeom>
        </p:spPr>
      </p:pic>
      <p:sp>
        <p:nvSpPr>
          <p:cNvPr id="2" name="&quot;No&quot; Symbol 1"/>
          <p:cNvSpPr/>
          <p:nvPr/>
        </p:nvSpPr>
        <p:spPr>
          <a:xfrm>
            <a:off x="535908" y="3336486"/>
            <a:ext cx="3131357" cy="2825712"/>
          </a:xfrm>
          <a:prstGeom prst="noSmoking">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ln w="10160">
                <a:solidFill>
                  <a:schemeClr val="accent1"/>
                </a:solidFill>
                <a:prstDash val="solid"/>
              </a:ln>
              <a:solidFill>
                <a:srgbClr val="FFFFFF"/>
              </a:solidFill>
              <a:effectLst>
                <a:outerShdw blurRad="38100" dist="32000" dir="5400000" algn="tl">
                  <a:srgbClr val="000000">
                    <a:alpha val="30000"/>
                  </a:srgbClr>
                </a:outerShdw>
              </a:effectLst>
            </a:endParaRPr>
          </a:p>
        </p:txBody>
      </p:sp>
    </p:spTree>
    <p:extLst>
      <p:ext uri="{BB962C8B-B14F-4D97-AF65-F5344CB8AC3E}">
        <p14:creationId xmlns:p14="http://schemas.microsoft.com/office/powerpoint/2010/main" val="117402302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Ways to Quantify SHM</a:t>
            </a:r>
          </a:p>
        </p:txBody>
      </p:sp>
      <p:sp>
        <p:nvSpPr>
          <p:cNvPr id="3" name="Content Placeholder 2"/>
          <p:cNvSpPr>
            <a:spLocks noGrp="1"/>
          </p:cNvSpPr>
          <p:nvPr>
            <p:ph idx="1"/>
          </p:nvPr>
        </p:nvSpPr>
        <p:spPr/>
        <p:txBody>
          <a:bodyPr>
            <a:normAutofit lnSpcReduction="10000"/>
          </a:bodyPr>
          <a:lstStyle/>
          <a:p>
            <a:r>
              <a:rPr lang="en-US" dirty="0"/>
              <a:t>Period (</a:t>
            </a:r>
            <a:r>
              <a:rPr lang="en-US" i="1" dirty="0"/>
              <a:t>T</a:t>
            </a:r>
            <a:r>
              <a:rPr lang="en-US" dirty="0"/>
              <a:t>) – the amount of time one complete cycle takes.</a:t>
            </a:r>
          </a:p>
          <a:p>
            <a:r>
              <a:rPr lang="en-US" dirty="0"/>
              <a:t>Amplitude (</a:t>
            </a:r>
            <a:r>
              <a:rPr lang="en-US" dirty="0" err="1"/>
              <a:t>x</a:t>
            </a:r>
            <a:r>
              <a:rPr lang="en-US" baseline="-25000" dirty="0" err="1"/>
              <a:t>max</a:t>
            </a:r>
            <a:r>
              <a:rPr lang="en-US" dirty="0"/>
              <a:t> or </a:t>
            </a:r>
            <a:r>
              <a:rPr lang="en-US" dirty="0" err="1"/>
              <a:t>θ</a:t>
            </a:r>
            <a:r>
              <a:rPr lang="en-US" baseline="-25000" dirty="0" err="1"/>
              <a:t>max</a:t>
            </a:r>
            <a:r>
              <a:rPr lang="en-US" dirty="0"/>
              <a:t>) – The maximum displacement away from an equilibrium position.</a:t>
            </a:r>
          </a:p>
          <a:p>
            <a:r>
              <a:rPr lang="en-US" dirty="0"/>
              <a:t>Frequency (f) – A measure of how often each cycle repeats.</a:t>
            </a:r>
          </a:p>
          <a:p>
            <a:r>
              <a:rPr lang="en-US" dirty="0"/>
              <a:t>Note: frequency is the inverse of period: </a:t>
            </a:r>
            <a:r>
              <a:rPr lang="en-US" i="1" dirty="0"/>
              <a:t>f</a:t>
            </a:r>
            <a:r>
              <a:rPr lang="en-US" dirty="0"/>
              <a:t> = </a:t>
            </a:r>
            <a:r>
              <a:rPr lang="en-US" baseline="30000" dirty="0"/>
              <a:t>1</a:t>
            </a:r>
            <a:r>
              <a:rPr lang="en-US" dirty="0"/>
              <a:t>/</a:t>
            </a:r>
            <a:r>
              <a:rPr lang="en-US" i="1" baseline="-25000" dirty="0"/>
              <a:t>T</a:t>
            </a:r>
            <a:r>
              <a:rPr lang="en-US" dirty="0"/>
              <a:t>.</a:t>
            </a:r>
          </a:p>
          <a:p>
            <a:r>
              <a:rPr lang="en-US" dirty="0"/>
              <a:t>Units of frequency: sec</a:t>
            </a:r>
            <a:r>
              <a:rPr lang="en-US" baseline="30000" dirty="0"/>
              <a:t>-1</a:t>
            </a:r>
            <a:r>
              <a:rPr lang="en-US" dirty="0"/>
              <a:t> (or Hz)</a:t>
            </a:r>
          </a:p>
        </p:txBody>
      </p:sp>
    </p:spTree>
    <p:extLst>
      <p:ext uri="{BB962C8B-B14F-4D97-AF65-F5344CB8AC3E}">
        <p14:creationId xmlns:p14="http://schemas.microsoft.com/office/powerpoint/2010/main" val="81544460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Equations</a:t>
            </a:r>
          </a:p>
        </p:txBody>
      </p:sp>
      <p:sp>
        <p:nvSpPr>
          <p:cNvPr id="3" name="Content Placeholder 2"/>
          <p:cNvSpPr>
            <a:spLocks noGrp="1"/>
          </p:cNvSpPr>
          <p:nvPr>
            <p:ph idx="1"/>
          </p:nvPr>
        </p:nvSpPr>
        <p:spPr/>
        <p:txBody>
          <a:bodyPr/>
          <a:lstStyle/>
          <a:p>
            <a:r>
              <a:rPr lang="en-US" dirty="0"/>
              <a:t>Here are equations for the periods of a pendulum and oscillating spring:</a:t>
            </a:r>
          </a:p>
          <a:p>
            <a:pPr marL="0" indent="0">
              <a:buNone/>
            </a:pPr>
            <a:r>
              <a:rPr lang="en-US" dirty="0"/>
              <a:t>	</a:t>
            </a:r>
            <a:r>
              <a:rPr lang="en-US" dirty="0" err="1"/>
              <a:t>T</a:t>
            </a:r>
            <a:r>
              <a:rPr lang="en-US" baseline="-25000" dirty="0" err="1"/>
              <a:t>pendulum</a:t>
            </a:r>
            <a:r>
              <a:rPr lang="en-US" dirty="0"/>
              <a:t> = 2π √(</a:t>
            </a:r>
            <a:r>
              <a:rPr lang="en-US" i="1" baseline="30000" dirty="0"/>
              <a:t>L</a:t>
            </a:r>
            <a:r>
              <a:rPr lang="en-US" dirty="0"/>
              <a:t>/</a:t>
            </a:r>
            <a:r>
              <a:rPr lang="en-US" i="1" baseline="-25000" dirty="0"/>
              <a:t>g</a:t>
            </a:r>
            <a:r>
              <a:rPr lang="en-US" dirty="0"/>
              <a:t>)</a:t>
            </a:r>
          </a:p>
          <a:p>
            <a:pPr marL="0" indent="0">
              <a:buNone/>
            </a:pPr>
            <a:r>
              <a:rPr lang="en-US" dirty="0"/>
              <a:t>	</a:t>
            </a:r>
            <a:r>
              <a:rPr lang="en-US" dirty="0" err="1"/>
              <a:t>T</a:t>
            </a:r>
            <a:r>
              <a:rPr lang="en-US" baseline="-25000" dirty="0" err="1"/>
              <a:t>spring</a:t>
            </a:r>
            <a:r>
              <a:rPr lang="en-US" dirty="0"/>
              <a:t> = 2π √(</a:t>
            </a:r>
            <a:r>
              <a:rPr lang="en-US" i="1" baseline="30000" dirty="0"/>
              <a:t>m</a:t>
            </a:r>
            <a:r>
              <a:rPr lang="en-US" dirty="0"/>
              <a:t>/</a:t>
            </a:r>
            <a:r>
              <a:rPr lang="en-US" i="1" baseline="-25000" dirty="0"/>
              <a:t>k</a:t>
            </a:r>
            <a:r>
              <a:rPr lang="en-US" dirty="0"/>
              <a:t>)</a:t>
            </a:r>
          </a:p>
          <a:p>
            <a:r>
              <a:rPr lang="en-US" dirty="0"/>
              <a:t>Note: mass affects the spring but NOT the pendulum.</a:t>
            </a:r>
          </a:p>
          <a:p>
            <a:r>
              <a:rPr lang="en-US" dirty="0"/>
              <a:t>Also note: neither is influenced by amplitude.</a:t>
            </a:r>
          </a:p>
        </p:txBody>
      </p:sp>
    </p:spTree>
    <p:extLst>
      <p:ext uri="{BB962C8B-B14F-4D97-AF65-F5344CB8AC3E}">
        <p14:creationId xmlns:p14="http://schemas.microsoft.com/office/powerpoint/2010/main" val="393390356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127472"/>
          </a:xfrm>
        </p:spPr>
        <p:txBody>
          <a:bodyPr/>
          <a:lstStyle/>
          <a:p>
            <a:r>
              <a:rPr lang="en-US" dirty="0"/>
              <a:t>Oscillation Lab Ideas</a:t>
            </a:r>
          </a:p>
        </p:txBody>
      </p:sp>
      <p:sp>
        <p:nvSpPr>
          <p:cNvPr id="3" name="Content Placeholder 2"/>
          <p:cNvSpPr>
            <a:spLocks noGrp="1"/>
          </p:cNvSpPr>
          <p:nvPr>
            <p:ph idx="1"/>
          </p:nvPr>
        </p:nvSpPr>
        <p:spPr>
          <a:xfrm>
            <a:off x="0" y="1374209"/>
            <a:ext cx="4749227" cy="5305492"/>
          </a:xfrm>
        </p:spPr>
        <p:txBody>
          <a:bodyPr>
            <a:normAutofit fontScale="92500" lnSpcReduction="10000"/>
          </a:bodyPr>
          <a:lstStyle/>
          <a:p>
            <a:r>
              <a:rPr lang="en-US" dirty="0"/>
              <a:t>What Affects the Period of a Pendulum?</a:t>
            </a:r>
          </a:p>
          <a:p>
            <a:r>
              <a:rPr lang="en-US" dirty="0"/>
              <a:t>Using a Pendulum to Measure </a:t>
            </a:r>
            <a:r>
              <a:rPr lang="en-US" i="1" dirty="0"/>
              <a:t>g</a:t>
            </a:r>
            <a:endParaRPr lang="en-US" dirty="0"/>
          </a:p>
          <a:p>
            <a:r>
              <a:rPr lang="en-US" dirty="0"/>
              <a:t>Using Oscillation and Hooke’s Law to Determine Spring Constants</a:t>
            </a:r>
          </a:p>
          <a:p>
            <a:r>
              <a:rPr lang="en-US" dirty="0"/>
              <a:t>Here are URL’s for </a:t>
            </a:r>
            <a:r>
              <a:rPr lang="en-US" dirty="0" err="1"/>
              <a:t>PhET</a:t>
            </a:r>
            <a:r>
              <a:rPr lang="en-US" dirty="0"/>
              <a:t> simulations where you can do Distance Learning versions of these labs:</a:t>
            </a:r>
          </a:p>
          <a:p>
            <a:r>
              <a:rPr lang="en-US" dirty="0">
                <a:hlinkClick r:id="rId2"/>
              </a:rPr>
              <a:t>https://phet.colorado.edu/en/simulation/pendulum-lab</a:t>
            </a:r>
            <a:endParaRPr lang="en-US" dirty="0"/>
          </a:p>
          <a:p>
            <a:r>
              <a:rPr lang="en-US" dirty="0">
                <a:hlinkClick r:id="rId3"/>
              </a:rPr>
              <a:t>https://phet.colorado.edu/en/simulation/masses-and-springs-basics</a:t>
            </a:r>
            <a:endParaRPr lang="en-US" dirty="0"/>
          </a:p>
          <a:p>
            <a:endParaRPr lang="en-US" dirty="0"/>
          </a:p>
        </p:txBody>
      </p:sp>
      <p:pic>
        <p:nvPicPr>
          <p:cNvPr id="4" name="Picture 3" descr="oscillati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6086" y="1569477"/>
            <a:ext cx="3731559" cy="4975412"/>
          </a:xfrm>
          <a:prstGeom prst="rect">
            <a:avLst/>
          </a:prstGeom>
        </p:spPr>
      </p:pic>
    </p:spTree>
    <p:extLst>
      <p:ext uri="{BB962C8B-B14F-4D97-AF65-F5344CB8AC3E}">
        <p14:creationId xmlns:p14="http://schemas.microsoft.com/office/powerpoint/2010/main" val="76182170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Hallmarks of Simple Harmonic Motion</a:t>
            </a:r>
          </a:p>
        </p:txBody>
      </p:sp>
      <p:sp>
        <p:nvSpPr>
          <p:cNvPr id="3" name="Content Placeholder 2"/>
          <p:cNvSpPr>
            <a:spLocks noGrp="1"/>
          </p:cNvSpPr>
          <p:nvPr>
            <p:ph idx="1"/>
          </p:nvPr>
        </p:nvSpPr>
        <p:spPr>
          <a:xfrm>
            <a:off x="779462" y="2306192"/>
            <a:ext cx="7581901" cy="3529831"/>
          </a:xfrm>
        </p:spPr>
        <p:txBody>
          <a:bodyPr/>
          <a:lstStyle/>
          <a:p>
            <a:r>
              <a:rPr lang="en-US" dirty="0"/>
              <a:t>Period &amp; amplitude are constant</a:t>
            </a:r>
          </a:p>
          <a:p>
            <a:r>
              <a:rPr lang="en-US" dirty="0"/>
              <a:t>Period is independent of amplitude</a:t>
            </a:r>
          </a:p>
          <a:p>
            <a:r>
              <a:rPr lang="en-US" dirty="0"/>
              <a:t>Displacement, velocity, and acceleration are all sine (or cosine) curves</a:t>
            </a:r>
          </a:p>
        </p:txBody>
      </p:sp>
    </p:spTree>
    <p:extLst>
      <p:ext uri="{BB962C8B-B14F-4D97-AF65-F5344CB8AC3E}">
        <p14:creationId xmlns:p14="http://schemas.microsoft.com/office/powerpoint/2010/main" val="1325391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381" y="107577"/>
            <a:ext cx="5196499" cy="1279481"/>
          </a:xfrm>
        </p:spPr>
        <p:txBody>
          <a:bodyPr/>
          <a:lstStyle/>
          <a:p>
            <a:r>
              <a:rPr lang="en-US" sz="4800" dirty="0"/>
              <a:t>Work in </a:t>
            </a:r>
            <a:br>
              <a:rPr lang="en-US" sz="4800" dirty="0"/>
            </a:br>
            <a:r>
              <a:rPr lang="en-US" sz="4800" dirty="0"/>
              <a:t>v. Work out</a:t>
            </a:r>
            <a:endParaRPr lang="en-US" sz="4800" i="1" baseline="-25000" dirty="0"/>
          </a:p>
        </p:txBody>
      </p:sp>
      <p:pic>
        <p:nvPicPr>
          <p:cNvPr id="4" name="Picture 3" descr="hqdefaul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169" y="2162642"/>
            <a:ext cx="4982044" cy="3736533"/>
          </a:xfrm>
          <a:prstGeom prst="rect">
            <a:avLst/>
          </a:prstGeom>
        </p:spPr>
      </p:pic>
      <p:sp>
        <p:nvSpPr>
          <p:cNvPr id="6" name="Content Placeholder 2"/>
          <p:cNvSpPr>
            <a:spLocks noGrp="1"/>
          </p:cNvSpPr>
          <p:nvPr>
            <p:ph idx="1"/>
          </p:nvPr>
        </p:nvSpPr>
        <p:spPr>
          <a:xfrm>
            <a:off x="5520214" y="107577"/>
            <a:ext cx="3623786" cy="6750423"/>
          </a:xfrm>
        </p:spPr>
        <p:txBody>
          <a:bodyPr>
            <a:normAutofit fontScale="92500" lnSpcReduction="10000"/>
          </a:bodyPr>
          <a:lstStyle/>
          <a:p>
            <a:r>
              <a:rPr lang="en-US" i="1" dirty="0"/>
              <a:t>W</a:t>
            </a:r>
            <a:r>
              <a:rPr lang="en-US" i="1" baseline="-25000" dirty="0"/>
              <a:t>in</a:t>
            </a:r>
            <a:r>
              <a:rPr lang="en-US" dirty="0"/>
              <a:t> = </a:t>
            </a:r>
            <a:r>
              <a:rPr lang="en-US" i="1" dirty="0" err="1"/>
              <a:t>F</a:t>
            </a:r>
            <a:r>
              <a:rPr lang="en-US" i="1" baseline="-25000" dirty="0" err="1"/>
              <a:t>in</a:t>
            </a:r>
            <a:r>
              <a:rPr lang="en-US" i="1" dirty="0" err="1"/>
              <a:t>d</a:t>
            </a:r>
            <a:r>
              <a:rPr lang="en-US" i="1" baseline="-25000" dirty="0" err="1"/>
              <a:t>in</a:t>
            </a:r>
            <a:r>
              <a:rPr lang="en-US" i="1" baseline="-25000" dirty="0"/>
              <a:t> </a:t>
            </a:r>
          </a:p>
          <a:p>
            <a:pPr marL="0" indent="0">
              <a:buNone/>
            </a:pPr>
            <a:r>
              <a:rPr lang="en-US" i="1" baseline="-25000" dirty="0"/>
              <a:t>	</a:t>
            </a:r>
            <a:r>
              <a:rPr lang="en-US" i="1" dirty="0"/>
              <a:t>= </a:t>
            </a:r>
            <a:r>
              <a:rPr lang="en-US" dirty="0"/>
              <a:t>(300 N)(3 m)</a:t>
            </a:r>
            <a:endParaRPr lang="en-US" i="1" dirty="0"/>
          </a:p>
          <a:p>
            <a:pPr marL="403225" lvl="1" indent="0">
              <a:buNone/>
            </a:pPr>
            <a:r>
              <a:rPr lang="en-US" dirty="0"/>
              <a:t>	= 900 J</a:t>
            </a:r>
          </a:p>
          <a:p>
            <a:r>
              <a:rPr lang="en-US" i="1" dirty="0" err="1"/>
              <a:t>W</a:t>
            </a:r>
            <a:r>
              <a:rPr lang="en-US" i="1" baseline="-25000" dirty="0" err="1"/>
              <a:t>out</a:t>
            </a:r>
            <a:r>
              <a:rPr lang="en-US" dirty="0"/>
              <a:t> = </a:t>
            </a:r>
            <a:r>
              <a:rPr lang="en-US" i="1" dirty="0" err="1"/>
              <a:t>F</a:t>
            </a:r>
            <a:r>
              <a:rPr lang="en-US" i="1" baseline="-25000" dirty="0" err="1"/>
              <a:t>out</a:t>
            </a:r>
            <a:r>
              <a:rPr lang="en-US" i="1" dirty="0" err="1"/>
              <a:t>d</a:t>
            </a:r>
            <a:r>
              <a:rPr lang="en-US" i="1" baseline="-25000" dirty="0" err="1"/>
              <a:t>out</a:t>
            </a:r>
            <a:r>
              <a:rPr lang="en-US" i="1" baseline="-25000" dirty="0"/>
              <a:t> </a:t>
            </a:r>
          </a:p>
          <a:p>
            <a:pPr marL="0" indent="0">
              <a:buNone/>
            </a:pPr>
            <a:r>
              <a:rPr lang="en-US" i="1" baseline="-25000" dirty="0"/>
              <a:t>	</a:t>
            </a:r>
            <a:r>
              <a:rPr lang="en-US" i="1" dirty="0"/>
              <a:t>= </a:t>
            </a:r>
            <a:r>
              <a:rPr lang="en-US" dirty="0"/>
              <a:t>(1000 N)(0.75 m)</a:t>
            </a:r>
            <a:endParaRPr lang="en-US" i="1" dirty="0"/>
          </a:p>
          <a:p>
            <a:pPr marL="403225" lvl="1" indent="0">
              <a:buNone/>
            </a:pPr>
            <a:r>
              <a:rPr lang="en-US" dirty="0"/>
              <a:t>	= 750 J</a:t>
            </a:r>
          </a:p>
          <a:p>
            <a:r>
              <a:rPr lang="en-US" i="1" dirty="0"/>
              <a:t>Efficiency</a:t>
            </a:r>
            <a:r>
              <a:rPr lang="en-US" dirty="0"/>
              <a:t> is defined as the ratio of useful output work to amount of input work:</a:t>
            </a:r>
          </a:p>
          <a:p>
            <a:pPr marL="0" indent="0">
              <a:buNone/>
            </a:pPr>
            <a:r>
              <a:rPr lang="en-US" i="1" dirty="0"/>
              <a:t>	</a:t>
            </a:r>
            <a:r>
              <a:rPr lang="en-US" i="1" dirty="0" err="1"/>
              <a:t>η</a:t>
            </a:r>
            <a:r>
              <a:rPr lang="en-US" dirty="0"/>
              <a:t> = </a:t>
            </a:r>
            <a:r>
              <a:rPr lang="en-US" dirty="0" err="1"/>
              <a:t>W</a:t>
            </a:r>
            <a:r>
              <a:rPr lang="en-US" baseline="-25000" dirty="0" err="1"/>
              <a:t>out</a:t>
            </a:r>
            <a:r>
              <a:rPr lang="en-US" dirty="0"/>
              <a:t>/W</a:t>
            </a:r>
            <a:r>
              <a:rPr lang="en-US" baseline="-25000" dirty="0"/>
              <a:t>in</a:t>
            </a:r>
            <a:endParaRPr lang="en-US" dirty="0"/>
          </a:p>
          <a:p>
            <a:r>
              <a:rPr lang="en-US" dirty="0"/>
              <a:t>In this case, </a:t>
            </a:r>
          </a:p>
          <a:p>
            <a:r>
              <a:rPr lang="en-US" i="1" dirty="0" err="1"/>
              <a:t>η</a:t>
            </a:r>
            <a:r>
              <a:rPr lang="en-US" dirty="0"/>
              <a:t> = 750J/900J = 0.83,</a:t>
            </a:r>
          </a:p>
          <a:p>
            <a:pPr marL="0" indent="0">
              <a:buNone/>
            </a:pPr>
            <a:r>
              <a:rPr lang="en-US" dirty="0"/>
              <a:t>	or 83%</a:t>
            </a:r>
          </a:p>
          <a:p>
            <a:pPr marL="403225" lvl="1" indent="0">
              <a:buNone/>
            </a:pPr>
            <a:endParaRPr lang="en-US" dirty="0"/>
          </a:p>
        </p:txBody>
      </p:sp>
      <p:cxnSp>
        <p:nvCxnSpPr>
          <p:cNvPr id="8" name="Straight Arrow Connector 7"/>
          <p:cNvCxnSpPr/>
          <p:nvPr/>
        </p:nvCxnSpPr>
        <p:spPr>
          <a:xfrm flipV="1">
            <a:off x="2155461" y="1761565"/>
            <a:ext cx="0" cy="345243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11" name="TextBox 10"/>
          <p:cNvSpPr txBox="1"/>
          <p:nvPr/>
        </p:nvSpPr>
        <p:spPr>
          <a:xfrm>
            <a:off x="1160763" y="4105368"/>
            <a:ext cx="1989396" cy="7078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000" b="1" i="1" dirty="0" err="1">
                <a:solidFill>
                  <a:schemeClr val="accent3">
                    <a:lumMod val="60000"/>
                    <a:lumOff val="40000"/>
                  </a:schemeClr>
                </a:solidFill>
              </a:rPr>
              <a:t>F</a:t>
            </a:r>
            <a:r>
              <a:rPr lang="en-US" sz="4000" b="1" i="1" baseline="-25000" dirty="0" err="1">
                <a:solidFill>
                  <a:schemeClr val="accent3">
                    <a:lumMod val="60000"/>
                    <a:lumOff val="40000"/>
                  </a:schemeClr>
                </a:solidFill>
              </a:rPr>
              <a:t>out</a:t>
            </a:r>
            <a:endParaRPr lang="en-US" sz="4000" b="1" i="1" baseline="-25000" dirty="0">
              <a:solidFill>
                <a:schemeClr val="accent3">
                  <a:lumMod val="60000"/>
                  <a:lumOff val="40000"/>
                </a:schemeClr>
              </a:solidFill>
            </a:endParaRPr>
          </a:p>
        </p:txBody>
      </p:sp>
      <p:cxnSp>
        <p:nvCxnSpPr>
          <p:cNvPr id="13" name="Straight Arrow Connector 12"/>
          <p:cNvCxnSpPr/>
          <p:nvPr/>
        </p:nvCxnSpPr>
        <p:spPr>
          <a:xfrm flipV="1">
            <a:off x="5129663" y="4105368"/>
            <a:ext cx="0" cy="110863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16" name="TextBox 15"/>
          <p:cNvSpPr txBox="1"/>
          <p:nvPr/>
        </p:nvSpPr>
        <p:spPr>
          <a:xfrm>
            <a:off x="4622569" y="4752725"/>
            <a:ext cx="1108617" cy="7078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000" b="1" i="1" dirty="0" err="1">
                <a:solidFill>
                  <a:srgbClr val="FF0000"/>
                </a:solidFill>
              </a:rPr>
              <a:t>d</a:t>
            </a:r>
            <a:r>
              <a:rPr lang="en-US" sz="4000" b="1" i="1" baseline="-25000" dirty="0" err="1">
                <a:solidFill>
                  <a:srgbClr val="FF0000"/>
                </a:solidFill>
              </a:rPr>
              <a:t>out</a:t>
            </a:r>
            <a:endParaRPr lang="en-US" sz="4000" b="1" i="1" baseline="-25000" dirty="0">
              <a:solidFill>
                <a:srgbClr val="FF0000"/>
              </a:solidFill>
            </a:endParaRPr>
          </a:p>
        </p:txBody>
      </p:sp>
      <p:cxnSp>
        <p:nvCxnSpPr>
          <p:cNvPr id="17" name="Straight Arrow Connector 16"/>
          <p:cNvCxnSpPr/>
          <p:nvPr/>
        </p:nvCxnSpPr>
        <p:spPr>
          <a:xfrm flipV="1">
            <a:off x="3183064" y="2891097"/>
            <a:ext cx="1052667" cy="584905"/>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21" name="TextBox 20"/>
          <p:cNvSpPr txBox="1"/>
          <p:nvPr/>
        </p:nvSpPr>
        <p:spPr>
          <a:xfrm>
            <a:off x="2700010" y="3124420"/>
            <a:ext cx="1989396" cy="7078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000" b="1" i="1" dirty="0">
                <a:solidFill>
                  <a:schemeClr val="accent3">
                    <a:lumMod val="60000"/>
                    <a:lumOff val="40000"/>
                  </a:schemeClr>
                </a:solidFill>
              </a:rPr>
              <a:t>F</a:t>
            </a:r>
            <a:r>
              <a:rPr lang="en-US" sz="4000" b="1" i="1" baseline="-25000" dirty="0">
                <a:solidFill>
                  <a:schemeClr val="accent3">
                    <a:lumMod val="60000"/>
                    <a:lumOff val="40000"/>
                  </a:schemeClr>
                </a:solidFill>
              </a:rPr>
              <a:t>in</a:t>
            </a:r>
          </a:p>
        </p:txBody>
      </p:sp>
      <p:cxnSp>
        <p:nvCxnSpPr>
          <p:cNvPr id="22" name="Straight Arrow Connector 21"/>
          <p:cNvCxnSpPr/>
          <p:nvPr/>
        </p:nvCxnSpPr>
        <p:spPr>
          <a:xfrm flipV="1">
            <a:off x="2207607" y="3977348"/>
            <a:ext cx="3139273" cy="1921827"/>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24" name="TextBox 23"/>
          <p:cNvSpPr txBox="1"/>
          <p:nvPr/>
        </p:nvSpPr>
        <p:spPr>
          <a:xfrm>
            <a:off x="3544327" y="4767424"/>
            <a:ext cx="1145079" cy="7078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000" b="1" i="1" dirty="0">
                <a:solidFill>
                  <a:srgbClr val="FF0000"/>
                </a:solidFill>
              </a:rPr>
              <a:t>d</a:t>
            </a:r>
            <a:r>
              <a:rPr lang="en-US" sz="4000" b="1" i="1" baseline="-25000" dirty="0">
                <a:solidFill>
                  <a:srgbClr val="FF0000"/>
                </a:solidFill>
              </a:rPr>
              <a:t>in</a:t>
            </a:r>
          </a:p>
        </p:txBody>
      </p:sp>
    </p:spTree>
    <p:extLst>
      <p:ext uri="{BB962C8B-B14F-4D97-AF65-F5344CB8AC3E}">
        <p14:creationId xmlns:p14="http://schemas.microsoft.com/office/powerpoint/2010/main" val="219451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hiterectang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929906"/>
          </a:xfrm>
          <a:prstGeom prst="rect">
            <a:avLst/>
          </a:prstGeom>
        </p:spPr>
      </p:pic>
      <p:pic>
        <p:nvPicPr>
          <p:cNvPr id="6" name="Picture 5" descr="graph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761" y="183832"/>
            <a:ext cx="8237537" cy="4545488"/>
          </a:xfrm>
          <a:prstGeom prst="rect">
            <a:avLst/>
          </a:prstGeom>
        </p:spPr>
      </p:pic>
      <p:sp>
        <p:nvSpPr>
          <p:cNvPr id="7" name="Rectangle 3"/>
          <p:cNvSpPr txBox="1">
            <a:spLocks noChangeArrowheads="1"/>
          </p:cNvSpPr>
          <p:nvPr/>
        </p:nvSpPr>
        <p:spPr>
          <a:xfrm>
            <a:off x="578954" y="4929906"/>
            <a:ext cx="7581901" cy="1808540"/>
          </a:xfrm>
          <a:prstGeom prst="rect">
            <a:avLst/>
          </a:prstGeom>
        </p:spPr>
        <p:txBody>
          <a:bodyPr vert="horz" lIns="91440" tIns="45720" rIns="91440" bIns="45720" rtlCol="0">
            <a:normAutofit/>
          </a:bodyPr>
          <a:lstStyle>
            <a:lvl1pPr marL="403225" indent="-403225" algn="l" defTabSz="914400" rtl="0" eaLnBrk="1" latinLnBrk="0" hangingPunct="1">
              <a:spcBef>
                <a:spcPts val="2000"/>
              </a:spcBef>
              <a:buFontTx/>
              <a:buBlip>
                <a:blip r:embed="rId4"/>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4"/>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4"/>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4"/>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4"/>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4"/>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r>
              <a:rPr lang="en-US" dirty="0"/>
              <a:t>Note: velocity = 0 when displacement is a min or max</a:t>
            </a:r>
          </a:p>
          <a:p>
            <a:r>
              <a:rPr lang="en-US" dirty="0"/>
              <a:t>Also note: acceleration ~ -displacement</a:t>
            </a:r>
          </a:p>
        </p:txBody>
      </p:sp>
    </p:spTree>
    <p:extLst>
      <p:ext uri="{BB962C8B-B14F-4D97-AF65-F5344CB8AC3E}">
        <p14:creationId xmlns:p14="http://schemas.microsoft.com/office/powerpoint/2010/main" val="418284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936126"/>
          </a:xfrm>
        </p:spPr>
        <p:txBody>
          <a:bodyPr/>
          <a:lstStyle/>
          <a:p>
            <a:r>
              <a:rPr lang="en-US" dirty="0"/>
              <a:t>Smart Cart Demo</a:t>
            </a:r>
          </a:p>
        </p:txBody>
      </p:sp>
      <p:pic>
        <p:nvPicPr>
          <p:cNvPr id="6" name="Picture 5" descr="smartcar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374" y="1258069"/>
            <a:ext cx="6958574" cy="5218931"/>
          </a:xfrm>
          <a:prstGeom prst="rect">
            <a:avLst/>
          </a:prstGeom>
        </p:spPr>
      </p:pic>
    </p:spTree>
    <p:extLst>
      <p:ext uri="{BB962C8B-B14F-4D97-AF65-F5344CB8AC3E}">
        <p14:creationId xmlns:p14="http://schemas.microsoft.com/office/powerpoint/2010/main" val="93103892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279481"/>
          </a:xfrm>
        </p:spPr>
        <p:txBody>
          <a:bodyPr/>
          <a:lstStyle/>
          <a:p>
            <a:r>
              <a:rPr lang="en-US" dirty="0"/>
              <a:t>Waves</a:t>
            </a:r>
          </a:p>
        </p:txBody>
      </p:sp>
      <p:sp>
        <p:nvSpPr>
          <p:cNvPr id="3" name="Content Placeholder 2"/>
          <p:cNvSpPr>
            <a:spLocks noGrp="1"/>
          </p:cNvSpPr>
          <p:nvPr>
            <p:ph idx="1"/>
          </p:nvPr>
        </p:nvSpPr>
        <p:spPr>
          <a:xfrm>
            <a:off x="779462" y="1387058"/>
            <a:ext cx="7581901" cy="3325597"/>
          </a:xfrm>
        </p:spPr>
        <p:txBody>
          <a:bodyPr/>
          <a:lstStyle/>
          <a:p>
            <a:r>
              <a:rPr lang="en-US" dirty="0"/>
              <a:t>A </a:t>
            </a:r>
            <a:r>
              <a:rPr lang="en-US" u="sng" dirty="0"/>
              <a:t>wave</a:t>
            </a:r>
            <a:r>
              <a:rPr lang="en-US" dirty="0"/>
              <a:t> is a rhythmic disturbance in which energy is conveyed through a medium</a:t>
            </a:r>
          </a:p>
          <a:p>
            <a:r>
              <a:rPr lang="en-US" dirty="0"/>
              <a:t>In the case of electromagnetic waves (i.e. light), the medium is space itself.</a:t>
            </a:r>
          </a:p>
          <a:p>
            <a:r>
              <a:rPr lang="en-US" dirty="0"/>
              <a:t>Though the energy of pulse or wave propagates through space, matter itself does NOT travel with the wave.</a:t>
            </a:r>
          </a:p>
        </p:txBody>
      </p:sp>
      <p:pic>
        <p:nvPicPr>
          <p:cNvPr id="4" name="Picture 3" descr="peoplewav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800" y="4712655"/>
            <a:ext cx="8013700" cy="1790700"/>
          </a:xfrm>
          <a:prstGeom prst="rect">
            <a:avLst/>
          </a:prstGeom>
        </p:spPr>
      </p:pic>
    </p:spTree>
    <p:extLst>
      <p:ext uri="{BB962C8B-B14F-4D97-AF65-F5344CB8AC3E}">
        <p14:creationId xmlns:p14="http://schemas.microsoft.com/office/powerpoint/2010/main" val="134816297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5790" y="328414"/>
            <a:ext cx="7581901" cy="3953436"/>
          </a:xfrm>
        </p:spPr>
        <p:txBody>
          <a:bodyPr/>
          <a:lstStyle/>
          <a:p>
            <a:r>
              <a:rPr lang="en-US" u="sng" dirty="0"/>
              <a:t>Longitudinal Wave</a:t>
            </a:r>
            <a:r>
              <a:rPr lang="en-US" dirty="0"/>
              <a:t>: Wave in which particles in the medium vibrate in a direction </a:t>
            </a:r>
            <a:r>
              <a:rPr lang="en-US" i="1" dirty="0"/>
              <a:t>parallel</a:t>
            </a:r>
            <a:r>
              <a:rPr lang="en-US" dirty="0"/>
              <a:t> to the direction of wave propagation</a:t>
            </a:r>
          </a:p>
          <a:p>
            <a:r>
              <a:rPr lang="en-US" u="sng" dirty="0"/>
              <a:t>Transverse Wave</a:t>
            </a:r>
            <a:r>
              <a:rPr lang="en-US" dirty="0"/>
              <a:t>: Wave in which particles in the medium vibrate in a direction </a:t>
            </a:r>
            <a:r>
              <a:rPr lang="en-US" i="1" dirty="0"/>
              <a:t>perpendicular</a:t>
            </a:r>
            <a:r>
              <a:rPr lang="en-US" dirty="0"/>
              <a:t> to the direction of wave propagation.</a:t>
            </a:r>
            <a:endParaRPr lang="en-US" u="sng" dirty="0"/>
          </a:p>
        </p:txBody>
      </p:sp>
      <p:pic>
        <p:nvPicPr>
          <p:cNvPr id="4" name="Picture 3" descr="image00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091" y="3136569"/>
            <a:ext cx="8321576" cy="3314031"/>
          </a:xfrm>
          <a:prstGeom prst="rect">
            <a:avLst/>
          </a:prstGeom>
        </p:spPr>
      </p:pic>
    </p:spTree>
    <p:extLst>
      <p:ext uri="{BB962C8B-B14F-4D97-AF65-F5344CB8AC3E}">
        <p14:creationId xmlns:p14="http://schemas.microsoft.com/office/powerpoint/2010/main" val="402234835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zgif.com-optimiz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892" y="138269"/>
            <a:ext cx="7046571" cy="3755517"/>
          </a:xfrm>
          <a:prstGeom prst="rect">
            <a:avLst/>
          </a:prstGeom>
        </p:spPr>
      </p:pic>
      <p:pic>
        <p:nvPicPr>
          <p:cNvPr id="5" name="Picture 4" descr="red-dot.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882" y="4111040"/>
            <a:ext cx="7088126" cy="2596671"/>
          </a:xfrm>
          <a:prstGeom prst="rect">
            <a:avLst/>
          </a:prstGeom>
        </p:spPr>
      </p:pic>
      <p:sp>
        <p:nvSpPr>
          <p:cNvPr id="8" name="TextBox 7"/>
          <p:cNvSpPr txBox="1"/>
          <p:nvPr/>
        </p:nvSpPr>
        <p:spPr>
          <a:xfrm flipH="1">
            <a:off x="3525598" y="6338379"/>
            <a:ext cx="3291674" cy="369332"/>
          </a:xfrm>
          <a:prstGeom prst="rect">
            <a:avLst/>
          </a:prstGeom>
          <a:noFill/>
        </p:spPr>
        <p:txBody>
          <a:bodyPr wrap="square" rtlCol="0">
            <a:spAutoFit/>
          </a:bodyPr>
          <a:lstStyle/>
          <a:p>
            <a:r>
              <a:rPr lang="en-US" b="1" dirty="0">
                <a:solidFill>
                  <a:schemeClr val="bg1"/>
                </a:solidFill>
                <a:latin typeface="Times New Roman"/>
                <a:cs typeface="Times New Roman"/>
              </a:rPr>
              <a:t>Longitudinal Wave</a:t>
            </a:r>
          </a:p>
        </p:txBody>
      </p:sp>
    </p:spTree>
    <p:extLst>
      <p:ext uri="{BB962C8B-B14F-4D97-AF65-F5344CB8AC3E}">
        <p14:creationId xmlns:p14="http://schemas.microsoft.com/office/powerpoint/2010/main" val="343643339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89467" y="934571"/>
            <a:ext cx="8365066" cy="1653988"/>
          </a:xfrm>
        </p:spPr>
        <p:txBody>
          <a:bodyPr/>
          <a:lstStyle/>
          <a:p>
            <a:r>
              <a:rPr lang="en-US" dirty="0"/>
              <a:t>Earth Science Connection: </a:t>
            </a:r>
            <a:br>
              <a:rPr lang="en-US" dirty="0"/>
            </a:br>
            <a:r>
              <a:rPr lang="en-US" sz="3200" dirty="0"/>
              <a:t>Whether earthquake waves are longitudinal or transverse provides a window into Earth’s interior.</a:t>
            </a:r>
          </a:p>
        </p:txBody>
      </p:sp>
      <p:sp>
        <p:nvSpPr>
          <p:cNvPr id="26627" name="Rectangle 3"/>
          <p:cNvSpPr>
            <a:spLocks noGrp="1" noChangeArrowheads="1"/>
          </p:cNvSpPr>
          <p:nvPr>
            <p:ph type="body" idx="1"/>
          </p:nvPr>
        </p:nvSpPr>
        <p:spPr>
          <a:xfrm>
            <a:off x="779462" y="3268132"/>
            <a:ext cx="7581901" cy="2567891"/>
          </a:xfrm>
        </p:spPr>
        <p:txBody>
          <a:bodyPr/>
          <a:lstStyle/>
          <a:p>
            <a:r>
              <a:rPr lang="en-US" dirty="0"/>
              <a:t>P-waves, which are pressure waves, can travel through liquid, but s-waves cannot.</a:t>
            </a:r>
          </a:p>
          <a:p>
            <a:r>
              <a:rPr lang="en-US" dirty="0"/>
              <a:t>Thus, when an earthquake occurs somewhere on Earth, if geologists around the world monitor the event and share their data, they can deduce the size of Earth</a:t>
            </a:r>
            <a:r>
              <a:rPr lang="ja-JP" altLang="en-US" dirty="0">
                <a:latin typeface="Arial"/>
              </a:rPr>
              <a:t>’</a:t>
            </a:r>
            <a:r>
              <a:rPr lang="en-US" dirty="0"/>
              <a:t>s liquid center!</a:t>
            </a:r>
          </a:p>
        </p:txBody>
      </p:sp>
    </p:spTree>
    <p:extLst>
      <p:ext uri="{BB962C8B-B14F-4D97-AF65-F5344CB8AC3E}">
        <p14:creationId xmlns:p14="http://schemas.microsoft.com/office/powerpoint/2010/main" val="21069835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6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62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81000" y="304800"/>
            <a:ext cx="2988733" cy="1642533"/>
          </a:xfrm>
        </p:spPr>
        <p:txBody>
          <a:bodyPr/>
          <a:lstStyle/>
          <a:p>
            <a:r>
              <a:rPr lang="en-US" dirty="0"/>
              <a:t>P-Waves</a:t>
            </a:r>
          </a:p>
        </p:txBody>
      </p:sp>
      <p:sp>
        <p:nvSpPr>
          <p:cNvPr id="24579" name="Rectangle 3"/>
          <p:cNvSpPr>
            <a:spLocks noGrp="1" noChangeArrowheads="1"/>
          </p:cNvSpPr>
          <p:nvPr>
            <p:ph type="body" idx="1"/>
          </p:nvPr>
        </p:nvSpPr>
        <p:spPr>
          <a:xfrm>
            <a:off x="304800" y="3352800"/>
            <a:ext cx="8610600" cy="3276600"/>
          </a:xfrm>
        </p:spPr>
        <p:txBody>
          <a:bodyPr/>
          <a:lstStyle/>
          <a:p>
            <a:pPr>
              <a:lnSpc>
                <a:spcPct val="90000"/>
              </a:lnSpc>
            </a:pPr>
            <a:r>
              <a:rPr lang="en-US"/>
              <a:t>P stands for </a:t>
            </a:r>
            <a:r>
              <a:rPr lang="ja-JP" altLang="en-US">
                <a:latin typeface="Arial"/>
              </a:rPr>
              <a:t>“</a:t>
            </a:r>
            <a:r>
              <a:rPr lang="en-US"/>
              <a:t>primary</a:t>
            </a:r>
            <a:r>
              <a:rPr lang="ja-JP" altLang="en-US">
                <a:latin typeface="Arial"/>
              </a:rPr>
              <a:t>”</a:t>
            </a:r>
            <a:r>
              <a:rPr lang="en-US"/>
              <a:t> or </a:t>
            </a:r>
            <a:r>
              <a:rPr lang="ja-JP" altLang="en-US">
                <a:latin typeface="Arial"/>
              </a:rPr>
              <a:t>“</a:t>
            </a:r>
            <a:r>
              <a:rPr lang="en-US"/>
              <a:t>pressure</a:t>
            </a:r>
            <a:r>
              <a:rPr lang="ja-JP" altLang="en-US">
                <a:latin typeface="Arial"/>
              </a:rPr>
              <a:t>”</a:t>
            </a:r>
            <a:r>
              <a:rPr lang="en-US"/>
              <a:t>.</a:t>
            </a:r>
          </a:p>
          <a:p>
            <a:pPr>
              <a:lnSpc>
                <a:spcPct val="90000"/>
              </a:lnSpc>
            </a:pPr>
            <a:r>
              <a:rPr lang="en-US"/>
              <a:t>These are </a:t>
            </a:r>
            <a:r>
              <a:rPr lang="en-US" i="1"/>
              <a:t>longitudinal waves</a:t>
            </a:r>
            <a:r>
              <a:rPr lang="en-US"/>
              <a:t>.  This means that disturbed particles vibrate in the same direction as the motion of the wave.</a:t>
            </a:r>
          </a:p>
          <a:p>
            <a:pPr>
              <a:lnSpc>
                <a:spcPct val="90000"/>
              </a:lnSpc>
            </a:pPr>
            <a:r>
              <a:rPr lang="en-US"/>
              <a:t>In other words, the crests travel as compressions.</a:t>
            </a:r>
          </a:p>
          <a:p>
            <a:pPr>
              <a:lnSpc>
                <a:spcPct val="90000"/>
              </a:lnSpc>
            </a:pPr>
            <a:r>
              <a:rPr lang="en-US"/>
              <a:t>Sound waves are another example of longitudinal waves.</a:t>
            </a:r>
          </a:p>
        </p:txBody>
      </p:sp>
      <p:pic>
        <p:nvPicPr>
          <p:cNvPr id="24580" name="Picture 4" descr="C:\Documents and Settings\Tom\My Documents\My Pictures\Astronomy\Earth &amp; Moon\pwave_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04800"/>
            <a:ext cx="5334000" cy="274637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887554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5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45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457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45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81000" y="533400"/>
            <a:ext cx="3733800" cy="2294468"/>
          </a:xfrm>
        </p:spPr>
        <p:txBody>
          <a:bodyPr/>
          <a:lstStyle/>
          <a:p>
            <a:r>
              <a:rPr lang="en-US" dirty="0"/>
              <a:t>S-Waves</a:t>
            </a:r>
          </a:p>
        </p:txBody>
      </p:sp>
      <p:sp>
        <p:nvSpPr>
          <p:cNvPr id="25603" name="Rectangle 3"/>
          <p:cNvSpPr>
            <a:spLocks noGrp="1" noChangeArrowheads="1"/>
          </p:cNvSpPr>
          <p:nvPr>
            <p:ph type="body" idx="1"/>
          </p:nvPr>
        </p:nvSpPr>
        <p:spPr>
          <a:xfrm>
            <a:off x="228600" y="3505200"/>
            <a:ext cx="8686800" cy="3124200"/>
          </a:xfrm>
        </p:spPr>
        <p:txBody>
          <a:bodyPr/>
          <a:lstStyle/>
          <a:p>
            <a:r>
              <a:rPr lang="en-US"/>
              <a:t>S stands for </a:t>
            </a:r>
            <a:r>
              <a:rPr lang="ja-JP" altLang="en-US">
                <a:latin typeface="Arial"/>
              </a:rPr>
              <a:t>“</a:t>
            </a:r>
            <a:r>
              <a:rPr lang="en-US"/>
              <a:t>secondary</a:t>
            </a:r>
            <a:r>
              <a:rPr lang="ja-JP" altLang="en-US">
                <a:latin typeface="Arial"/>
              </a:rPr>
              <a:t>”</a:t>
            </a:r>
            <a:r>
              <a:rPr lang="en-US"/>
              <a:t> or </a:t>
            </a:r>
            <a:r>
              <a:rPr lang="ja-JP" altLang="en-US">
                <a:latin typeface="Arial"/>
              </a:rPr>
              <a:t>“</a:t>
            </a:r>
            <a:r>
              <a:rPr lang="en-US"/>
              <a:t>seismic</a:t>
            </a:r>
            <a:r>
              <a:rPr lang="ja-JP" altLang="en-US">
                <a:latin typeface="Arial"/>
              </a:rPr>
              <a:t>”</a:t>
            </a:r>
            <a:r>
              <a:rPr lang="en-US"/>
              <a:t>.</a:t>
            </a:r>
          </a:p>
          <a:p>
            <a:r>
              <a:rPr lang="en-US"/>
              <a:t>S-waves are </a:t>
            </a:r>
            <a:r>
              <a:rPr lang="en-US" i="1"/>
              <a:t>transverse waves</a:t>
            </a:r>
            <a:r>
              <a:rPr lang="en-US"/>
              <a:t>, which means that disturbed particles vibrate in a direction perpendicular to the direction of wave travel, like ripples in a pond, or people </a:t>
            </a:r>
            <a:r>
              <a:rPr lang="ja-JP" altLang="en-US">
                <a:latin typeface="Arial"/>
              </a:rPr>
              <a:t>“</a:t>
            </a:r>
            <a:r>
              <a:rPr lang="en-US"/>
              <a:t>doing the wave</a:t>
            </a:r>
            <a:r>
              <a:rPr lang="ja-JP" altLang="en-US">
                <a:latin typeface="Arial"/>
              </a:rPr>
              <a:t>”</a:t>
            </a:r>
            <a:r>
              <a:rPr lang="en-US"/>
              <a:t> in a stadium.</a:t>
            </a:r>
          </a:p>
        </p:txBody>
      </p:sp>
      <p:pic>
        <p:nvPicPr>
          <p:cNvPr id="25604" name="Picture 4" descr="C:\Documents and Settings\Tom\My Documents\My Pictures\Astronomy\Earth &amp; Moon\swave_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457200"/>
            <a:ext cx="4497388" cy="274161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7971654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6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560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Documents and Settings\Tom\My Documents\My Pictures\Astronomy\Earth &amp; Moon\image06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76288"/>
            <a:ext cx="9144000" cy="530542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01920833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89467" y="934571"/>
            <a:ext cx="8365066" cy="1653988"/>
          </a:xfrm>
        </p:spPr>
        <p:txBody>
          <a:bodyPr/>
          <a:lstStyle/>
          <a:p>
            <a:r>
              <a:rPr lang="en-US" dirty="0"/>
              <a:t>Slinky Science activities for students:</a:t>
            </a:r>
            <a:endParaRPr lang="en-US" sz="3200" dirty="0"/>
          </a:p>
        </p:txBody>
      </p:sp>
      <p:sp>
        <p:nvSpPr>
          <p:cNvPr id="26627" name="Rectangle 3"/>
          <p:cNvSpPr>
            <a:spLocks noGrp="1" noChangeArrowheads="1"/>
          </p:cNvSpPr>
          <p:nvPr>
            <p:ph type="body" idx="1"/>
          </p:nvPr>
        </p:nvSpPr>
        <p:spPr>
          <a:xfrm>
            <a:off x="779462" y="3268132"/>
            <a:ext cx="7581901" cy="2895601"/>
          </a:xfrm>
        </p:spPr>
        <p:txBody>
          <a:bodyPr>
            <a:normAutofit fontScale="92500" lnSpcReduction="10000"/>
          </a:bodyPr>
          <a:lstStyle/>
          <a:p>
            <a:r>
              <a:rPr lang="en-US" dirty="0">
                <a:hlinkClick r:id="rId3"/>
              </a:rPr>
              <a:t>http://swift.sonoma.edu/education/slinky_booklet/</a:t>
            </a:r>
            <a:endParaRPr lang="en-US" dirty="0"/>
          </a:p>
          <a:p>
            <a:pPr marL="0" indent="0">
              <a:buNone/>
            </a:pPr>
            <a:endParaRPr lang="en-US" dirty="0"/>
          </a:p>
          <a:p>
            <a:r>
              <a:rPr lang="en-US" dirty="0"/>
              <a:t>This booklet, developed by NASA and Sonoma State University, includes activities where students explore wave propagation, standing waves, interference, and the relationships between wavelength, energy, and frequency of a wave, all using </a:t>
            </a:r>
            <a:r>
              <a:rPr lang="en-US" dirty="0" err="1"/>
              <a:t>slinkies</a:t>
            </a:r>
            <a:r>
              <a:rPr lang="en-US" dirty="0"/>
              <a:t>!</a:t>
            </a:r>
          </a:p>
        </p:txBody>
      </p:sp>
    </p:spTree>
    <p:extLst>
      <p:ext uri="{BB962C8B-B14F-4D97-AF65-F5344CB8AC3E}">
        <p14:creationId xmlns:p14="http://schemas.microsoft.com/office/powerpoint/2010/main" val="3463615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6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6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381" y="107577"/>
            <a:ext cx="5196499" cy="1279481"/>
          </a:xfrm>
        </p:spPr>
        <p:txBody>
          <a:bodyPr/>
          <a:lstStyle/>
          <a:p>
            <a:r>
              <a:rPr lang="en-US" sz="4800" dirty="0"/>
              <a:t>Work in </a:t>
            </a:r>
            <a:br>
              <a:rPr lang="en-US" sz="4800" dirty="0"/>
            </a:br>
            <a:r>
              <a:rPr lang="en-US" sz="4800" dirty="0"/>
              <a:t>v. Work out</a:t>
            </a:r>
            <a:endParaRPr lang="en-US" sz="4800" i="1" baseline="-25000" dirty="0"/>
          </a:p>
        </p:txBody>
      </p:sp>
      <p:pic>
        <p:nvPicPr>
          <p:cNvPr id="4" name="Picture 3" descr="hqdefaul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169" y="2162642"/>
            <a:ext cx="4982044" cy="3736533"/>
          </a:xfrm>
          <a:prstGeom prst="rect">
            <a:avLst/>
          </a:prstGeom>
        </p:spPr>
      </p:pic>
      <p:sp>
        <p:nvSpPr>
          <p:cNvPr id="6" name="Content Placeholder 2"/>
          <p:cNvSpPr>
            <a:spLocks noGrp="1"/>
          </p:cNvSpPr>
          <p:nvPr>
            <p:ph idx="1"/>
          </p:nvPr>
        </p:nvSpPr>
        <p:spPr>
          <a:xfrm>
            <a:off x="5520214" y="107577"/>
            <a:ext cx="3623786" cy="6750423"/>
          </a:xfrm>
        </p:spPr>
        <p:txBody>
          <a:bodyPr>
            <a:normAutofit/>
          </a:bodyPr>
          <a:lstStyle/>
          <a:p>
            <a:r>
              <a:rPr lang="en-US" dirty="0"/>
              <a:t>83% of the energy exerted by the user translated into actual useful work done; the other 17% was used overcoming friction.</a:t>
            </a:r>
          </a:p>
          <a:p>
            <a:r>
              <a:rPr lang="en-US" dirty="0"/>
              <a:t>So 900 J of work was input in order to accomplish a 750 J task</a:t>
            </a:r>
          </a:p>
          <a:p>
            <a:r>
              <a:rPr lang="en-US" dirty="0"/>
              <a:t>Was it worth it?</a:t>
            </a:r>
          </a:p>
          <a:p>
            <a:r>
              <a:rPr lang="en-US" dirty="0"/>
              <a:t>Probably, unless you want a back injury! 300 N of effort force is still way less than 1000 N!</a:t>
            </a:r>
          </a:p>
          <a:p>
            <a:pPr marL="403225" lvl="1" indent="0">
              <a:buNone/>
            </a:pPr>
            <a:endParaRPr lang="en-US" dirty="0"/>
          </a:p>
        </p:txBody>
      </p:sp>
      <p:cxnSp>
        <p:nvCxnSpPr>
          <p:cNvPr id="8" name="Straight Arrow Connector 7"/>
          <p:cNvCxnSpPr/>
          <p:nvPr/>
        </p:nvCxnSpPr>
        <p:spPr>
          <a:xfrm flipV="1">
            <a:off x="2155461" y="1761565"/>
            <a:ext cx="0" cy="345243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11" name="TextBox 10"/>
          <p:cNvSpPr txBox="1"/>
          <p:nvPr/>
        </p:nvSpPr>
        <p:spPr>
          <a:xfrm>
            <a:off x="1160763" y="4105368"/>
            <a:ext cx="1989396" cy="7078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000" b="1" i="1" dirty="0" err="1">
                <a:solidFill>
                  <a:schemeClr val="accent3">
                    <a:lumMod val="60000"/>
                    <a:lumOff val="40000"/>
                  </a:schemeClr>
                </a:solidFill>
              </a:rPr>
              <a:t>F</a:t>
            </a:r>
            <a:r>
              <a:rPr lang="en-US" sz="4000" b="1" i="1" baseline="-25000" dirty="0" err="1">
                <a:solidFill>
                  <a:schemeClr val="accent3">
                    <a:lumMod val="60000"/>
                    <a:lumOff val="40000"/>
                  </a:schemeClr>
                </a:solidFill>
              </a:rPr>
              <a:t>out</a:t>
            </a:r>
            <a:endParaRPr lang="en-US" sz="4000" b="1" i="1" baseline="-25000" dirty="0">
              <a:solidFill>
                <a:schemeClr val="accent3">
                  <a:lumMod val="60000"/>
                  <a:lumOff val="40000"/>
                </a:schemeClr>
              </a:solidFill>
            </a:endParaRPr>
          </a:p>
        </p:txBody>
      </p:sp>
      <p:cxnSp>
        <p:nvCxnSpPr>
          <p:cNvPr id="13" name="Straight Arrow Connector 12"/>
          <p:cNvCxnSpPr/>
          <p:nvPr/>
        </p:nvCxnSpPr>
        <p:spPr>
          <a:xfrm flipV="1">
            <a:off x="5129663" y="4105368"/>
            <a:ext cx="0" cy="110863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16" name="TextBox 15"/>
          <p:cNvSpPr txBox="1"/>
          <p:nvPr/>
        </p:nvSpPr>
        <p:spPr>
          <a:xfrm>
            <a:off x="4622569" y="4752725"/>
            <a:ext cx="1108617" cy="7078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000" b="1" i="1" dirty="0" err="1">
                <a:solidFill>
                  <a:srgbClr val="FF0000"/>
                </a:solidFill>
              </a:rPr>
              <a:t>d</a:t>
            </a:r>
            <a:r>
              <a:rPr lang="en-US" sz="4000" b="1" i="1" baseline="-25000" dirty="0" err="1">
                <a:solidFill>
                  <a:srgbClr val="FF0000"/>
                </a:solidFill>
              </a:rPr>
              <a:t>out</a:t>
            </a:r>
            <a:endParaRPr lang="en-US" sz="4000" b="1" i="1" baseline="-25000" dirty="0">
              <a:solidFill>
                <a:srgbClr val="FF0000"/>
              </a:solidFill>
            </a:endParaRPr>
          </a:p>
        </p:txBody>
      </p:sp>
      <p:cxnSp>
        <p:nvCxnSpPr>
          <p:cNvPr id="17" name="Straight Arrow Connector 16"/>
          <p:cNvCxnSpPr/>
          <p:nvPr/>
        </p:nvCxnSpPr>
        <p:spPr>
          <a:xfrm flipV="1">
            <a:off x="3183064" y="2891097"/>
            <a:ext cx="1052667" cy="584905"/>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21" name="TextBox 20"/>
          <p:cNvSpPr txBox="1"/>
          <p:nvPr/>
        </p:nvSpPr>
        <p:spPr>
          <a:xfrm>
            <a:off x="2700010" y="3124420"/>
            <a:ext cx="1989396" cy="7078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000" b="1" i="1" dirty="0">
                <a:solidFill>
                  <a:schemeClr val="accent3">
                    <a:lumMod val="60000"/>
                    <a:lumOff val="40000"/>
                  </a:schemeClr>
                </a:solidFill>
              </a:rPr>
              <a:t>F</a:t>
            </a:r>
            <a:r>
              <a:rPr lang="en-US" sz="4000" b="1" i="1" baseline="-25000" dirty="0">
                <a:solidFill>
                  <a:schemeClr val="accent3">
                    <a:lumMod val="60000"/>
                    <a:lumOff val="40000"/>
                  </a:schemeClr>
                </a:solidFill>
              </a:rPr>
              <a:t>in</a:t>
            </a:r>
          </a:p>
        </p:txBody>
      </p:sp>
      <p:cxnSp>
        <p:nvCxnSpPr>
          <p:cNvPr id="22" name="Straight Arrow Connector 21"/>
          <p:cNvCxnSpPr/>
          <p:nvPr/>
        </p:nvCxnSpPr>
        <p:spPr>
          <a:xfrm flipV="1">
            <a:off x="2207607" y="3977348"/>
            <a:ext cx="3139273" cy="1921827"/>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24" name="TextBox 23"/>
          <p:cNvSpPr txBox="1"/>
          <p:nvPr/>
        </p:nvSpPr>
        <p:spPr>
          <a:xfrm>
            <a:off x="3544327" y="4767424"/>
            <a:ext cx="1145079" cy="7078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000" b="1" i="1" dirty="0">
                <a:solidFill>
                  <a:srgbClr val="FF0000"/>
                </a:solidFill>
              </a:rPr>
              <a:t>d</a:t>
            </a:r>
            <a:r>
              <a:rPr lang="en-US" sz="4000" b="1" i="1" baseline="-25000" dirty="0">
                <a:solidFill>
                  <a:srgbClr val="FF0000"/>
                </a:solidFill>
              </a:rPr>
              <a:t>in</a:t>
            </a:r>
          </a:p>
        </p:txBody>
      </p:sp>
    </p:spTree>
    <p:extLst>
      <p:ext uri="{BB962C8B-B14F-4D97-AF65-F5344CB8AC3E}">
        <p14:creationId xmlns:p14="http://schemas.microsoft.com/office/powerpoint/2010/main" val="326512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889" y="107576"/>
            <a:ext cx="8555007" cy="1429885"/>
          </a:xfrm>
        </p:spPr>
        <p:txBody>
          <a:bodyPr/>
          <a:lstStyle/>
          <a:p>
            <a:r>
              <a:rPr lang="en-US" dirty="0"/>
              <a:t>Representing Waves with Sine Curves</a:t>
            </a:r>
          </a:p>
        </p:txBody>
      </p:sp>
      <p:pic>
        <p:nvPicPr>
          <p:cNvPr id="5" name="Picture 4" descr="whiterectang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15396"/>
            <a:ext cx="9144000" cy="4929558"/>
          </a:xfrm>
          <a:prstGeom prst="rect">
            <a:avLst/>
          </a:prstGeom>
        </p:spPr>
      </p:pic>
      <p:pic>
        <p:nvPicPr>
          <p:cNvPr id="6" name="Picture 5" descr="si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666" y="3265928"/>
            <a:ext cx="3446231" cy="1724562"/>
          </a:xfrm>
          <a:prstGeom prst="rect">
            <a:avLst/>
          </a:prstGeom>
        </p:spPr>
      </p:pic>
      <p:pic>
        <p:nvPicPr>
          <p:cNvPr id="7" name="Picture 6" descr="si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8770" y="3265928"/>
            <a:ext cx="3446231" cy="1724562"/>
          </a:xfrm>
          <a:prstGeom prst="rect">
            <a:avLst/>
          </a:prstGeom>
        </p:spPr>
      </p:pic>
      <p:sp>
        <p:nvSpPr>
          <p:cNvPr id="8" name="TextBox 7"/>
          <p:cNvSpPr txBox="1"/>
          <p:nvPr/>
        </p:nvSpPr>
        <p:spPr>
          <a:xfrm>
            <a:off x="1291317" y="1963232"/>
            <a:ext cx="6314906" cy="584776"/>
          </a:xfrm>
          <a:prstGeom prst="rect">
            <a:avLst/>
          </a:prstGeom>
          <a:noFill/>
        </p:spPr>
        <p:txBody>
          <a:bodyPr wrap="square" rtlCol="0">
            <a:spAutoFit/>
          </a:bodyPr>
          <a:lstStyle/>
          <a:p>
            <a:r>
              <a:rPr lang="en-US" sz="3200" u="sng" dirty="0">
                <a:solidFill>
                  <a:srgbClr val="0000FF"/>
                </a:solidFill>
              </a:rPr>
              <a:t>Crest</a:t>
            </a:r>
            <a:r>
              <a:rPr lang="en-US" sz="3200" dirty="0">
                <a:solidFill>
                  <a:srgbClr val="0000FF"/>
                </a:solidFill>
              </a:rPr>
              <a:t>: High point of a wave </a:t>
            </a:r>
          </a:p>
        </p:txBody>
      </p:sp>
      <p:cxnSp>
        <p:nvCxnSpPr>
          <p:cNvPr id="10" name="Straight Arrow Connector 9"/>
          <p:cNvCxnSpPr/>
          <p:nvPr/>
        </p:nvCxnSpPr>
        <p:spPr>
          <a:xfrm>
            <a:off x="1948399" y="2548008"/>
            <a:ext cx="0" cy="71792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2100799" y="2548008"/>
            <a:ext cx="3187717" cy="71792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291317" y="5890359"/>
            <a:ext cx="6314906" cy="584776"/>
          </a:xfrm>
          <a:prstGeom prst="rect">
            <a:avLst/>
          </a:prstGeom>
          <a:noFill/>
        </p:spPr>
        <p:txBody>
          <a:bodyPr wrap="square" rtlCol="0">
            <a:spAutoFit/>
          </a:bodyPr>
          <a:lstStyle/>
          <a:p>
            <a:r>
              <a:rPr lang="en-US" sz="3200" u="sng" dirty="0">
                <a:solidFill>
                  <a:srgbClr val="FF0000"/>
                </a:solidFill>
              </a:rPr>
              <a:t>Trough</a:t>
            </a:r>
            <a:r>
              <a:rPr lang="en-US" sz="3200" dirty="0">
                <a:solidFill>
                  <a:srgbClr val="FF0000"/>
                </a:solidFill>
              </a:rPr>
              <a:t>: Low point of a wave </a:t>
            </a:r>
          </a:p>
        </p:txBody>
      </p:sp>
      <p:cxnSp>
        <p:nvCxnSpPr>
          <p:cNvPr id="16" name="Straight Arrow Connector 15"/>
          <p:cNvCxnSpPr/>
          <p:nvPr/>
        </p:nvCxnSpPr>
        <p:spPr>
          <a:xfrm flipV="1">
            <a:off x="2309556" y="4990491"/>
            <a:ext cx="1239316" cy="89986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2461956" y="4990491"/>
            <a:ext cx="4653185" cy="89986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163085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889" y="107576"/>
            <a:ext cx="8555007" cy="1429885"/>
          </a:xfrm>
        </p:spPr>
        <p:txBody>
          <a:bodyPr/>
          <a:lstStyle/>
          <a:p>
            <a:r>
              <a:rPr lang="en-US" dirty="0"/>
              <a:t>Representing Waves with Sine Curves</a:t>
            </a:r>
          </a:p>
        </p:txBody>
      </p:sp>
      <p:pic>
        <p:nvPicPr>
          <p:cNvPr id="5" name="Picture 4" descr="whiterectang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15396"/>
            <a:ext cx="9144000" cy="4929558"/>
          </a:xfrm>
          <a:prstGeom prst="rect">
            <a:avLst/>
          </a:prstGeom>
        </p:spPr>
      </p:pic>
      <p:pic>
        <p:nvPicPr>
          <p:cNvPr id="6" name="Picture 5" descr="si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666" y="3265928"/>
            <a:ext cx="3446231" cy="1724562"/>
          </a:xfrm>
          <a:prstGeom prst="rect">
            <a:avLst/>
          </a:prstGeom>
        </p:spPr>
      </p:pic>
      <p:pic>
        <p:nvPicPr>
          <p:cNvPr id="7" name="Picture 6" descr="si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8770" y="3265928"/>
            <a:ext cx="3446231" cy="1724562"/>
          </a:xfrm>
          <a:prstGeom prst="rect">
            <a:avLst/>
          </a:prstGeom>
        </p:spPr>
      </p:pic>
      <p:sp>
        <p:nvSpPr>
          <p:cNvPr id="8" name="TextBox 7"/>
          <p:cNvSpPr txBox="1"/>
          <p:nvPr/>
        </p:nvSpPr>
        <p:spPr>
          <a:xfrm>
            <a:off x="1291317" y="5390058"/>
            <a:ext cx="6314906" cy="1077218"/>
          </a:xfrm>
          <a:prstGeom prst="rect">
            <a:avLst/>
          </a:prstGeom>
          <a:noFill/>
        </p:spPr>
        <p:txBody>
          <a:bodyPr wrap="square" rtlCol="0">
            <a:spAutoFit/>
          </a:bodyPr>
          <a:lstStyle/>
          <a:p>
            <a:r>
              <a:rPr lang="en-US" sz="3200" u="sng" dirty="0">
                <a:solidFill>
                  <a:srgbClr val="0000FF"/>
                </a:solidFill>
              </a:rPr>
              <a:t>Amplitude</a:t>
            </a:r>
            <a:r>
              <a:rPr lang="en-US" sz="3200" dirty="0">
                <a:solidFill>
                  <a:srgbClr val="0000FF"/>
                </a:solidFill>
              </a:rPr>
              <a:t>: Distance from wave’s midpoint to either crest or trough </a:t>
            </a:r>
          </a:p>
        </p:txBody>
      </p:sp>
      <p:cxnSp>
        <p:nvCxnSpPr>
          <p:cNvPr id="18" name="Straight Arrow Connector 17"/>
          <p:cNvCxnSpPr/>
          <p:nvPr/>
        </p:nvCxnSpPr>
        <p:spPr>
          <a:xfrm>
            <a:off x="3601062" y="4105233"/>
            <a:ext cx="0" cy="885257"/>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5336538" y="3265928"/>
            <a:ext cx="0" cy="885257"/>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166336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889" y="107576"/>
            <a:ext cx="8555007" cy="1429885"/>
          </a:xfrm>
        </p:spPr>
        <p:txBody>
          <a:bodyPr/>
          <a:lstStyle/>
          <a:p>
            <a:r>
              <a:rPr lang="en-US" dirty="0"/>
              <a:t>Representing Waves with Sine Curves</a:t>
            </a:r>
          </a:p>
        </p:txBody>
      </p:sp>
      <p:pic>
        <p:nvPicPr>
          <p:cNvPr id="5" name="Picture 4" descr="whiterectang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15396"/>
            <a:ext cx="9144000" cy="4929558"/>
          </a:xfrm>
          <a:prstGeom prst="rect">
            <a:avLst/>
          </a:prstGeom>
        </p:spPr>
      </p:pic>
      <p:pic>
        <p:nvPicPr>
          <p:cNvPr id="6" name="Picture 5" descr="si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666" y="3265928"/>
            <a:ext cx="3446231" cy="1724562"/>
          </a:xfrm>
          <a:prstGeom prst="rect">
            <a:avLst/>
          </a:prstGeom>
        </p:spPr>
      </p:pic>
      <p:pic>
        <p:nvPicPr>
          <p:cNvPr id="7" name="Picture 6" descr="si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8770" y="3265928"/>
            <a:ext cx="3446231" cy="1724562"/>
          </a:xfrm>
          <a:prstGeom prst="rect">
            <a:avLst/>
          </a:prstGeom>
        </p:spPr>
      </p:pic>
      <p:sp>
        <p:nvSpPr>
          <p:cNvPr id="8" name="TextBox 7"/>
          <p:cNvSpPr txBox="1"/>
          <p:nvPr/>
        </p:nvSpPr>
        <p:spPr>
          <a:xfrm>
            <a:off x="483863" y="5974833"/>
            <a:ext cx="7929814" cy="584776"/>
          </a:xfrm>
          <a:prstGeom prst="rect">
            <a:avLst/>
          </a:prstGeom>
          <a:noFill/>
        </p:spPr>
        <p:txBody>
          <a:bodyPr wrap="square" rtlCol="0">
            <a:spAutoFit/>
          </a:bodyPr>
          <a:lstStyle/>
          <a:p>
            <a:r>
              <a:rPr lang="en-US" sz="3200" u="sng" dirty="0">
                <a:solidFill>
                  <a:srgbClr val="0000FF"/>
                </a:solidFill>
              </a:rPr>
              <a:t>Wavelength</a:t>
            </a:r>
            <a:r>
              <a:rPr lang="en-US" sz="3200" dirty="0">
                <a:solidFill>
                  <a:srgbClr val="0000FF"/>
                </a:solidFill>
              </a:rPr>
              <a:t>: Length of one complete cycle</a:t>
            </a:r>
          </a:p>
        </p:txBody>
      </p:sp>
      <p:sp>
        <p:nvSpPr>
          <p:cNvPr id="3" name="Left Brace 2"/>
          <p:cNvSpPr/>
          <p:nvPr/>
        </p:nvSpPr>
        <p:spPr>
          <a:xfrm rot="5400000">
            <a:off x="3419433" y="1379449"/>
            <a:ext cx="395743" cy="3377220"/>
          </a:xfrm>
          <a:prstGeom prst="leftBrace">
            <a:avLst>
              <a:gd name="adj1" fmla="val 8333"/>
              <a:gd name="adj2" fmla="val 49485"/>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11" name="Left Brace 10"/>
          <p:cNvSpPr/>
          <p:nvPr/>
        </p:nvSpPr>
        <p:spPr>
          <a:xfrm rot="16200000">
            <a:off x="5091594" y="3525480"/>
            <a:ext cx="436766" cy="3366788"/>
          </a:xfrm>
          <a:prstGeom prst="leftBrace">
            <a:avLst>
              <a:gd name="adj1" fmla="val 8333"/>
              <a:gd name="adj2" fmla="val 49485"/>
            </a:avLst>
          </a:pr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12" name="Left Brace 11"/>
          <p:cNvSpPr/>
          <p:nvPr/>
        </p:nvSpPr>
        <p:spPr>
          <a:xfrm rot="16200000">
            <a:off x="2352539" y="2861528"/>
            <a:ext cx="841008" cy="3416915"/>
          </a:xfrm>
          <a:prstGeom prst="leftBrace">
            <a:avLst>
              <a:gd name="adj1" fmla="val 8333"/>
              <a:gd name="adj2" fmla="val 49485"/>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4" name="TextBox 3"/>
          <p:cNvSpPr txBox="1"/>
          <p:nvPr/>
        </p:nvSpPr>
        <p:spPr>
          <a:xfrm>
            <a:off x="3441764" y="2336268"/>
            <a:ext cx="369637" cy="523220"/>
          </a:xfrm>
          <a:prstGeom prst="rect">
            <a:avLst/>
          </a:prstGeom>
          <a:noFill/>
        </p:spPr>
        <p:txBody>
          <a:bodyPr wrap="none" rtlCol="0">
            <a:spAutoFit/>
          </a:bodyPr>
          <a:lstStyle/>
          <a:p>
            <a:r>
              <a:rPr lang="en-US" sz="2800" dirty="0" err="1">
                <a:solidFill>
                  <a:srgbClr val="FF0000"/>
                </a:solidFill>
              </a:rPr>
              <a:t>λ</a:t>
            </a:r>
            <a:endParaRPr lang="en-US" sz="2800" dirty="0">
              <a:solidFill>
                <a:srgbClr val="FF0000"/>
              </a:solidFill>
            </a:endParaRPr>
          </a:p>
        </p:txBody>
      </p:sp>
      <p:sp>
        <p:nvSpPr>
          <p:cNvPr id="14" name="TextBox 13"/>
          <p:cNvSpPr txBox="1"/>
          <p:nvPr/>
        </p:nvSpPr>
        <p:spPr>
          <a:xfrm>
            <a:off x="2602566" y="4974270"/>
            <a:ext cx="369637" cy="523220"/>
          </a:xfrm>
          <a:prstGeom prst="rect">
            <a:avLst/>
          </a:prstGeom>
          <a:noFill/>
        </p:spPr>
        <p:txBody>
          <a:bodyPr wrap="none" rtlCol="0">
            <a:spAutoFit/>
          </a:bodyPr>
          <a:lstStyle/>
          <a:p>
            <a:r>
              <a:rPr lang="en-US" sz="2800" dirty="0" err="1">
                <a:solidFill>
                  <a:schemeClr val="accent6">
                    <a:lumMod val="75000"/>
                  </a:schemeClr>
                </a:solidFill>
              </a:rPr>
              <a:t>λ</a:t>
            </a:r>
            <a:endParaRPr lang="en-US" sz="2800" dirty="0">
              <a:solidFill>
                <a:schemeClr val="accent6">
                  <a:lumMod val="75000"/>
                </a:schemeClr>
              </a:solidFill>
            </a:endParaRPr>
          </a:p>
        </p:txBody>
      </p:sp>
      <p:sp>
        <p:nvSpPr>
          <p:cNvPr id="15" name="TextBox 14"/>
          <p:cNvSpPr txBox="1"/>
          <p:nvPr/>
        </p:nvSpPr>
        <p:spPr>
          <a:xfrm>
            <a:off x="5155888" y="5400603"/>
            <a:ext cx="369637" cy="523220"/>
          </a:xfrm>
          <a:prstGeom prst="rect">
            <a:avLst/>
          </a:prstGeom>
          <a:noFill/>
        </p:spPr>
        <p:txBody>
          <a:bodyPr wrap="none" rtlCol="0">
            <a:spAutoFit/>
          </a:bodyPr>
          <a:lstStyle/>
          <a:p>
            <a:r>
              <a:rPr lang="en-US" sz="2800" dirty="0" err="1">
                <a:solidFill>
                  <a:srgbClr val="008000"/>
                </a:solidFill>
              </a:rPr>
              <a:t>λ</a:t>
            </a:r>
            <a:endParaRPr lang="en-US" sz="2800" dirty="0">
              <a:solidFill>
                <a:srgbClr val="008000"/>
              </a:solidFill>
            </a:endParaRPr>
          </a:p>
        </p:txBody>
      </p:sp>
    </p:spTree>
    <p:extLst>
      <p:ext uri="{BB962C8B-B14F-4D97-AF65-F5344CB8AC3E}">
        <p14:creationId xmlns:p14="http://schemas.microsoft.com/office/powerpoint/2010/main" val="368257755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144867"/>
          </a:xfrm>
        </p:spPr>
        <p:txBody>
          <a:bodyPr/>
          <a:lstStyle/>
          <a:p>
            <a:r>
              <a:rPr lang="en-US" dirty="0"/>
              <a:t>Other Wave Properties</a:t>
            </a:r>
          </a:p>
        </p:txBody>
      </p:sp>
      <p:sp>
        <p:nvSpPr>
          <p:cNvPr id="3" name="Content Placeholder 2"/>
          <p:cNvSpPr>
            <a:spLocks noGrp="1"/>
          </p:cNvSpPr>
          <p:nvPr>
            <p:ph idx="1"/>
          </p:nvPr>
        </p:nvSpPr>
        <p:spPr>
          <a:xfrm>
            <a:off x="400118" y="1548161"/>
            <a:ext cx="8385081" cy="5009774"/>
          </a:xfrm>
        </p:spPr>
        <p:txBody>
          <a:bodyPr>
            <a:noAutofit/>
          </a:bodyPr>
          <a:lstStyle/>
          <a:p>
            <a:r>
              <a:rPr lang="en-US" sz="2200" u="sng" dirty="0"/>
              <a:t>Period</a:t>
            </a:r>
            <a:r>
              <a:rPr lang="en-US" sz="2200" dirty="0"/>
              <a:t>: The amount of time it takes for one complete cycle to pass by a stationary point.</a:t>
            </a:r>
          </a:p>
          <a:p>
            <a:pPr lvl="2"/>
            <a:r>
              <a:rPr lang="en-US" sz="2200" dirty="0"/>
              <a:t>Symbol: </a:t>
            </a:r>
            <a:r>
              <a:rPr lang="en-US" sz="2200" i="1" dirty="0"/>
              <a:t>T</a:t>
            </a:r>
            <a:r>
              <a:rPr lang="en-US" sz="2200" dirty="0"/>
              <a:t>	</a:t>
            </a:r>
          </a:p>
          <a:p>
            <a:pPr lvl="2"/>
            <a:r>
              <a:rPr lang="en-US" sz="2200" dirty="0"/>
              <a:t>Unit: seconds</a:t>
            </a:r>
          </a:p>
          <a:p>
            <a:r>
              <a:rPr lang="en-US" sz="2200" u="sng" dirty="0"/>
              <a:t>Wave Speed</a:t>
            </a:r>
            <a:r>
              <a:rPr lang="en-US" sz="2200" dirty="0"/>
              <a:t>: The speed of any given crest or trough of the wave.</a:t>
            </a:r>
          </a:p>
          <a:p>
            <a:pPr lvl="2"/>
            <a:r>
              <a:rPr lang="en-US" sz="2200" dirty="0"/>
              <a:t>Symbol: </a:t>
            </a:r>
            <a:r>
              <a:rPr lang="en-US" sz="2200" i="1" dirty="0"/>
              <a:t>v</a:t>
            </a:r>
          </a:p>
          <a:p>
            <a:pPr lvl="2"/>
            <a:r>
              <a:rPr lang="en-US" sz="2200" dirty="0"/>
              <a:t>Unit: m/s</a:t>
            </a:r>
          </a:p>
          <a:p>
            <a:r>
              <a:rPr lang="en-US" sz="2200" dirty="0"/>
              <a:t>Frequency: The rate at which complete cycles pass by a stationary point.  (For example: The number of crests that pass by a given spot per unit time)</a:t>
            </a:r>
          </a:p>
          <a:p>
            <a:pPr lvl="2"/>
            <a:r>
              <a:rPr lang="en-US" sz="2200" dirty="0"/>
              <a:t>Symbol: </a:t>
            </a:r>
            <a:r>
              <a:rPr lang="en-US" sz="2200" i="1" dirty="0"/>
              <a:t>f</a:t>
            </a:r>
          </a:p>
          <a:p>
            <a:pPr lvl="2"/>
            <a:r>
              <a:rPr lang="en-US" sz="2200" dirty="0"/>
              <a:t>Unit: s</a:t>
            </a:r>
            <a:r>
              <a:rPr lang="en-US" sz="2200" baseline="30000" dirty="0"/>
              <a:t>-1</a:t>
            </a:r>
            <a:r>
              <a:rPr lang="en-US" sz="2200" dirty="0"/>
              <a:t>, or Hz</a:t>
            </a:r>
          </a:p>
        </p:txBody>
      </p:sp>
    </p:spTree>
    <p:extLst>
      <p:ext uri="{BB962C8B-B14F-4D97-AF65-F5344CB8AC3E}">
        <p14:creationId xmlns:p14="http://schemas.microsoft.com/office/powerpoint/2010/main" val="171259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057892"/>
          </a:xfrm>
        </p:spPr>
        <p:txBody>
          <a:bodyPr/>
          <a:lstStyle/>
          <a:p>
            <a:r>
              <a:rPr lang="en-US" dirty="0"/>
              <a:t>Wave equations</a:t>
            </a:r>
          </a:p>
        </p:txBody>
      </p:sp>
      <p:sp>
        <p:nvSpPr>
          <p:cNvPr id="3" name="Content Placeholder 2"/>
          <p:cNvSpPr>
            <a:spLocks noGrp="1"/>
          </p:cNvSpPr>
          <p:nvPr>
            <p:ph idx="1"/>
          </p:nvPr>
        </p:nvSpPr>
        <p:spPr>
          <a:xfrm>
            <a:off x="295740" y="1426394"/>
            <a:ext cx="8472062" cy="5201122"/>
          </a:xfrm>
        </p:spPr>
        <p:txBody>
          <a:bodyPr>
            <a:normAutofit lnSpcReduction="10000"/>
          </a:bodyPr>
          <a:lstStyle/>
          <a:p>
            <a:r>
              <a:rPr lang="en-US" dirty="0"/>
              <a:t>Basic formula for speed: </a:t>
            </a:r>
            <a:r>
              <a:rPr lang="en-US" i="1" dirty="0"/>
              <a:t>v</a:t>
            </a:r>
            <a:r>
              <a:rPr lang="en-US" dirty="0"/>
              <a:t> = </a:t>
            </a:r>
            <a:r>
              <a:rPr lang="en-US" i="1" baseline="30000" dirty="0"/>
              <a:t>d</a:t>
            </a:r>
            <a:r>
              <a:rPr lang="en-US" dirty="0"/>
              <a:t>/</a:t>
            </a:r>
            <a:r>
              <a:rPr lang="en-US" i="1" baseline="-25000" dirty="0"/>
              <a:t>t</a:t>
            </a:r>
          </a:p>
          <a:p>
            <a:r>
              <a:rPr lang="en-US" dirty="0"/>
              <a:t>For a wave, the relevant distance is wavelength and time is period, so </a:t>
            </a:r>
          </a:p>
          <a:p>
            <a:pPr marL="0" indent="0" algn="ctr">
              <a:buNone/>
            </a:pPr>
            <a:r>
              <a:rPr lang="en-US" sz="3600" i="1" dirty="0"/>
              <a:t>v</a:t>
            </a:r>
            <a:r>
              <a:rPr lang="en-US" sz="3600" dirty="0"/>
              <a:t> = </a:t>
            </a:r>
            <a:r>
              <a:rPr lang="en-US" sz="3600" i="1" dirty="0" err="1"/>
              <a:t>λ</a:t>
            </a:r>
            <a:r>
              <a:rPr lang="en-US" sz="3600" dirty="0"/>
              <a:t>/</a:t>
            </a:r>
            <a:r>
              <a:rPr lang="en-US" sz="3600" i="1" dirty="0"/>
              <a:t>T</a:t>
            </a:r>
          </a:p>
          <a:p>
            <a:r>
              <a:rPr lang="en-US" dirty="0"/>
              <a:t>Frequency is the inverse of period, so </a:t>
            </a:r>
          </a:p>
          <a:p>
            <a:pPr marL="0" indent="0" algn="ctr">
              <a:buNone/>
            </a:pPr>
            <a:r>
              <a:rPr lang="en-US" sz="3600" i="1" dirty="0"/>
              <a:t>f</a:t>
            </a:r>
            <a:r>
              <a:rPr lang="en-US" sz="3600" dirty="0"/>
              <a:t> = </a:t>
            </a:r>
            <a:r>
              <a:rPr lang="en-US" sz="3600" baseline="30000" dirty="0"/>
              <a:t>1</a:t>
            </a:r>
            <a:r>
              <a:rPr lang="en-US" sz="3600" dirty="0"/>
              <a:t>/</a:t>
            </a:r>
            <a:r>
              <a:rPr lang="en-US" sz="3600" i="1" baseline="-25000" dirty="0"/>
              <a:t>T</a:t>
            </a:r>
          </a:p>
          <a:p>
            <a:r>
              <a:rPr lang="en-US" dirty="0"/>
              <a:t>If you substitute this expression into the equation for wave speed, you can write </a:t>
            </a:r>
          </a:p>
          <a:p>
            <a:pPr marL="0" indent="0" algn="ctr">
              <a:buNone/>
            </a:pPr>
            <a:r>
              <a:rPr lang="en-US" sz="3600" i="1" dirty="0"/>
              <a:t>v</a:t>
            </a:r>
            <a:r>
              <a:rPr lang="en-US" sz="3600" dirty="0"/>
              <a:t> = </a:t>
            </a:r>
            <a:r>
              <a:rPr lang="en-US" sz="3600" i="1" dirty="0" err="1"/>
              <a:t>λf</a:t>
            </a:r>
            <a:endParaRPr lang="en-US" sz="3600" dirty="0"/>
          </a:p>
        </p:txBody>
      </p:sp>
    </p:spTree>
    <p:extLst>
      <p:ext uri="{BB962C8B-B14F-4D97-AF65-F5344CB8AC3E}">
        <p14:creationId xmlns:p14="http://schemas.microsoft.com/office/powerpoint/2010/main" val="273298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0"/>
            <a:ext cx="7581901" cy="4310767"/>
          </a:xfrm>
        </p:spPr>
        <p:txBody>
          <a:bodyPr/>
          <a:lstStyle/>
          <a:p>
            <a:pPr algn="l"/>
            <a:r>
              <a:rPr lang="en-US" sz="2800" dirty="0"/>
              <a:t>Example Problem: A sound wave has frequency 280 Hz and speed 343 m/s.</a:t>
            </a:r>
            <a:br>
              <a:rPr lang="en-US" sz="2800" dirty="0"/>
            </a:br>
            <a:br>
              <a:rPr lang="en-US" sz="2800" dirty="0"/>
            </a:br>
            <a:r>
              <a:rPr lang="en-US" sz="2800" dirty="0"/>
              <a:t>a)  	What is the wavelength?</a:t>
            </a:r>
            <a:br>
              <a:rPr lang="en-US" sz="2800" dirty="0"/>
            </a:br>
            <a:r>
              <a:rPr lang="en-US" sz="2800" dirty="0"/>
              <a:t>b)  	What is the period?</a:t>
            </a:r>
            <a:br>
              <a:rPr lang="en-US" sz="2800" dirty="0"/>
            </a:br>
            <a:r>
              <a:rPr lang="en-US" sz="2800" dirty="0"/>
              <a:t>c)  	How long would it take to hear an echo 	from a canyon wall 250 away?</a:t>
            </a:r>
            <a:br>
              <a:rPr lang="en-US" sz="2800" dirty="0"/>
            </a:br>
            <a:br>
              <a:rPr lang="en-US" sz="2800" dirty="0"/>
            </a:br>
            <a:endParaRPr lang="en-US" sz="2800" dirty="0"/>
          </a:p>
        </p:txBody>
      </p:sp>
      <p:sp>
        <p:nvSpPr>
          <p:cNvPr id="4" name="Title 1"/>
          <p:cNvSpPr txBox="1">
            <a:spLocks/>
          </p:cNvSpPr>
          <p:nvPr/>
        </p:nvSpPr>
        <p:spPr>
          <a:xfrm>
            <a:off x="779462" y="3444221"/>
            <a:ext cx="8127512" cy="312950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pPr marL="514350" indent="-514350" algn="l">
              <a:buAutoNum type="alphaLcParenR"/>
            </a:pPr>
            <a:r>
              <a:rPr lang="en-US" sz="2800" i="1" dirty="0">
                <a:solidFill>
                  <a:schemeClr val="accent4">
                    <a:lumMod val="60000"/>
                    <a:lumOff val="40000"/>
                  </a:schemeClr>
                </a:solidFill>
              </a:rPr>
              <a:t>v</a:t>
            </a:r>
            <a:r>
              <a:rPr lang="en-US" sz="2800" dirty="0">
                <a:solidFill>
                  <a:schemeClr val="accent4">
                    <a:lumMod val="60000"/>
                    <a:lumOff val="40000"/>
                  </a:schemeClr>
                </a:solidFill>
              </a:rPr>
              <a:t> = </a:t>
            </a:r>
            <a:r>
              <a:rPr lang="en-US" sz="2800" i="1" dirty="0" err="1">
                <a:solidFill>
                  <a:schemeClr val="accent4">
                    <a:lumMod val="60000"/>
                    <a:lumOff val="40000"/>
                  </a:schemeClr>
                </a:solidFill>
              </a:rPr>
              <a:t>λf</a:t>
            </a:r>
            <a:r>
              <a:rPr lang="en-US" sz="2800" dirty="0">
                <a:solidFill>
                  <a:schemeClr val="accent4">
                    <a:lumMod val="60000"/>
                    <a:lumOff val="40000"/>
                  </a:schemeClr>
                </a:solidFill>
              </a:rPr>
              <a:t>, so </a:t>
            </a:r>
            <a:r>
              <a:rPr lang="en-US" sz="2800" i="1" dirty="0" err="1">
                <a:solidFill>
                  <a:schemeClr val="accent4">
                    <a:lumMod val="60000"/>
                    <a:lumOff val="40000"/>
                  </a:schemeClr>
                </a:solidFill>
              </a:rPr>
              <a:t>λ</a:t>
            </a:r>
            <a:r>
              <a:rPr lang="en-US" sz="2800" dirty="0">
                <a:solidFill>
                  <a:schemeClr val="accent4">
                    <a:lumMod val="60000"/>
                    <a:lumOff val="40000"/>
                  </a:schemeClr>
                </a:solidFill>
              </a:rPr>
              <a:t> = </a:t>
            </a:r>
            <a:r>
              <a:rPr lang="en-US" sz="2800" i="1" baseline="30000" dirty="0">
                <a:solidFill>
                  <a:schemeClr val="accent4">
                    <a:lumMod val="60000"/>
                    <a:lumOff val="40000"/>
                  </a:schemeClr>
                </a:solidFill>
              </a:rPr>
              <a:t>v</a:t>
            </a:r>
            <a:r>
              <a:rPr lang="en-US" sz="2800" dirty="0">
                <a:solidFill>
                  <a:schemeClr val="accent4">
                    <a:lumMod val="60000"/>
                    <a:lumOff val="40000"/>
                  </a:schemeClr>
                </a:solidFill>
              </a:rPr>
              <a:t>/</a:t>
            </a:r>
            <a:r>
              <a:rPr lang="en-US" sz="2800" i="1" baseline="-25000" dirty="0">
                <a:solidFill>
                  <a:schemeClr val="accent4">
                    <a:lumMod val="60000"/>
                    <a:lumOff val="40000"/>
                  </a:schemeClr>
                </a:solidFill>
              </a:rPr>
              <a:t>f</a:t>
            </a:r>
            <a:r>
              <a:rPr lang="en-US" sz="2800" dirty="0">
                <a:solidFill>
                  <a:schemeClr val="accent4">
                    <a:lumMod val="60000"/>
                    <a:lumOff val="40000"/>
                  </a:schemeClr>
                </a:solidFill>
              </a:rPr>
              <a:t> = </a:t>
            </a:r>
            <a:r>
              <a:rPr lang="en-US" sz="2800" baseline="30000" dirty="0">
                <a:solidFill>
                  <a:schemeClr val="accent4">
                    <a:lumMod val="60000"/>
                    <a:lumOff val="40000"/>
                  </a:schemeClr>
                </a:solidFill>
              </a:rPr>
              <a:t>343 m/s</a:t>
            </a:r>
            <a:r>
              <a:rPr lang="en-US" sz="2800" dirty="0">
                <a:solidFill>
                  <a:schemeClr val="accent4">
                    <a:lumMod val="60000"/>
                    <a:lumOff val="40000"/>
                  </a:schemeClr>
                </a:solidFill>
              </a:rPr>
              <a:t>/</a:t>
            </a:r>
            <a:r>
              <a:rPr lang="en-US" sz="2800" baseline="-25000" dirty="0">
                <a:solidFill>
                  <a:schemeClr val="accent4">
                    <a:lumMod val="60000"/>
                    <a:lumOff val="40000"/>
                  </a:schemeClr>
                </a:solidFill>
              </a:rPr>
              <a:t>288 Hz</a:t>
            </a:r>
            <a:r>
              <a:rPr lang="en-US" sz="2800" dirty="0">
                <a:solidFill>
                  <a:schemeClr val="accent4">
                    <a:lumMod val="60000"/>
                    <a:lumOff val="40000"/>
                  </a:schemeClr>
                </a:solidFill>
              </a:rPr>
              <a:t> = </a:t>
            </a:r>
            <a:r>
              <a:rPr lang="en-US" sz="2800" u="sng" dirty="0">
                <a:solidFill>
                  <a:schemeClr val="accent4">
                    <a:lumMod val="60000"/>
                    <a:lumOff val="40000"/>
                  </a:schemeClr>
                </a:solidFill>
              </a:rPr>
              <a:t>1.2 m</a:t>
            </a:r>
          </a:p>
          <a:p>
            <a:pPr marL="514350" indent="-514350" algn="l">
              <a:buAutoNum type="alphaLcParenR"/>
            </a:pPr>
            <a:endParaRPr lang="en-US" sz="2800" u="sng" dirty="0">
              <a:solidFill>
                <a:schemeClr val="accent4">
                  <a:lumMod val="60000"/>
                  <a:lumOff val="40000"/>
                </a:schemeClr>
              </a:solidFill>
            </a:endParaRPr>
          </a:p>
          <a:p>
            <a:pPr marL="514350" indent="-514350" algn="l">
              <a:buAutoNum type="alphaLcParenR"/>
            </a:pPr>
            <a:r>
              <a:rPr lang="en-US" sz="2800" i="1" dirty="0">
                <a:solidFill>
                  <a:schemeClr val="accent4">
                    <a:lumMod val="60000"/>
                    <a:lumOff val="40000"/>
                  </a:schemeClr>
                </a:solidFill>
              </a:rPr>
              <a:t>T</a:t>
            </a:r>
            <a:r>
              <a:rPr lang="en-US" sz="2800" dirty="0">
                <a:solidFill>
                  <a:schemeClr val="accent4">
                    <a:lumMod val="60000"/>
                    <a:lumOff val="40000"/>
                  </a:schemeClr>
                </a:solidFill>
              </a:rPr>
              <a:t> = 1/</a:t>
            </a:r>
            <a:r>
              <a:rPr lang="en-US" sz="2800" i="1" baseline="-25000" dirty="0">
                <a:solidFill>
                  <a:schemeClr val="accent4">
                    <a:lumMod val="60000"/>
                    <a:lumOff val="40000"/>
                  </a:schemeClr>
                </a:solidFill>
              </a:rPr>
              <a:t>f</a:t>
            </a:r>
            <a:r>
              <a:rPr lang="en-US" sz="2800" dirty="0">
                <a:solidFill>
                  <a:schemeClr val="accent4">
                    <a:lumMod val="60000"/>
                    <a:lumOff val="40000"/>
                  </a:schemeClr>
                </a:solidFill>
              </a:rPr>
              <a:t> = </a:t>
            </a:r>
            <a:r>
              <a:rPr lang="en-US" sz="2800" baseline="30000" dirty="0">
                <a:solidFill>
                  <a:schemeClr val="accent4">
                    <a:lumMod val="60000"/>
                    <a:lumOff val="40000"/>
                  </a:schemeClr>
                </a:solidFill>
              </a:rPr>
              <a:t>1</a:t>
            </a:r>
            <a:r>
              <a:rPr lang="en-US" sz="2800" dirty="0">
                <a:solidFill>
                  <a:schemeClr val="accent4">
                    <a:lumMod val="60000"/>
                    <a:lumOff val="40000"/>
                  </a:schemeClr>
                </a:solidFill>
              </a:rPr>
              <a:t>/</a:t>
            </a:r>
            <a:r>
              <a:rPr lang="en-US" sz="2800" baseline="-25000" dirty="0">
                <a:solidFill>
                  <a:schemeClr val="accent4">
                    <a:lumMod val="60000"/>
                    <a:lumOff val="40000"/>
                  </a:schemeClr>
                </a:solidFill>
              </a:rPr>
              <a:t>288 Hz</a:t>
            </a:r>
            <a:r>
              <a:rPr lang="en-US" sz="2800" dirty="0">
                <a:solidFill>
                  <a:schemeClr val="accent4">
                    <a:lumMod val="60000"/>
                    <a:lumOff val="40000"/>
                  </a:schemeClr>
                </a:solidFill>
              </a:rPr>
              <a:t> = </a:t>
            </a:r>
            <a:r>
              <a:rPr lang="en-US" sz="2800" u="sng" dirty="0">
                <a:solidFill>
                  <a:schemeClr val="accent4">
                    <a:lumMod val="60000"/>
                    <a:lumOff val="40000"/>
                  </a:schemeClr>
                </a:solidFill>
              </a:rPr>
              <a:t>0.0036 s</a:t>
            </a:r>
          </a:p>
          <a:p>
            <a:pPr marL="514350" indent="-514350" algn="l">
              <a:buAutoNum type="alphaLcParenR"/>
            </a:pPr>
            <a:endParaRPr lang="en-US" sz="2800" u="sng" dirty="0">
              <a:solidFill>
                <a:schemeClr val="accent4">
                  <a:lumMod val="60000"/>
                  <a:lumOff val="40000"/>
                </a:schemeClr>
              </a:solidFill>
            </a:endParaRPr>
          </a:p>
          <a:p>
            <a:pPr marL="514350" indent="-514350" algn="l">
              <a:buAutoNum type="alphaLcParenR"/>
            </a:pPr>
            <a:r>
              <a:rPr lang="en-US" sz="2800" i="1" dirty="0">
                <a:solidFill>
                  <a:schemeClr val="accent4">
                    <a:lumMod val="60000"/>
                    <a:lumOff val="40000"/>
                  </a:schemeClr>
                </a:solidFill>
              </a:rPr>
              <a:t>v</a:t>
            </a:r>
            <a:r>
              <a:rPr lang="en-US" sz="2800" dirty="0">
                <a:solidFill>
                  <a:schemeClr val="accent4">
                    <a:lumMod val="60000"/>
                    <a:lumOff val="40000"/>
                  </a:schemeClr>
                </a:solidFill>
              </a:rPr>
              <a:t> = </a:t>
            </a:r>
            <a:r>
              <a:rPr lang="en-US" sz="2800" i="1" baseline="30000" dirty="0">
                <a:solidFill>
                  <a:schemeClr val="accent4">
                    <a:lumMod val="60000"/>
                    <a:lumOff val="40000"/>
                  </a:schemeClr>
                </a:solidFill>
              </a:rPr>
              <a:t>d</a:t>
            </a:r>
            <a:r>
              <a:rPr lang="en-US" sz="2800" dirty="0">
                <a:solidFill>
                  <a:schemeClr val="accent4">
                    <a:lumMod val="60000"/>
                    <a:lumOff val="40000"/>
                  </a:schemeClr>
                </a:solidFill>
              </a:rPr>
              <a:t>/</a:t>
            </a:r>
            <a:r>
              <a:rPr lang="en-US" sz="2800" i="1" baseline="-25000" dirty="0">
                <a:solidFill>
                  <a:schemeClr val="accent4">
                    <a:lumMod val="60000"/>
                    <a:lumOff val="40000"/>
                  </a:schemeClr>
                </a:solidFill>
              </a:rPr>
              <a:t>t</a:t>
            </a:r>
            <a:r>
              <a:rPr lang="en-US" sz="2800" i="1" dirty="0">
                <a:solidFill>
                  <a:schemeClr val="accent4">
                    <a:lumMod val="60000"/>
                    <a:lumOff val="40000"/>
                  </a:schemeClr>
                </a:solidFill>
              </a:rPr>
              <a:t> = </a:t>
            </a:r>
            <a:r>
              <a:rPr lang="en-US" sz="2800" i="1" baseline="30000" dirty="0">
                <a:solidFill>
                  <a:schemeClr val="accent4">
                    <a:lumMod val="60000"/>
                    <a:lumOff val="40000"/>
                  </a:schemeClr>
                </a:solidFill>
              </a:rPr>
              <a:t>500 m</a:t>
            </a:r>
            <a:r>
              <a:rPr lang="en-US" sz="2800" i="1" dirty="0">
                <a:solidFill>
                  <a:schemeClr val="accent4">
                    <a:lumMod val="60000"/>
                    <a:lumOff val="40000"/>
                  </a:schemeClr>
                </a:solidFill>
              </a:rPr>
              <a:t>/</a:t>
            </a:r>
            <a:r>
              <a:rPr lang="en-US" sz="2800" i="1" baseline="-25000" dirty="0">
                <a:solidFill>
                  <a:schemeClr val="accent4">
                    <a:lumMod val="60000"/>
                    <a:lumOff val="40000"/>
                  </a:schemeClr>
                </a:solidFill>
              </a:rPr>
              <a:t>343 m/s</a:t>
            </a:r>
            <a:r>
              <a:rPr lang="en-US" sz="2800" i="1" dirty="0">
                <a:solidFill>
                  <a:schemeClr val="accent4">
                    <a:lumMod val="60000"/>
                    <a:lumOff val="40000"/>
                  </a:schemeClr>
                </a:solidFill>
              </a:rPr>
              <a:t> = </a:t>
            </a:r>
            <a:r>
              <a:rPr lang="en-US" sz="2800" i="1" u="sng" dirty="0">
                <a:solidFill>
                  <a:schemeClr val="accent4">
                    <a:lumMod val="60000"/>
                    <a:lumOff val="40000"/>
                  </a:schemeClr>
                </a:solidFill>
              </a:rPr>
              <a:t>1.5 s</a:t>
            </a:r>
            <a:r>
              <a:rPr lang="en-US" sz="2800" i="1" dirty="0">
                <a:solidFill>
                  <a:schemeClr val="accent4">
                    <a:lumMod val="60000"/>
                    <a:lumOff val="40000"/>
                  </a:schemeClr>
                </a:solidFill>
              </a:rPr>
              <a:t> 	</a:t>
            </a:r>
            <a:r>
              <a:rPr lang="en-US" sz="2800" dirty="0">
                <a:solidFill>
                  <a:schemeClr val="accent4">
                    <a:lumMod val="60000"/>
                    <a:lumOff val="40000"/>
                  </a:schemeClr>
                </a:solidFill>
              </a:rPr>
              <a:t>(Note: 500 m is the 					</a:t>
            </a:r>
            <a:r>
              <a:rPr lang="en-US" sz="2800" i="1" dirty="0">
                <a:solidFill>
                  <a:schemeClr val="accent4">
                    <a:lumMod val="60000"/>
                    <a:lumOff val="40000"/>
                  </a:schemeClr>
                </a:solidFill>
              </a:rPr>
              <a:t>round trip</a:t>
            </a:r>
            <a:r>
              <a:rPr lang="en-US" sz="2800" dirty="0">
                <a:solidFill>
                  <a:schemeClr val="accent4">
                    <a:lumMod val="60000"/>
                    <a:lumOff val="40000"/>
                  </a:schemeClr>
                </a:solidFill>
              </a:rPr>
              <a:t> distance)</a:t>
            </a:r>
            <a:endParaRPr lang="en-US" sz="2800" i="1" u="sng" baseline="-25000" dirty="0">
              <a:solidFill>
                <a:schemeClr val="accent4">
                  <a:lumMod val="60000"/>
                  <a:lumOff val="40000"/>
                </a:schemeClr>
              </a:solidFill>
            </a:endParaRPr>
          </a:p>
        </p:txBody>
      </p:sp>
    </p:spTree>
    <p:extLst>
      <p:ext uri="{BB962C8B-B14F-4D97-AF65-F5344CB8AC3E}">
        <p14:creationId xmlns:p14="http://schemas.microsoft.com/office/powerpoint/2010/main" val="118947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658" y="107577"/>
            <a:ext cx="8932342" cy="1113432"/>
          </a:xfrm>
        </p:spPr>
        <p:txBody>
          <a:bodyPr/>
          <a:lstStyle/>
          <a:p>
            <a:r>
              <a:rPr lang="en-US" dirty="0"/>
              <a:t>Principle of Superposition:</a:t>
            </a:r>
          </a:p>
        </p:txBody>
      </p:sp>
      <p:sp>
        <p:nvSpPr>
          <p:cNvPr id="3" name="Content Placeholder 2"/>
          <p:cNvSpPr>
            <a:spLocks noGrp="1"/>
          </p:cNvSpPr>
          <p:nvPr>
            <p:ph idx="1"/>
          </p:nvPr>
        </p:nvSpPr>
        <p:spPr>
          <a:xfrm>
            <a:off x="779462" y="1280225"/>
            <a:ext cx="7581901" cy="608270"/>
          </a:xfrm>
        </p:spPr>
        <p:txBody>
          <a:bodyPr/>
          <a:lstStyle/>
          <a:p>
            <a:pPr marL="0" indent="0">
              <a:buNone/>
            </a:pPr>
            <a:r>
              <a:rPr lang="en-US" dirty="0"/>
              <a:t>You will never see these two guys in the same location!</a:t>
            </a:r>
          </a:p>
        </p:txBody>
      </p:sp>
      <p:pic>
        <p:nvPicPr>
          <p:cNvPr id="4" name="Picture 3" descr="clarkandsuperma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7151" y="1888494"/>
            <a:ext cx="4936383" cy="4110661"/>
          </a:xfrm>
          <a:prstGeom prst="rect">
            <a:avLst/>
          </a:prstGeom>
        </p:spPr>
      </p:pic>
      <p:sp>
        <p:nvSpPr>
          <p:cNvPr id="6" name="&quot;No&quot; Symbol 5"/>
          <p:cNvSpPr/>
          <p:nvPr/>
        </p:nvSpPr>
        <p:spPr>
          <a:xfrm>
            <a:off x="2556167" y="2035015"/>
            <a:ext cx="4135457" cy="3964140"/>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1790946" y="6219005"/>
            <a:ext cx="5450531" cy="461665"/>
          </a:xfrm>
          <a:prstGeom prst="rect">
            <a:avLst/>
          </a:prstGeom>
          <a:noFill/>
        </p:spPr>
        <p:txBody>
          <a:bodyPr wrap="none" rtlCol="0">
            <a:spAutoFit/>
          </a:bodyPr>
          <a:lstStyle/>
          <a:p>
            <a:r>
              <a:rPr lang="en-US" sz="2400" dirty="0">
                <a:solidFill>
                  <a:schemeClr val="accent1"/>
                </a:solidFill>
              </a:rPr>
              <a:t>Oops!  Wrong Principle of Superposition!</a:t>
            </a:r>
          </a:p>
        </p:txBody>
      </p:sp>
    </p:spTree>
    <p:extLst>
      <p:ext uri="{BB962C8B-B14F-4D97-AF65-F5344CB8AC3E}">
        <p14:creationId xmlns:p14="http://schemas.microsoft.com/office/powerpoint/2010/main" val="156661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658" y="107577"/>
            <a:ext cx="8932342" cy="1113432"/>
          </a:xfrm>
        </p:spPr>
        <p:txBody>
          <a:bodyPr/>
          <a:lstStyle/>
          <a:p>
            <a:r>
              <a:rPr lang="en-US" dirty="0"/>
              <a:t>Principle of Superposition:</a:t>
            </a:r>
          </a:p>
        </p:txBody>
      </p:sp>
      <p:sp>
        <p:nvSpPr>
          <p:cNvPr id="3" name="Content Placeholder 2"/>
          <p:cNvSpPr>
            <a:spLocks noGrp="1"/>
          </p:cNvSpPr>
          <p:nvPr>
            <p:ph idx="1"/>
          </p:nvPr>
        </p:nvSpPr>
        <p:spPr>
          <a:xfrm>
            <a:off x="779462" y="1280224"/>
            <a:ext cx="7581901" cy="1422275"/>
          </a:xfrm>
        </p:spPr>
        <p:txBody>
          <a:bodyPr>
            <a:normAutofit/>
          </a:bodyPr>
          <a:lstStyle/>
          <a:p>
            <a:pPr marL="0" indent="0">
              <a:buNone/>
            </a:pPr>
            <a:r>
              <a:rPr lang="en-US" dirty="0"/>
              <a:t>When two waves or pulses occupy the same position in space, their amplitudes add together.</a:t>
            </a:r>
          </a:p>
        </p:txBody>
      </p:sp>
      <p:pic>
        <p:nvPicPr>
          <p:cNvPr id="5" name="Picture 4" descr="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6402" y="2399229"/>
            <a:ext cx="5391350" cy="3917385"/>
          </a:xfrm>
          <a:prstGeom prst="rect">
            <a:avLst/>
          </a:prstGeom>
        </p:spPr>
      </p:pic>
    </p:spTree>
    <p:extLst>
      <p:ext uri="{BB962C8B-B14F-4D97-AF65-F5344CB8AC3E}">
        <p14:creationId xmlns:p14="http://schemas.microsoft.com/office/powerpoint/2010/main" val="192648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nk-white-rectangle_19442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00" y="276762"/>
            <a:ext cx="7975600" cy="4493313"/>
          </a:xfrm>
          <a:prstGeom prst="rect">
            <a:avLst/>
          </a:prstGeom>
        </p:spPr>
      </p:pic>
      <p:pic>
        <p:nvPicPr>
          <p:cNvPr id="6" name="Picture 5" descr="1.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200" y="476118"/>
            <a:ext cx="7975600" cy="4098595"/>
          </a:xfrm>
          <a:prstGeom prst="rect">
            <a:avLst/>
          </a:prstGeom>
        </p:spPr>
      </p:pic>
      <p:sp>
        <p:nvSpPr>
          <p:cNvPr id="7" name="TextBox 6"/>
          <p:cNvSpPr txBox="1"/>
          <p:nvPr/>
        </p:nvSpPr>
        <p:spPr>
          <a:xfrm>
            <a:off x="293064" y="4913661"/>
            <a:ext cx="4412239" cy="1846659"/>
          </a:xfrm>
          <a:prstGeom prst="rect">
            <a:avLst/>
          </a:prstGeom>
          <a:noFill/>
        </p:spPr>
        <p:txBody>
          <a:bodyPr wrap="square" rtlCol="0">
            <a:spAutoFit/>
          </a:bodyPr>
          <a:lstStyle/>
          <a:p>
            <a:r>
              <a:rPr lang="en-US" sz="2400" dirty="0"/>
              <a:t>When one wave or pulse reinforces another, resulting in greater amplitude, </a:t>
            </a:r>
            <a:r>
              <a:rPr lang="en-US" sz="2400" u="sng" dirty="0"/>
              <a:t>constructive interference</a:t>
            </a:r>
            <a:r>
              <a:rPr lang="en-US" sz="2400" dirty="0"/>
              <a:t> occurs. </a:t>
            </a:r>
          </a:p>
          <a:p>
            <a:endParaRPr lang="en-US" dirty="0"/>
          </a:p>
        </p:txBody>
      </p:sp>
      <p:sp>
        <p:nvSpPr>
          <p:cNvPr id="8" name="TextBox 7"/>
          <p:cNvSpPr txBox="1"/>
          <p:nvPr/>
        </p:nvSpPr>
        <p:spPr>
          <a:xfrm>
            <a:off x="4857703" y="4900325"/>
            <a:ext cx="4286297" cy="1846659"/>
          </a:xfrm>
          <a:prstGeom prst="rect">
            <a:avLst/>
          </a:prstGeom>
          <a:noFill/>
        </p:spPr>
        <p:txBody>
          <a:bodyPr wrap="square" rtlCol="0">
            <a:spAutoFit/>
          </a:bodyPr>
          <a:lstStyle/>
          <a:p>
            <a:r>
              <a:rPr lang="en-US" sz="2400" dirty="0"/>
              <a:t>When one wave or pulse – either totally or partially – cancels out another, </a:t>
            </a:r>
            <a:r>
              <a:rPr lang="en-US" sz="2400" u="sng" dirty="0"/>
              <a:t>destructive interference</a:t>
            </a:r>
            <a:r>
              <a:rPr lang="en-US" sz="2400" dirty="0"/>
              <a:t> occurs. </a:t>
            </a:r>
          </a:p>
          <a:p>
            <a:endParaRPr lang="en-US" dirty="0"/>
          </a:p>
        </p:txBody>
      </p:sp>
    </p:spTree>
    <p:extLst>
      <p:ext uri="{BB962C8B-B14F-4D97-AF65-F5344CB8AC3E}">
        <p14:creationId xmlns:p14="http://schemas.microsoft.com/office/powerpoint/2010/main" val="43326790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oise-canceling-headphone-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7471" y="246127"/>
            <a:ext cx="5987413" cy="6239514"/>
          </a:xfrm>
          <a:prstGeom prst="rect">
            <a:avLst/>
          </a:prstGeom>
        </p:spPr>
      </p:pic>
    </p:spTree>
    <p:extLst>
      <p:ext uri="{BB962C8B-B14F-4D97-AF65-F5344CB8AC3E}">
        <p14:creationId xmlns:p14="http://schemas.microsoft.com/office/powerpoint/2010/main" val="12653993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381" y="107577"/>
            <a:ext cx="5196499" cy="1279481"/>
          </a:xfrm>
        </p:spPr>
        <p:txBody>
          <a:bodyPr/>
          <a:lstStyle/>
          <a:p>
            <a:r>
              <a:rPr lang="en-US" sz="4800" dirty="0"/>
              <a:t>Mechanical Advantage</a:t>
            </a:r>
            <a:endParaRPr lang="en-US" sz="4800" i="1" baseline="-25000" dirty="0"/>
          </a:p>
        </p:txBody>
      </p:sp>
      <p:pic>
        <p:nvPicPr>
          <p:cNvPr id="4" name="Picture 3" descr="hqdefaul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169" y="2162642"/>
            <a:ext cx="4982044" cy="3736533"/>
          </a:xfrm>
          <a:prstGeom prst="rect">
            <a:avLst/>
          </a:prstGeom>
        </p:spPr>
      </p:pic>
      <p:sp>
        <p:nvSpPr>
          <p:cNvPr id="6" name="Content Placeholder 2"/>
          <p:cNvSpPr>
            <a:spLocks noGrp="1"/>
          </p:cNvSpPr>
          <p:nvPr>
            <p:ph idx="1"/>
          </p:nvPr>
        </p:nvSpPr>
        <p:spPr>
          <a:xfrm>
            <a:off x="5520214" y="107577"/>
            <a:ext cx="3623786" cy="6750423"/>
          </a:xfrm>
        </p:spPr>
        <p:txBody>
          <a:bodyPr>
            <a:normAutofit/>
          </a:bodyPr>
          <a:lstStyle/>
          <a:p>
            <a:r>
              <a:rPr lang="en-US" dirty="0"/>
              <a:t>The ratio of output force to input force is called </a:t>
            </a:r>
            <a:r>
              <a:rPr lang="en-US" i="1" u="sng" dirty="0"/>
              <a:t>mechanical advantage</a:t>
            </a:r>
            <a:r>
              <a:rPr lang="en-US" dirty="0"/>
              <a:t>:</a:t>
            </a:r>
          </a:p>
          <a:p>
            <a:pPr marL="0" indent="0">
              <a:buNone/>
            </a:pPr>
            <a:r>
              <a:rPr lang="en-US" dirty="0"/>
              <a:t>	</a:t>
            </a:r>
            <a:r>
              <a:rPr lang="en-US" i="1" dirty="0"/>
              <a:t>MA</a:t>
            </a:r>
            <a:r>
              <a:rPr lang="en-US" dirty="0"/>
              <a:t> = </a:t>
            </a:r>
            <a:r>
              <a:rPr lang="en-US" i="1" dirty="0" err="1"/>
              <a:t>F</a:t>
            </a:r>
            <a:r>
              <a:rPr lang="en-US" i="1" baseline="-25000" dirty="0" err="1"/>
              <a:t>out</a:t>
            </a:r>
            <a:r>
              <a:rPr lang="en-US" dirty="0"/>
              <a:t>/</a:t>
            </a:r>
            <a:r>
              <a:rPr lang="en-US" i="1" dirty="0"/>
              <a:t>F</a:t>
            </a:r>
            <a:r>
              <a:rPr lang="en-US" i="1" baseline="-25000" dirty="0"/>
              <a:t>in</a:t>
            </a:r>
          </a:p>
          <a:p>
            <a:r>
              <a:rPr lang="en-US" dirty="0"/>
              <a:t>In this case,</a:t>
            </a:r>
          </a:p>
          <a:p>
            <a:pPr marL="0" indent="0">
              <a:buNone/>
            </a:pPr>
            <a:r>
              <a:rPr lang="en-US" dirty="0"/>
              <a:t>      MA = 1000 N / 300 N</a:t>
            </a:r>
          </a:p>
          <a:p>
            <a:pPr marL="0" indent="0">
              <a:buNone/>
            </a:pPr>
            <a:r>
              <a:rPr lang="en-US" dirty="0"/>
              <a:t>	= 3.3</a:t>
            </a:r>
          </a:p>
          <a:p>
            <a:r>
              <a:rPr lang="en-US" dirty="0"/>
              <a:t>So this machine can be thought to amplify a user’s strength by a factor 3.3</a:t>
            </a:r>
          </a:p>
          <a:p>
            <a:pPr marL="403225" lvl="1" indent="0">
              <a:buNone/>
            </a:pPr>
            <a:endParaRPr lang="en-US" dirty="0"/>
          </a:p>
        </p:txBody>
      </p:sp>
      <p:cxnSp>
        <p:nvCxnSpPr>
          <p:cNvPr id="8" name="Straight Arrow Connector 7"/>
          <p:cNvCxnSpPr/>
          <p:nvPr/>
        </p:nvCxnSpPr>
        <p:spPr>
          <a:xfrm flipV="1">
            <a:off x="2155461" y="1761565"/>
            <a:ext cx="0" cy="345243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11" name="TextBox 10"/>
          <p:cNvSpPr txBox="1"/>
          <p:nvPr/>
        </p:nvSpPr>
        <p:spPr>
          <a:xfrm>
            <a:off x="1160763" y="4105368"/>
            <a:ext cx="1989396" cy="7078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000" b="1" i="1" dirty="0" err="1">
                <a:solidFill>
                  <a:schemeClr val="accent3">
                    <a:lumMod val="60000"/>
                    <a:lumOff val="40000"/>
                  </a:schemeClr>
                </a:solidFill>
              </a:rPr>
              <a:t>F</a:t>
            </a:r>
            <a:r>
              <a:rPr lang="en-US" sz="4000" b="1" i="1" baseline="-25000" dirty="0" err="1">
                <a:solidFill>
                  <a:schemeClr val="accent3">
                    <a:lumMod val="60000"/>
                    <a:lumOff val="40000"/>
                  </a:schemeClr>
                </a:solidFill>
              </a:rPr>
              <a:t>out</a:t>
            </a:r>
            <a:endParaRPr lang="en-US" sz="4000" b="1" i="1" baseline="-25000" dirty="0">
              <a:solidFill>
                <a:schemeClr val="accent3">
                  <a:lumMod val="60000"/>
                  <a:lumOff val="40000"/>
                </a:schemeClr>
              </a:solidFill>
            </a:endParaRPr>
          </a:p>
        </p:txBody>
      </p:sp>
      <p:cxnSp>
        <p:nvCxnSpPr>
          <p:cNvPr id="13" name="Straight Arrow Connector 12"/>
          <p:cNvCxnSpPr/>
          <p:nvPr/>
        </p:nvCxnSpPr>
        <p:spPr>
          <a:xfrm flipV="1">
            <a:off x="5129663" y="4105368"/>
            <a:ext cx="0" cy="110863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16" name="TextBox 15"/>
          <p:cNvSpPr txBox="1"/>
          <p:nvPr/>
        </p:nvSpPr>
        <p:spPr>
          <a:xfrm>
            <a:off x="4622569" y="4752725"/>
            <a:ext cx="1108617" cy="7078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000" b="1" i="1" dirty="0" err="1">
                <a:solidFill>
                  <a:srgbClr val="FF0000"/>
                </a:solidFill>
              </a:rPr>
              <a:t>d</a:t>
            </a:r>
            <a:r>
              <a:rPr lang="en-US" sz="4000" b="1" i="1" baseline="-25000" dirty="0" err="1">
                <a:solidFill>
                  <a:srgbClr val="FF0000"/>
                </a:solidFill>
              </a:rPr>
              <a:t>out</a:t>
            </a:r>
            <a:endParaRPr lang="en-US" sz="4000" b="1" i="1" baseline="-25000" dirty="0">
              <a:solidFill>
                <a:srgbClr val="FF0000"/>
              </a:solidFill>
            </a:endParaRPr>
          </a:p>
        </p:txBody>
      </p:sp>
      <p:cxnSp>
        <p:nvCxnSpPr>
          <p:cNvPr id="17" name="Straight Arrow Connector 16"/>
          <p:cNvCxnSpPr/>
          <p:nvPr/>
        </p:nvCxnSpPr>
        <p:spPr>
          <a:xfrm flipV="1">
            <a:off x="3183064" y="2891097"/>
            <a:ext cx="1052667" cy="584905"/>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21" name="TextBox 20"/>
          <p:cNvSpPr txBox="1"/>
          <p:nvPr/>
        </p:nvSpPr>
        <p:spPr>
          <a:xfrm>
            <a:off x="2700010" y="3124420"/>
            <a:ext cx="1989396" cy="7078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000" b="1" i="1" dirty="0">
                <a:solidFill>
                  <a:schemeClr val="accent3">
                    <a:lumMod val="60000"/>
                    <a:lumOff val="40000"/>
                  </a:schemeClr>
                </a:solidFill>
              </a:rPr>
              <a:t>F</a:t>
            </a:r>
            <a:r>
              <a:rPr lang="en-US" sz="4000" b="1" i="1" baseline="-25000" dirty="0">
                <a:solidFill>
                  <a:schemeClr val="accent3">
                    <a:lumMod val="60000"/>
                    <a:lumOff val="40000"/>
                  </a:schemeClr>
                </a:solidFill>
              </a:rPr>
              <a:t>in</a:t>
            </a:r>
          </a:p>
        </p:txBody>
      </p:sp>
      <p:cxnSp>
        <p:nvCxnSpPr>
          <p:cNvPr id="22" name="Straight Arrow Connector 21"/>
          <p:cNvCxnSpPr/>
          <p:nvPr/>
        </p:nvCxnSpPr>
        <p:spPr>
          <a:xfrm flipV="1">
            <a:off x="2207607" y="3977348"/>
            <a:ext cx="3139273" cy="1921827"/>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24" name="TextBox 23"/>
          <p:cNvSpPr txBox="1"/>
          <p:nvPr/>
        </p:nvSpPr>
        <p:spPr>
          <a:xfrm>
            <a:off x="3544327" y="4767424"/>
            <a:ext cx="1145079" cy="7078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000" b="1" i="1" dirty="0">
                <a:solidFill>
                  <a:srgbClr val="FF0000"/>
                </a:solidFill>
              </a:rPr>
              <a:t>d</a:t>
            </a:r>
            <a:r>
              <a:rPr lang="en-US" sz="4000" b="1" i="1" baseline="-25000" dirty="0">
                <a:solidFill>
                  <a:srgbClr val="FF0000"/>
                </a:solidFill>
              </a:rPr>
              <a:t>in</a:t>
            </a:r>
          </a:p>
        </p:txBody>
      </p:sp>
    </p:spTree>
    <p:extLst>
      <p:ext uri="{BB962C8B-B14F-4D97-AF65-F5344CB8AC3E}">
        <p14:creationId xmlns:p14="http://schemas.microsoft.com/office/powerpoint/2010/main" val="25177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492486"/>
          </a:xfrm>
        </p:spPr>
        <p:txBody>
          <a:bodyPr/>
          <a:lstStyle/>
          <a:p>
            <a:r>
              <a:rPr lang="en-US" dirty="0"/>
              <a:t>Standing Waves</a:t>
            </a:r>
          </a:p>
        </p:txBody>
      </p:sp>
      <p:sp>
        <p:nvSpPr>
          <p:cNvPr id="3" name="Content Placeholder 2"/>
          <p:cNvSpPr>
            <a:spLocks noGrp="1"/>
          </p:cNvSpPr>
          <p:nvPr>
            <p:ph idx="1"/>
          </p:nvPr>
        </p:nvSpPr>
        <p:spPr>
          <a:xfrm>
            <a:off x="131954" y="1600063"/>
            <a:ext cx="2936543" cy="5064115"/>
          </a:xfrm>
        </p:spPr>
        <p:txBody>
          <a:bodyPr>
            <a:normAutofit lnSpcReduction="10000"/>
          </a:bodyPr>
          <a:lstStyle/>
          <a:p>
            <a:pPr marL="0" indent="0">
              <a:buNone/>
            </a:pPr>
            <a:r>
              <a:rPr lang="en-US" dirty="0"/>
              <a:t>If a wave interferes </a:t>
            </a:r>
            <a:r>
              <a:rPr lang="en-US" i="1" u="sng" dirty="0"/>
              <a:t>just right</a:t>
            </a:r>
            <a:r>
              <a:rPr lang="en-US" dirty="0"/>
              <a:t> with its own reflection, a </a:t>
            </a:r>
            <a:r>
              <a:rPr lang="en-US" i="1" u="sng" dirty="0"/>
              <a:t>standing wave</a:t>
            </a:r>
            <a:r>
              <a:rPr lang="en-US" dirty="0"/>
              <a:t> can occur.</a:t>
            </a:r>
          </a:p>
          <a:p>
            <a:pPr marL="0" indent="0">
              <a:buNone/>
            </a:pPr>
            <a:r>
              <a:rPr lang="en-US" dirty="0"/>
              <a:t>A standing wave features </a:t>
            </a:r>
            <a:r>
              <a:rPr lang="en-US" i="1" u="sng" dirty="0"/>
              <a:t>nodes</a:t>
            </a:r>
            <a:r>
              <a:rPr lang="en-US" dirty="0"/>
              <a:t> (where destructive interference constant occurs) and anti-nodes (where constructive interference constantly occurs.</a:t>
            </a:r>
          </a:p>
          <a:p>
            <a:pPr marL="0" indent="0">
              <a:buNone/>
            </a:pPr>
            <a:endParaRPr lang="en-US" dirty="0"/>
          </a:p>
          <a:p>
            <a:pPr marL="0" indent="0">
              <a:buNone/>
            </a:pPr>
            <a:endParaRPr lang="en-US" dirty="0"/>
          </a:p>
        </p:txBody>
      </p:sp>
      <p:pic>
        <p:nvPicPr>
          <p:cNvPr id="4" name="Picture 3" descr="standingwaveonspring00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2406" y="1761565"/>
            <a:ext cx="5292865" cy="4511826"/>
          </a:xfrm>
          <a:prstGeom prst="rect">
            <a:avLst/>
          </a:prstGeom>
        </p:spPr>
      </p:pic>
    </p:spTree>
    <p:extLst>
      <p:ext uri="{BB962C8B-B14F-4D97-AF65-F5344CB8AC3E}">
        <p14:creationId xmlns:p14="http://schemas.microsoft.com/office/powerpoint/2010/main" val="396836342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iskBrownBeauceron-size_restricted.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849" y="239940"/>
            <a:ext cx="8271863" cy="6341761"/>
          </a:xfrm>
          <a:prstGeom prst="rect">
            <a:avLst/>
          </a:prstGeom>
        </p:spPr>
      </p:pic>
      <p:sp>
        <p:nvSpPr>
          <p:cNvPr id="5" name="TextBox 4"/>
          <p:cNvSpPr txBox="1"/>
          <p:nvPr/>
        </p:nvSpPr>
        <p:spPr>
          <a:xfrm>
            <a:off x="5061125" y="5155655"/>
            <a:ext cx="1126831" cy="584776"/>
          </a:xfrm>
          <a:prstGeom prst="rect">
            <a:avLst/>
          </a:prstGeom>
          <a:noFill/>
        </p:spPr>
        <p:txBody>
          <a:bodyPr wrap="none" rtlCol="0">
            <a:spAutoFit/>
          </a:bodyPr>
          <a:lstStyle/>
          <a:p>
            <a:r>
              <a:rPr lang="en-US" sz="3200" b="1" dirty="0">
                <a:solidFill>
                  <a:srgbClr val="FF0000"/>
                </a:solidFill>
              </a:rPr>
              <a:t>Node</a:t>
            </a:r>
          </a:p>
        </p:txBody>
      </p:sp>
      <p:cxnSp>
        <p:nvCxnSpPr>
          <p:cNvPr id="7" name="Straight Arrow Connector 6"/>
          <p:cNvCxnSpPr/>
          <p:nvPr/>
        </p:nvCxnSpPr>
        <p:spPr>
          <a:xfrm flipH="1" flipV="1">
            <a:off x="5327643" y="4684716"/>
            <a:ext cx="181438" cy="593841"/>
          </a:xfrm>
          <a:prstGeom prst="straightConnector1">
            <a:avLst/>
          </a:prstGeom>
          <a:ln>
            <a:tailEnd type="arrow"/>
          </a:ln>
          <a:effectLst/>
        </p:spPr>
        <p:style>
          <a:lnRef idx="3">
            <a:schemeClr val="accent4"/>
          </a:lnRef>
          <a:fillRef idx="0">
            <a:schemeClr val="accent4"/>
          </a:fillRef>
          <a:effectRef idx="2">
            <a:schemeClr val="accent4"/>
          </a:effectRef>
          <a:fontRef idx="minor">
            <a:schemeClr val="tx1"/>
          </a:fontRef>
        </p:style>
      </p:cxnSp>
      <p:sp>
        <p:nvSpPr>
          <p:cNvPr id="9" name="Oval 8"/>
          <p:cNvSpPr/>
          <p:nvPr/>
        </p:nvSpPr>
        <p:spPr>
          <a:xfrm>
            <a:off x="4772063" y="3883871"/>
            <a:ext cx="852478" cy="80084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432146" y="1254695"/>
            <a:ext cx="1961194" cy="584776"/>
          </a:xfrm>
          <a:prstGeom prst="rect">
            <a:avLst/>
          </a:prstGeom>
          <a:noFill/>
        </p:spPr>
        <p:txBody>
          <a:bodyPr wrap="none" rtlCol="0">
            <a:spAutoFit/>
          </a:bodyPr>
          <a:lstStyle/>
          <a:p>
            <a:r>
              <a:rPr lang="en-US" sz="3200" b="1" dirty="0">
                <a:solidFill>
                  <a:srgbClr val="3366FF"/>
                </a:solidFill>
              </a:rPr>
              <a:t>Anti-Node</a:t>
            </a:r>
          </a:p>
        </p:txBody>
      </p:sp>
      <p:cxnSp>
        <p:nvCxnSpPr>
          <p:cNvPr id="14" name="Straight Arrow Connector 13"/>
          <p:cNvCxnSpPr/>
          <p:nvPr/>
        </p:nvCxnSpPr>
        <p:spPr>
          <a:xfrm flipH="1">
            <a:off x="3015836" y="1874435"/>
            <a:ext cx="417652" cy="880312"/>
          </a:xfrm>
          <a:prstGeom prst="straightConnector1">
            <a:avLst/>
          </a:prstGeom>
          <a:ln>
            <a:solidFill>
              <a:srgbClr val="3366FF"/>
            </a:solidFill>
            <a:tailEnd type="arrow"/>
          </a:ln>
          <a:effectLst/>
        </p:spPr>
        <p:style>
          <a:lnRef idx="3">
            <a:schemeClr val="accent4"/>
          </a:lnRef>
          <a:fillRef idx="0">
            <a:schemeClr val="accent4"/>
          </a:fillRef>
          <a:effectRef idx="2">
            <a:schemeClr val="accent4"/>
          </a:effectRef>
          <a:fontRef idx="minor">
            <a:schemeClr val="tx1"/>
          </a:fontRef>
        </p:style>
      </p:cxnSp>
      <p:cxnSp>
        <p:nvCxnSpPr>
          <p:cNvPr id="16" name="Straight Arrow Connector 15"/>
          <p:cNvCxnSpPr/>
          <p:nvPr/>
        </p:nvCxnSpPr>
        <p:spPr>
          <a:xfrm>
            <a:off x="5393340" y="1769411"/>
            <a:ext cx="1602903" cy="985336"/>
          </a:xfrm>
          <a:prstGeom prst="straightConnector1">
            <a:avLst/>
          </a:prstGeom>
          <a:ln>
            <a:solidFill>
              <a:srgbClr val="3366FF"/>
            </a:solidFill>
            <a:tailEnd type="arrow"/>
          </a:ln>
          <a:effectLst/>
        </p:spPr>
        <p:style>
          <a:lnRef idx="3">
            <a:schemeClr val="accent4"/>
          </a:lnRef>
          <a:fillRef idx="0">
            <a:schemeClr val="accent4"/>
          </a:fillRef>
          <a:effectRef idx="2">
            <a:schemeClr val="accent4"/>
          </a:effectRef>
          <a:fontRef idx="minor">
            <a:schemeClr val="tx1"/>
          </a:fontRef>
        </p:style>
      </p:cxnSp>
      <p:cxnSp>
        <p:nvCxnSpPr>
          <p:cNvPr id="21" name="Straight Arrow Connector 20"/>
          <p:cNvCxnSpPr/>
          <p:nvPr/>
        </p:nvCxnSpPr>
        <p:spPr>
          <a:xfrm>
            <a:off x="3015836" y="2936195"/>
            <a:ext cx="0" cy="1748521"/>
          </a:xfrm>
          <a:prstGeom prst="straightConnector1">
            <a:avLst/>
          </a:prstGeom>
          <a:ln>
            <a:solidFill>
              <a:srgbClr val="3366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6996243" y="2985275"/>
            <a:ext cx="0" cy="1797191"/>
          </a:xfrm>
          <a:prstGeom prst="straightConnector1">
            <a:avLst/>
          </a:prstGeom>
          <a:ln>
            <a:solidFill>
              <a:srgbClr val="3366FF"/>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554181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Resonance</a:t>
            </a:r>
          </a:p>
        </p:txBody>
      </p:sp>
      <p:sp>
        <p:nvSpPr>
          <p:cNvPr id="3" name="Content Placeholder 2"/>
          <p:cNvSpPr>
            <a:spLocks noGrp="1"/>
          </p:cNvSpPr>
          <p:nvPr>
            <p:ph idx="1"/>
          </p:nvPr>
        </p:nvSpPr>
        <p:spPr/>
        <p:txBody>
          <a:bodyPr/>
          <a:lstStyle/>
          <a:p>
            <a:r>
              <a:rPr lang="en-US" dirty="0"/>
              <a:t>Most rigid, elastic bodies will vibrate at a natural frequency if disturbed.</a:t>
            </a:r>
          </a:p>
          <a:p>
            <a:r>
              <a:rPr lang="en-US" dirty="0"/>
              <a:t>This frequency will depend on the shape and composition of the body.</a:t>
            </a:r>
          </a:p>
          <a:p>
            <a:r>
              <a:rPr lang="en-US" dirty="0"/>
              <a:t>If an object is pushed at regular intervals such that the regularity of the force = the natural frequency of vibration, then </a:t>
            </a:r>
            <a:r>
              <a:rPr lang="en-US" u="sng" dirty="0"/>
              <a:t>amplitude</a:t>
            </a:r>
            <a:r>
              <a:rPr lang="en-US" dirty="0"/>
              <a:t> of vibration will increase.</a:t>
            </a:r>
          </a:p>
          <a:p>
            <a:r>
              <a:rPr lang="en-US" dirty="0"/>
              <a:t>This phenomenon is called </a:t>
            </a:r>
            <a:r>
              <a:rPr lang="en-US" i="1" u="sng" dirty="0"/>
              <a:t>Resonance</a:t>
            </a:r>
            <a:r>
              <a:rPr lang="en-US" dirty="0"/>
              <a:t>.</a:t>
            </a:r>
          </a:p>
        </p:txBody>
      </p:sp>
    </p:spTree>
    <p:extLst>
      <p:ext uri="{BB962C8B-B14F-4D97-AF65-F5344CB8AC3E}">
        <p14:creationId xmlns:p14="http://schemas.microsoft.com/office/powerpoint/2010/main" val="1510691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therPushingSwingBG_XL.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726" y="1666045"/>
            <a:ext cx="3879739" cy="3233116"/>
          </a:xfrm>
          <a:prstGeom prst="rect">
            <a:avLst/>
          </a:prstGeom>
        </p:spPr>
      </p:pic>
      <p:sp>
        <p:nvSpPr>
          <p:cNvPr id="5" name="Content Placeholder 2"/>
          <p:cNvSpPr>
            <a:spLocks noGrp="1"/>
          </p:cNvSpPr>
          <p:nvPr>
            <p:ph idx="1"/>
          </p:nvPr>
        </p:nvSpPr>
        <p:spPr>
          <a:xfrm>
            <a:off x="4552413" y="412387"/>
            <a:ext cx="4453447" cy="6070341"/>
          </a:xfrm>
        </p:spPr>
        <p:txBody>
          <a:bodyPr>
            <a:normAutofit/>
          </a:bodyPr>
          <a:lstStyle/>
          <a:p>
            <a:pPr marL="0" indent="0">
              <a:buNone/>
            </a:pPr>
            <a:r>
              <a:rPr lang="en-US" dirty="0"/>
              <a:t>Suppose the natural frequency of a child playing on a swing is 0.50 Hz.  That is, the period of oscillation is 2.0 s.</a:t>
            </a:r>
          </a:p>
          <a:p>
            <a:pPr marL="0" indent="0">
              <a:buNone/>
            </a:pPr>
            <a:r>
              <a:rPr lang="en-US" dirty="0"/>
              <a:t>How often should the child’s mother push the child?</a:t>
            </a:r>
          </a:p>
          <a:p>
            <a:pPr marL="0" indent="0">
              <a:buNone/>
            </a:pPr>
            <a:r>
              <a:rPr lang="en-US" dirty="0"/>
              <a:t>Every 2.0 s, duh!</a:t>
            </a:r>
          </a:p>
          <a:p>
            <a:pPr marL="0" indent="0">
              <a:buNone/>
            </a:pPr>
            <a:r>
              <a:rPr lang="en-US" dirty="0"/>
              <a:t>Would pushing half as often, i.e. every 4.0 s work?</a:t>
            </a:r>
          </a:p>
          <a:p>
            <a:pPr marL="0" indent="0">
              <a:buNone/>
            </a:pPr>
            <a:r>
              <a:rPr lang="en-US" dirty="0"/>
              <a:t>Sure!</a:t>
            </a:r>
          </a:p>
          <a:p>
            <a:pPr marL="0" indent="0">
              <a:buNone/>
            </a:pPr>
            <a:r>
              <a:rPr lang="en-US" dirty="0"/>
              <a:t>How about twice as often?</a:t>
            </a:r>
          </a:p>
          <a:p>
            <a:pPr marL="0" indent="0">
              <a:buNone/>
            </a:pPr>
            <a:r>
              <a:rPr lang="en-US" dirty="0"/>
              <a:t>Absolutely not!</a:t>
            </a:r>
          </a:p>
        </p:txBody>
      </p:sp>
    </p:spTree>
    <p:extLst>
      <p:ext uri="{BB962C8B-B14F-4D97-AF65-F5344CB8AC3E}">
        <p14:creationId xmlns:p14="http://schemas.microsoft.com/office/powerpoint/2010/main" val="228815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237489"/>
          </a:xfrm>
        </p:spPr>
        <p:txBody>
          <a:bodyPr/>
          <a:lstStyle/>
          <a:p>
            <a:r>
              <a:rPr lang="en-US" dirty="0"/>
              <a:t>Resonance Demo</a:t>
            </a:r>
          </a:p>
        </p:txBody>
      </p:sp>
      <p:pic>
        <p:nvPicPr>
          <p:cNvPr id="3" name="Picture 2" descr="tuningfork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2551" y="1345066"/>
            <a:ext cx="6610644" cy="4957983"/>
          </a:xfrm>
          <a:prstGeom prst="rect">
            <a:avLst/>
          </a:prstGeom>
        </p:spPr>
      </p:pic>
    </p:spTree>
    <p:extLst>
      <p:ext uri="{BB962C8B-B14F-4D97-AF65-F5344CB8AC3E}">
        <p14:creationId xmlns:p14="http://schemas.microsoft.com/office/powerpoint/2010/main" val="2999237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414" y="107577"/>
            <a:ext cx="8113949" cy="1653988"/>
          </a:xfrm>
        </p:spPr>
        <p:txBody>
          <a:bodyPr/>
          <a:lstStyle/>
          <a:p>
            <a:pPr algn="l"/>
            <a:r>
              <a:rPr lang="en-US" dirty="0"/>
              <a:t>More Examples of Resonance</a:t>
            </a:r>
            <a:r>
              <a:rPr lang="is-IS" dirty="0"/>
              <a:t>…</a:t>
            </a:r>
            <a:endParaRPr lang="en-US" dirty="0"/>
          </a:p>
        </p:txBody>
      </p:sp>
      <p:pic>
        <p:nvPicPr>
          <p:cNvPr id="4" name="Picture 3" descr="sourc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436" y="1942164"/>
            <a:ext cx="5960610" cy="4470458"/>
          </a:xfrm>
          <a:prstGeom prst="rect">
            <a:avLst/>
          </a:prstGeom>
        </p:spPr>
      </p:pic>
    </p:spTree>
    <p:extLst>
      <p:ext uri="{BB962C8B-B14F-4D97-AF65-F5344CB8AC3E}">
        <p14:creationId xmlns:p14="http://schemas.microsoft.com/office/powerpoint/2010/main" val="93021737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1-29 at 2.18.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100" y="0"/>
            <a:ext cx="8051800" cy="6845300"/>
          </a:xfrm>
          <a:prstGeom prst="rect">
            <a:avLst/>
          </a:prstGeom>
        </p:spPr>
      </p:pic>
    </p:spTree>
    <p:extLst>
      <p:ext uri="{BB962C8B-B14F-4D97-AF65-F5344CB8AC3E}">
        <p14:creationId xmlns:p14="http://schemas.microsoft.com/office/powerpoint/2010/main" val="258458276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651000" y="220133"/>
            <a:ext cx="6096000" cy="736600"/>
          </a:xfrm>
        </p:spPr>
        <p:txBody>
          <a:bodyPr/>
          <a:lstStyle/>
          <a:p>
            <a:pPr eaLnBrk="1" hangingPunct="1">
              <a:defRPr/>
            </a:pPr>
            <a:r>
              <a:rPr lang="en-US" dirty="0">
                <a:cs typeface="+mj-cs"/>
              </a:rPr>
              <a:t>Finding the Beat</a:t>
            </a:r>
          </a:p>
        </p:txBody>
      </p:sp>
      <p:sp>
        <p:nvSpPr>
          <p:cNvPr id="114691" name="Rectangle 3"/>
          <p:cNvSpPr>
            <a:spLocks noGrp="1" noChangeArrowheads="1"/>
          </p:cNvSpPr>
          <p:nvPr>
            <p:ph type="body" idx="1"/>
          </p:nvPr>
        </p:nvSpPr>
        <p:spPr>
          <a:xfrm>
            <a:off x="660400" y="1219200"/>
            <a:ext cx="8077200" cy="3962400"/>
          </a:xfrm>
        </p:spPr>
        <p:txBody>
          <a:bodyPr>
            <a:normAutofit/>
          </a:bodyPr>
          <a:lstStyle/>
          <a:p>
            <a:pPr eaLnBrk="1" hangingPunct="1">
              <a:lnSpc>
                <a:spcPct val="90000"/>
              </a:lnSpc>
              <a:defRPr/>
            </a:pPr>
            <a:r>
              <a:rPr lang="en-US" sz="2400" dirty="0">
                <a:cs typeface="+mn-cs"/>
              </a:rPr>
              <a:t>If two tuning forks with different frequencies are sounded together, a beat is heard.  </a:t>
            </a:r>
          </a:p>
        </p:txBody>
      </p:sp>
      <p:pic>
        <p:nvPicPr>
          <p:cNvPr id="3" name="Picture 2" descr="u11l3a6.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3399" y="2159000"/>
            <a:ext cx="5545667" cy="4331054"/>
          </a:xfrm>
          <a:prstGeom prst="rect">
            <a:avLst/>
          </a:prstGeom>
        </p:spPr>
      </p:pic>
    </p:spTree>
    <p:extLst>
      <p:ext uri="{BB962C8B-B14F-4D97-AF65-F5344CB8AC3E}">
        <p14:creationId xmlns:p14="http://schemas.microsoft.com/office/powerpoint/2010/main" val="403115141"/>
      </p:ext>
    </p:extLst>
  </p:cSld>
  <p:clrMapOvr>
    <a:masterClrMapping/>
  </p:clrMapOvr>
  <p:transition spd="slow"/>
</p:sld>
</file>

<file path=ppt/slides/slide1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651000" y="220133"/>
            <a:ext cx="6096000" cy="736600"/>
          </a:xfrm>
        </p:spPr>
        <p:txBody>
          <a:bodyPr/>
          <a:lstStyle/>
          <a:p>
            <a:pPr eaLnBrk="1" hangingPunct="1">
              <a:defRPr/>
            </a:pPr>
            <a:r>
              <a:rPr lang="en-US" dirty="0">
                <a:cs typeface="+mj-cs"/>
              </a:rPr>
              <a:t>Finding the Beat</a:t>
            </a:r>
          </a:p>
        </p:txBody>
      </p:sp>
      <p:sp>
        <p:nvSpPr>
          <p:cNvPr id="114691" name="Rectangle 3"/>
          <p:cNvSpPr>
            <a:spLocks noGrp="1" noChangeArrowheads="1"/>
          </p:cNvSpPr>
          <p:nvPr>
            <p:ph type="body" idx="1"/>
          </p:nvPr>
        </p:nvSpPr>
        <p:spPr>
          <a:xfrm>
            <a:off x="660400" y="1219200"/>
            <a:ext cx="8077200" cy="2607733"/>
          </a:xfrm>
        </p:spPr>
        <p:txBody>
          <a:bodyPr>
            <a:normAutofit/>
          </a:bodyPr>
          <a:lstStyle/>
          <a:p>
            <a:pPr eaLnBrk="1" hangingPunct="1">
              <a:lnSpc>
                <a:spcPct val="90000"/>
              </a:lnSpc>
              <a:defRPr/>
            </a:pPr>
            <a:r>
              <a:rPr lang="en-US" sz="2400" dirty="0">
                <a:cs typeface="+mn-cs"/>
              </a:rPr>
              <a:t>The frequency of the beat is equal to the difference in the frequencies of the two tuning forks:  </a:t>
            </a:r>
          </a:p>
          <a:p>
            <a:pPr lvl="1" eaLnBrk="1" hangingPunct="1">
              <a:lnSpc>
                <a:spcPct val="90000"/>
              </a:lnSpc>
              <a:buFont typeface="Wingdings" charset="0"/>
              <a:buNone/>
              <a:defRPr/>
            </a:pPr>
            <a:r>
              <a:rPr lang="en-US" sz="2200" i="1" dirty="0"/>
              <a:t>	</a:t>
            </a:r>
            <a:r>
              <a:rPr lang="en-US" sz="2200" i="1" dirty="0" err="1"/>
              <a:t>F</a:t>
            </a:r>
            <a:r>
              <a:rPr lang="en-US" sz="2200" i="1" baseline="-25000" dirty="0" err="1"/>
              <a:t>beat</a:t>
            </a:r>
            <a:r>
              <a:rPr lang="en-US" sz="2200" i="1" dirty="0"/>
              <a:t> = </a:t>
            </a:r>
            <a:r>
              <a:rPr lang="en-US" sz="2200" i="1" dirty="0" err="1"/>
              <a:t>F</a:t>
            </a:r>
            <a:r>
              <a:rPr lang="en-US" sz="2200" i="1" baseline="-25000" dirty="0" err="1"/>
              <a:t>higher</a:t>
            </a:r>
            <a:r>
              <a:rPr lang="en-US" sz="2200" i="1" dirty="0"/>
              <a:t> – F</a:t>
            </a:r>
            <a:r>
              <a:rPr lang="en-US" sz="2200" i="1" baseline="-25000" dirty="0"/>
              <a:t>lower</a:t>
            </a:r>
          </a:p>
          <a:p>
            <a:pPr eaLnBrk="1" hangingPunct="1">
              <a:lnSpc>
                <a:spcPct val="90000"/>
              </a:lnSpc>
              <a:defRPr/>
            </a:pPr>
            <a:r>
              <a:rPr lang="en-US" sz="2400" dirty="0">
                <a:cs typeface="+mn-cs"/>
              </a:rPr>
              <a:t>Since the period of a recurrent phenomenon is equal to 1 over the frequency, this formula may be rewritten:</a:t>
            </a:r>
          </a:p>
          <a:p>
            <a:pPr eaLnBrk="1" hangingPunct="1">
              <a:lnSpc>
                <a:spcPct val="90000"/>
              </a:lnSpc>
              <a:defRPr/>
            </a:pPr>
            <a:endParaRPr lang="en-US" sz="2400" dirty="0">
              <a:cs typeface="+mn-cs"/>
            </a:endParaRPr>
          </a:p>
        </p:txBody>
      </p:sp>
      <p:graphicFrame>
        <p:nvGraphicFramePr>
          <p:cNvPr id="114692" name="Object 4"/>
          <p:cNvGraphicFramePr>
            <a:graphicFrameLocks noChangeAspect="1"/>
          </p:cNvGraphicFramePr>
          <p:nvPr/>
        </p:nvGraphicFramePr>
        <p:xfrm>
          <a:off x="2802467" y="3762904"/>
          <a:ext cx="3886200" cy="1401763"/>
        </p:xfrm>
        <a:graphic>
          <a:graphicData uri="http://schemas.openxmlformats.org/presentationml/2006/ole">
            <mc:AlternateContent xmlns:mc="http://schemas.openxmlformats.org/markup-compatibility/2006">
              <mc:Choice xmlns:v="urn:schemas-microsoft-com:vml" Requires="v">
                <p:oleObj name="Equation" r:id="rId3" imgW="1231366" imgH="444307" progId="Equation.COEE2">
                  <p:embed/>
                </p:oleObj>
              </mc:Choice>
              <mc:Fallback>
                <p:oleObj name="Equation" r:id="rId3" imgW="1231366" imgH="444307" progId="Equation.COEE2">
                  <p:embed/>
                  <p:pic>
                    <p:nvPicPr>
                      <p:cNvPr id="11469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2467" y="3762904"/>
                        <a:ext cx="3886200" cy="14017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33344763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46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4691">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14691">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14691">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499"/>
                                          </p:stCondLst>
                                        </p:cTn>
                                        <p:tgtEl>
                                          <p:spTgt spid="1146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0" grpId="0" autoUpdateAnimBg="0"/>
      <p:bldP spid="114691" grpId="0" build="p"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57200" y="228600"/>
            <a:ext cx="8212667" cy="905933"/>
          </a:xfrm>
        </p:spPr>
        <p:txBody>
          <a:bodyPr/>
          <a:lstStyle/>
          <a:p>
            <a:pPr eaLnBrk="1" hangingPunct="1">
              <a:defRPr/>
            </a:pPr>
            <a:r>
              <a:rPr lang="en-US" dirty="0">
                <a:cs typeface="+mj-cs"/>
              </a:rPr>
              <a:t>Earth Science Connection: </a:t>
            </a:r>
            <a:br>
              <a:rPr lang="en-US" dirty="0">
                <a:cs typeface="+mj-cs"/>
              </a:rPr>
            </a:br>
            <a:r>
              <a:rPr lang="en-US" sz="3200" dirty="0">
                <a:cs typeface="+mj-cs"/>
              </a:rPr>
              <a:t>Using the Beat to Measure Orbital Periods</a:t>
            </a:r>
          </a:p>
        </p:txBody>
      </p:sp>
      <p:sp>
        <p:nvSpPr>
          <p:cNvPr id="116739" name="Rectangle 3"/>
          <p:cNvSpPr>
            <a:spLocks noGrp="1" noChangeArrowheads="1"/>
          </p:cNvSpPr>
          <p:nvPr>
            <p:ph type="body" idx="1"/>
          </p:nvPr>
        </p:nvSpPr>
        <p:spPr>
          <a:xfrm>
            <a:off x="457200" y="1574800"/>
            <a:ext cx="8458200" cy="5283199"/>
          </a:xfrm>
        </p:spPr>
        <p:txBody>
          <a:bodyPr>
            <a:normAutofit/>
          </a:bodyPr>
          <a:lstStyle/>
          <a:p>
            <a:pPr eaLnBrk="1" hangingPunct="1">
              <a:lnSpc>
                <a:spcPct val="90000"/>
              </a:lnSpc>
              <a:defRPr/>
            </a:pPr>
            <a:r>
              <a:rPr lang="en-US" sz="2400" dirty="0">
                <a:cs typeface="+mn-cs"/>
              </a:rPr>
              <a:t>This formula doesn</a:t>
            </a:r>
            <a:r>
              <a:rPr lang="en-US" dirty="0">
                <a:latin typeface="Arial"/>
              </a:rPr>
              <a:t>’</a:t>
            </a:r>
            <a:r>
              <a:rPr lang="en-US" sz="2400" dirty="0">
                <a:cs typeface="+mn-cs"/>
              </a:rPr>
              <a:t>t just apply to sounds or musical notes – it applies to </a:t>
            </a:r>
            <a:r>
              <a:rPr lang="en-US" sz="2400" i="1" dirty="0">
                <a:cs typeface="+mn-cs"/>
              </a:rPr>
              <a:t>any</a:t>
            </a:r>
            <a:r>
              <a:rPr lang="en-US" sz="2400" dirty="0">
                <a:cs typeface="+mn-cs"/>
              </a:rPr>
              <a:t> recurring period phenomena, from cars whose turn signals blink at different rates, to planets orbiting the sun.</a:t>
            </a:r>
          </a:p>
          <a:p>
            <a:pPr eaLnBrk="1" hangingPunct="1">
              <a:lnSpc>
                <a:spcPct val="90000"/>
              </a:lnSpc>
              <a:defRPr/>
            </a:pPr>
            <a:r>
              <a:rPr lang="en-US" sz="2400" dirty="0">
                <a:cs typeface="+mn-cs"/>
              </a:rPr>
              <a:t>It was known for centuries that the Sun, Earth, and Mars align every 779 days.  </a:t>
            </a:r>
          </a:p>
          <a:p>
            <a:pPr eaLnBrk="1" hangingPunct="1">
              <a:lnSpc>
                <a:spcPct val="90000"/>
              </a:lnSpc>
              <a:defRPr/>
            </a:pPr>
            <a:r>
              <a:rPr lang="en-US" sz="2400" dirty="0">
                <a:cs typeface="+mn-cs"/>
              </a:rPr>
              <a:t>(How could a patient person discover this?)</a:t>
            </a:r>
          </a:p>
          <a:p>
            <a:pPr eaLnBrk="1" hangingPunct="1">
              <a:lnSpc>
                <a:spcPct val="90000"/>
              </a:lnSpc>
              <a:defRPr/>
            </a:pPr>
            <a:r>
              <a:rPr lang="en-US" sz="2400" i="1" dirty="0">
                <a:cs typeface="+mn-cs"/>
              </a:rPr>
              <a:t>Answer:  This is often Mars rises exactly at sunset.</a:t>
            </a:r>
          </a:p>
          <a:p>
            <a:pPr eaLnBrk="1" hangingPunct="1">
              <a:lnSpc>
                <a:spcPct val="90000"/>
              </a:lnSpc>
              <a:defRPr/>
            </a:pPr>
            <a:r>
              <a:rPr lang="en-US" sz="2400" dirty="0">
                <a:cs typeface="+mn-cs"/>
              </a:rPr>
              <a:t>Each such alignment can be thought of as a </a:t>
            </a:r>
            <a:r>
              <a:rPr lang="en-US" sz="2400" i="1" dirty="0">
                <a:cs typeface="+mn-cs"/>
              </a:rPr>
              <a:t>beat – </a:t>
            </a:r>
            <a:r>
              <a:rPr lang="en-US" sz="2400" dirty="0">
                <a:cs typeface="+mn-cs"/>
              </a:rPr>
              <a:t>the coinciding of two recurring phenomena, in this case, the orbits of two planets.</a:t>
            </a:r>
          </a:p>
        </p:txBody>
      </p:sp>
    </p:spTree>
    <p:extLst>
      <p:ext uri="{BB962C8B-B14F-4D97-AF65-F5344CB8AC3E}">
        <p14:creationId xmlns:p14="http://schemas.microsoft.com/office/powerpoint/2010/main" val="212221803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67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673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6739">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6739">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6739">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67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8" grpId="0" autoUpdateAnimBg="0"/>
      <p:bldP spid="116739"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381" y="107577"/>
            <a:ext cx="5196499" cy="1279481"/>
          </a:xfrm>
        </p:spPr>
        <p:txBody>
          <a:bodyPr/>
          <a:lstStyle/>
          <a:p>
            <a:r>
              <a:rPr lang="en-US" sz="4800" dirty="0"/>
              <a:t>Ideal Mechanical Advantage</a:t>
            </a:r>
            <a:endParaRPr lang="en-US" sz="4800" i="1" baseline="-25000" dirty="0"/>
          </a:p>
        </p:txBody>
      </p:sp>
      <p:pic>
        <p:nvPicPr>
          <p:cNvPr id="4" name="Picture 3" descr="hqdefaul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169" y="2162642"/>
            <a:ext cx="4982044" cy="3736533"/>
          </a:xfrm>
          <a:prstGeom prst="rect">
            <a:avLst/>
          </a:prstGeom>
        </p:spPr>
      </p:pic>
      <p:sp>
        <p:nvSpPr>
          <p:cNvPr id="6" name="Content Placeholder 2"/>
          <p:cNvSpPr>
            <a:spLocks noGrp="1"/>
          </p:cNvSpPr>
          <p:nvPr>
            <p:ph idx="1"/>
          </p:nvPr>
        </p:nvSpPr>
        <p:spPr>
          <a:xfrm>
            <a:off x="5520214" y="107577"/>
            <a:ext cx="3623786" cy="6750423"/>
          </a:xfrm>
        </p:spPr>
        <p:txBody>
          <a:bodyPr>
            <a:normAutofit fontScale="92500"/>
          </a:bodyPr>
          <a:lstStyle/>
          <a:p>
            <a:r>
              <a:rPr lang="en-US" dirty="0"/>
              <a:t>Recall, when we assumed this machine was ideal, we computed an 250 N as our estimate for input force. </a:t>
            </a:r>
          </a:p>
          <a:p>
            <a:r>
              <a:rPr lang="en-US" dirty="0"/>
              <a:t>We did this using the known input and output distances.</a:t>
            </a:r>
          </a:p>
          <a:p>
            <a:r>
              <a:rPr lang="en-US" i="1" u="sng" dirty="0"/>
              <a:t>Ideal Mechanical Advantage</a:t>
            </a:r>
            <a:r>
              <a:rPr lang="en-US" dirty="0"/>
              <a:t> is defined as the ratio of the input to output distances:</a:t>
            </a:r>
          </a:p>
          <a:p>
            <a:pPr marL="0" indent="0">
              <a:buNone/>
            </a:pPr>
            <a:r>
              <a:rPr lang="en-US" i="1" dirty="0"/>
              <a:t>	IMA = d</a:t>
            </a:r>
            <a:r>
              <a:rPr lang="en-US" i="1" baseline="-25000" dirty="0"/>
              <a:t>in</a:t>
            </a:r>
            <a:r>
              <a:rPr lang="en-US" i="1" dirty="0"/>
              <a:t>/</a:t>
            </a:r>
            <a:r>
              <a:rPr lang="en-US" i="1" dirty="0" err="1"/>
              <a:t>d</a:t>
            </a:r>
            <a:r>
              <a:rPr lang="en-US" i="1" baseline="-25000" dirty="0" err="1"/>
              <a:t>out</a:t>
            </a:r>
            <a:endParaRPr lang="en-US" i="1" baseline="-25000" dirty="0"/>
          </a:p>
          <a:p>
            <a:r>
              <a:rPr lang="en-US" i="1" dirty="0"/>
              <a:t>In this case, </a:t>
            </a:r>
          </a:p>
          <a:p>
            <a:pPr marL="403225" lvl="1" indent="0">
              <a:buNone/>
            </a:pPr>
            <a:r>
              <a:rPr lang="en-US" sz="2400" i="1" dirty="0"/>
              <a:t>	IMA = 3 m/0.75 m = 4</a:t>
            </a:r>
          </a:p>
          <a:p>
            <a:pPr marL="403225" lvl="1" indent="0">
              <a:buNone/>
            </a:pPr>
            <a:endParaRPr lang="en-US" dirty="0"/>
          </a:p>
        </p:txBody>
      </p:sp>
      <p:cxnSp>
        <p:nvCxnSpPr>
          <p:cNvPr id="8" name="Straight Arrow Connector 7"/>
          <p:cNvCxnSpPr/>
          <p:nvPr/>
        </p:nvCxnSpPr>
        <p:spPr>
          <a:xfrm flipV="1">
            <a:off x="2155461" y="1761565"/>
            <a:ext cx="0" cy="345243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11" name="TextBox 10"/>
          <p:cNvSpPr txBox="1"/>
          <p:nvPr/>
        </p:nvSpPr>
        <p:spPr>
          <a:xfrm>
            <a:off x="1160763" y="4105368"/>
            <a:ext cx="1989396" cy="7078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000" b="1" i="1" dirty="0" err="1">
                <a:solidFill>
                  <a:schemeClr val="accent3">
                    <a:lumMod val="60000"/>
                    <a:lumOff val="40000"/>
                  </a:schemeClr>
                </a:solidFill>
              </a:rPr>
              <a:t>F</a:t>
            </a:r>
            <a:r>
              <a:rPr lang="en-US" sz="4000" b="1" i="1" baseline="-25000" dirty="0" err="1">
                <a:solidFill>
                  <a:schemeClr val="accent3">
                    <a:lumMod val="60000"/>
                    <a:lumOff val="40000"/>
                  </a:schemeClr>
                </a:solidFill>
              </a:rPr>
              <a:t>out</a:t>
            </a:r>
            <a:endParaRPr lang="en-US" sz="4000" b="1" i="1" baseline="-25000" dirty="0">
              <a:solidFill>
                <a:schemeClr val="accent3">
                  <a:lumMod val="60000"/>
                  <a:lumOff val="40000"/>
                </a:schemeClr>
              </a:solidFill>
            </a:endParaRPr>
          </a:p>
        </p:txBody>
      </p:sp>
      <p:cxnSp>
        <p:nvCxnSpPr>
          <p:cNvPr id="13" name="Straight Arrow Connector 12"/>
          <p:cNvCxnSpPr/>
          <p:nvPr/>
        </p:nvCxnSpPr>
        <p:spPr>
          <a:xfrm flipV="1">
            <a:off x="5129663" y="4105368"/>
            <a:ext cx="0" cy="110863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16" name="TextBox 15"/>
          <p:cNvSpPr txBox="1"/>
          <p:nvPr/>
        </p:nvSpPr>
        <p:spPr>
          <a:xfrm>
            <a:off x="4622569" y="4752725"/>
            <a:ext cx="1108617" cy="7078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000" b="1" i="1" dirty="0" err="1">
                <a:solidFill>
                  <a:srgbClr val="FF0000"/>
                </a:solidFill>
              </a:rPr>
              <a:t>d</a:t>
            </a:r>
            <a:r>
              <a:rPr lang="en-US" sz="4000" b="1" i="1" baseline="-25000" dirty="0" err="1">
                <a:solidFill>
                  <a:srgbClr val="FF0000"/>
                </a:solidFill>
              </a:rPr>
              <a:t>out</a:t>
            </a:r>
            <a:endParaRPr lang="en-US" sz="4000" b="1" i="1" baseline="-25000" dirty="0">
              <a:solidFill>
                <a:srgbClr val="FF0000"/>
              </a:solidFill>
            </a:endParaRPr>
          </a:p>
        </p:txBody>
      </p:sp>
      <p:cxnSp>
        <p:nvCxnSpPr>
          <p:cNvPr id="17" name="Straight Arrow Connector 16"/>
          <p:cNvCxnSpPr/>
          <p:nvPr/>
        </p:nvCxnSpPr>
        <p:spPr>
          <a:xfrm flipV="1">
            <a:off x="3183064" y="2891097"/>
            <a:ext cx="1052667" cy="584905"/>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21" name="TextBox 20"/>
          <p:cNvSpPr txBox="1"/>
          <p:nvPr/>
        </p:nvSpPr>
        <p:spPr>
          <a:xfrm>
            <a:off x="2700010" y="3124420"/>
            <a:ext cx="1989396" cy="7078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000" b="1" i="1" dirty="0">
                <a:solidFill>
                  <a:schemeClr val="accent3">
                    <a:lumMod val="60000"/>
                    <a:lumOff val="40000"/>
                  </a:schemeClr>
                </a:solidFill>
              </a:rPr>
              <a:t>F</a:t>
            </a:r>
            <a:r>
              <a:rPr lang="en-US" sz="4000" b="1" i="1" baseline="-25000" dirty="0">
                <a:solidFill>
                  <a:schemeClr val="accent3">
                    <a:lumMod val="60000"/>
                    <a:lumOff val="40000"/>
                  </a:schemeClr>
                </a:solidFill>
              </a:rPr>
              <a:t>in</a:t>
            </a:r>
          </a:p>
        </p:txBody>
      </p:sp>
      <p:cxnSp>
        <p:nvCxnSpPr>
          <p:cNvPr id="22" name="Straight Arrow Connector 21"/>
          <p:cNvCxnSpPr/>
          <p:nvPr/>
        </p:nvCxnSpPr>
        <p:spPr>
          <a:xfrm flipV="1">
            <a:off x="2207607" y="3977348"/>
            <a:ext cx="3139273" cy="1921827"/>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24" name="TextBox 23"/>
          <p:cNvSpPr txBox="1"/>
          <p:nvPr/>
        </p:nvSpPr>
        <p:spPr>
          <a:xfrm>
            <a:off x="3544327" y="4767424"/>
            <a:ext cx="1145079" cy="7078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000" b="1" i="1" dirty="0">
                <a:solidFill>
                  <a:srgbClr val="FF0000"/>
                </a:solidFill>
              </a:rPr>
              <a:t>d</a:t>
            </a:r>
            <a:r>
              <a:rPr lang="en-US" sz="4000" b="1" i="1" baseline="-25000" dirty="0">
                <a:solidFill>
                  <a:srgbClr val="FF0000"/>
                </a:solidFill>
              </a:rPr>
              <a:t>in</a:t>
            </a:r>
          </a:p>
        </p:txBody>
      </p:sp>
    </p:spTree>
    <p:extLst>
      <p:ext uri="{BB962C8B-B14F-4D97-AF65-F5344CB8AC3E}">
        <p14:creationId xmlns:p14="http://schemas.microsoft.com/office/powerpoint/2010/main" val="361971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eaLnBrk="1" hangingPunct="1">
              <a:defRPr/>
            </a:pPr>
            <a:r>
              <a:rPr lang="en-US">
                <a:cs typeface="+mj-cs"/>
              </a:rPr>
              <a:t>A Martian Year</a:t>
            </a:r>
          </a:p>
        </p:txBody>
      </p:sp>
      <p:sp>
        <p:nvSpPr>
          <p:cNvPr id="118787" name="Rectangle 3"/>
          <p:cNvSpPr>
            <a:spLocks noGrp="1" noChangeArrowheads="1"/>
          </p:cNvSpPr>
          <p:nvPr>
            <p:ph type="body" idx="1"/>
          </p:nvPr>
        </p:nvSpPr>
        <p:spPr/>
        <p:txBody>
          <a:bodyPr/>
          <a:lstStyle/>
          <a:p>
            <a:pPr eaLnBrk="1" hangingPunct="1">
              <a:defRPr/>
            </a:pPr>
            <a:r>
              <a:rPr lang="en-US">
                <a:cs typeface="+mn-cs"/>
              </a:rPr>
              <a:t>So, T</a:t>
            </a:r>
            <a:r>
              <a:rPr lang="en-US" baseline="-25000">
                <a:cs typeface="+mn-cs"/>
              </a:rPr>
              <a:t>beat</a:t>
            </a:r>
            <a:r>
              <a:rPr lang="en-US">
                <a:cs typeface="+mn-cs"/>
              </a:rPr>
              <a:t> = 779 days.</a:t>
            </a:r>
          </a:p>
          <a:p>
            <a:pPr eaLnBrk="1" hangingPunct="1">
              <a:defRPr/>
            </a:pPr>
            <a:r>
              <a:rPr lang="en-US">
                <a:cs typeface="+mn-cs"/>
              </a:rPr>
              <a:t>T</a:t>
            </a:r>
            <a:r>
              <a:rPr lang="en-US" baseline="-25000">
                <a:cs typeface="+mn-cs"/>
              </a:rPr>
              <a:t>short</a:t>
            </a:r>
            <a:r>
              <a:rPr lang="en-US">
                <a:cs typeface="+mn-cs"/>
              </a:rPr>
              <a:t> must = T</a:t>
            </a:r>
            <a:r>
              <a:rPr lang="en-US" baseline="-25000">
                <a:cs typeface="+mn-cs"/>
              </a:rPr>
              <a:t>earth</a:t>
            </a:r>
            <a:r>
              <a:rPr lang="en-US">
                <a:cs typeface="+mn-cs"/>
              </a:rPr>
              <a:t> since Earth is closer to the Sun than mars, so T</a:t>
            </a:r>
            <a:r>
              <a:rPr lang="en-US" baseline="-25000">
                <a:cs typeface="+mn-cs"/>
              </a:rPr>
              <a:t>short</a:t>
            </a:r>
            <a:r>
              <a:rPr lang="en-US">
                <a:cs typeface="+mn-cs"/>
              </a:rPr>
              <a:t> = 365 days.</a:t>
            </a:r>
          </a:p>
          <a:p>
            <a:pPr eaLnBrk="1" hangingPunct="1">
              <a:defRPr/>
            </a:pPr>
            <a:r>
              <a:rPr lang="en-US">
                <a:cs typeface="+mn-cs"/>
              </a:rPr>
              <a:t>Finally T</a:t>
            </a:r>
            <a:r>
              <a:rPr lang="en-US" baseline="-25000">
                <a:cs typeface="+mn-cs"/>
              </a:rPr>
              <a:t>long</a:t>
            </a:r>
            <a:r>
              <a:rPr lang="en-US">
                <a:cs typeface="+mn-cs"/>
              </a:rPr>
              <a:t> = T</a:t>
            </a:r>
            <a:r>
              <a:rPr lang="en-US" baseline="-25000">
                <a:cs typeface="+mn-cs"/>
              </a:rPr>
              <a:t>mars</a:t>
            </a:r>
            <a:r>
              <a:rPr lang="en-US">
                <a:cs typeface="+mn-cs"/>
              </a:rPr>
              <a:t>.</a:t>
            </a:r>
          </a:p>
        </p:txBody>
      </p:sp>
      <p:graphicFrame>
        <p:nvGraphicFramePr>
          <p:cNvPr id="118788" name="Object 4"/>
          <p:cNvGraphicFramePr>
            <a:graphicFrameLocks noChangeAspect="1"/>
          </p:cNvGraphicFramePr>
          <p:nvPr/>
        </p:nvGraphicFramePr>
        <p:xfrm>
          <a:off x="2466167" y="4388175"/>
          <a:ext cx="4310063" cy="1069975"/>
        </p:xfrm>
        <a:graphic>
          <a:graphicData uri="http://schemas.openxmlformats.org/presentationml/2006/ole">
            <mc:AlternateContent xmlns:mc="http://schemas.openxmlformats.org/markup-compatibility/2006">
              <mc:Choice xmlns:v="urn:schemas-microsoft-com:vml" Requires="v">
                <p:oleObj name="Equation" r:id="rId3" imgW="1790700" imgH="444500" progId="Equation.COEE2">
                  <p:embed/>
                </p:oleObj>
              </mc:Choice>
              <mc:Fallback>
                <p:oleObj name="Equation" r:id="rId3" imgW="1790700" imgH="444500" progId="Equation.COEE2">
                  <p:embed/>
                  <p:pic>
                    <p:nvPicPr>
                      <p:cNvPr id="11878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6167" y="4388175"/>
                        <a:ext cx="4310063" cy="10699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18789" name="Rectangle 5"/>
          <p:cNvSpPr>
            <a:spLocks noChangeArrowheads="1"/>
          </p:cNvSpPr>
          <p:nvPr/>
        </p:nvSpPr>
        <p:spPr bwMode="auto">
          <a:xfrm>
            <a:off x="2971800" y="5867400"/>
            <a:ext cx="4419600"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lstStyle/>
          <a:p>
            <a:pPr marL="342900" indent="-342900">
              <a:spcBef>
                <a:spcPct val="20000"/>
              </a:spcBef>
              <a:buClr>
                <a:schemeClr val="hlink"/>
              </a:buClr>
              <a:buSzPct val="60000"/>
              <a:buFont typeface="Wingdings" charset="0"/>
              <a:buChar char="n"/>
              <a:defRPr/>
            </a:pPr>
            <a:r>
              <a:rPr lang="en-US" sz="2800">
                <a:latin typeface="Arial" charset="0"/>
                <a:cs typeface="+mn-cs"/>
              </a:rPr>
              <a:t>T</a:t>
            </a:r>
            <a:r>
              <a:rPr lang="en-US" sz="2800" baseline="-25000">
                <a:latin typeface="Arial" charset="0"/>
                <a:cs typeface="+mn-cs"/>
              </a:rPr>
              <a:t>mars </a:t>
            </a:r>
            <a:r>
              <a:rPr lang="en-US" sz="2800">
                <a:latin typeface="Arial" charset="0"/>
                <a:cs typeface="+mn-cs"/>
              </a:rPr>
              <a:t>= 687 days.</a:t>
            </a:r>
          </a:p>
        </p:txBody>
      </p:sp>
      <p:sp>
        <p:nvSpPr>
          <p:cNvPr id="2" name="TextBox 1"/>
          <p:cNvSpPr txBox="1"/>
          <p:nvPr/>
        </p:nvSpPr>
        <p:spPr>
          <a:xfrm>
            <a:off x="9377504" y="3884177"/>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91418863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87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878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8787">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8787">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11878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87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6" grpId="0" autoUpdateAnimBg="0"/>
      <p:bldP spid="118787" grpId="0" build="p" autoUpdateAnimBg="0"/>
      <p:bldP spid="118789" grpId="0" autoUpdateAnimBg="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460638" y="2779089"/>
            <a:ext cx="883567" cy="865014"/>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flipH="1">
            <a:off x="2632295" y="1895670"/>
            <a:ext cx="2558662" cy="2595043"/>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flipH="1">
            <a:off x="1748726" y="947836"/>
            <a:ext cx="4325797" cy="4361882"/>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flipH="1">
            <a:off x="865159" y="184046"/>
            <a:ext cx="6111339" cy="6073506"/>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7-Point Star 5"/>
          <p:cNvSpPr/>
          <p:nvPr/>
        </p:nvSpPr>
        <p:spPr>
          <a:xfrm>
            <a:off x="3828790" y="3128777"/>
            <a:ext cx="165669" cy="147236"/>
          </a:xfrm>
          <a:prstGeom prst="star7">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 name="TextBox 6"/>
          <p:cNvSpPr txBox="1"/>
          <p:nvPr/>
        </p:nvSpPr>
        <p:spPr>
          <a:xfrm>
            <a:off x="6976498" y="187147"/>
            <a:ext cx="1251721" cy="1200329"/>
          </a:xfrm>
          <a:prstGeom prst="rect">
            <a:avLst/>
          </a:prstGeom>
          <a:noFill/>
        </p:spPr>
        <p:txBody>
          <a:bodyPr wrap="square" rtlCol="0">
            <a:spAutoFit/>
          </a:bodyPr>
          <a:lstStyle/>
          <a:p>
            <a:r>
              <a:rPr lang="en-US" dirty="0">
                <a:solidFill>
                  <a:schemeClr val="accent2"/>
                </a:solidFill>
              </a:rPr>
              <a:t>Stationary Sound emitting object</a:t>
            </a:r>
          </a:p>
        </p:txBody>
      </p:sp>
      <p:cxnSp>
        <p:nvCxnSpPr>
          <p:cNvPr id="9" name="Straight Arrow Connector 8"/>
          <p:cNvCxnSpPr/>
          <p:nvPr/>
        </p:nvCxnSpPr>
        <p:spPr>
          <a:xfrm flipH="1">
            <a:off x="4068091" y="1387476"/>
            <a:ext cx="2982039" cy="1741301"/>
          </a:xfrm>
          <a:prstGeom prst="straightConnector1">
            <a:avLst/>
          </a:prstGeom>
          <a:ln>
            <a:solidFill>
              <a:schemeClr val="accent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718792" y="5610290"/>
            <a:ext cx="2425208" cy="1200329"/>
          </a:xfrm>
          <a:prstGeom prst="rect">
            <a:avLst/>
          </a:prstGeom>
          <a:noFill/>
        </p:spPr>
        <p:txBody>
          <a:bodyPr wrap="square" rtlCol="0">
            <a:spAutoFit/>
          </a:bodyPr>
          <a:lstStyle/>
          <a:p>
            <a:r>
              <a:rPr lang="en-US" dirty="0"/>
              <a:t>Circularly expanding crests of sound waves, traveling outward at 343 m/s</a:t>
            </a:r>
          </a:p>
        </p:txBody>
      </p:sp>
      <p:cxnSp>
        <p:nvCxnSpPr>
          <p:cNvPr id="11" name="Straight Arrow Connector 10"/>
          <p:cNvCxnSpPr/>
          <p:nvPr/>
        </p:nvCxnSpPr>
        <p:spPr>
          <a:xfrm flipH="1" flipV="1">
            <a:off x="6792424" y="4269858"/>
            <a:ext cx="699492" cy="134043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6019300" y="3846554"/>
            <a:ext cx="1196499" cy="176373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flipV="1">
            <a:off x="5062104" y="3809744"/>
            <a:ext cx="1988026" cy="180054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endCxn id="2" idx="5"/>
          </p:cNvCxnSpPr>
          <p:nvPr/>
        </p:nvCxnSpPr>
        <p:spPr>
          <a:xfrm flipH="1" flipV="1">
            <a:off x="4214810" y="3517425"/>
            <a:ext cx="2577614" cy="205605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975605" y="2337379"/>
            <a:ext cx="883567" cy="25766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343758" y="2042902"/>
            <a:ext cx="303576" cy="369332"/>
          </a:xfrm>
          <a:prstGeom prst="rect">
            <a:avLst/>
          </a:prstGeom>
          <a:noFill/>
        </p:spPr>
        <p:txBody>
          <a:bodyPr wrap="none" rtlCol="0">
            <a:spAutoFit/>
          </a:bodyPr>
          <a:lstStyle/>
          <a:p>
            <a:r>
              <a:rPr lang="en-US" dirty="0" err="1">
                <a:solidFill>
                  <a:schemeClr val="accent1"/>
                </a:solidFill>
              </a:rPr>
              <a:t>λ</a:t>
            </a:r>
            <a:endParaRPr lang="en-US" dirty="0">
              <a:solidFill>
                <a:schemeClr val="accent1"/>
              </a:solidFill>
            </a:endParaRPr>
          </a:p>
        </p:txBody>
      </p:sp>
      <p:cxnSp>
        <p:nvCxnSpPr>
          <p:cNvPr id="30" name="Straight Arrow Connector 29"/>
          <p:cNvCxnSpPr>
            <a:endCxn id="5" idx="2"/>
          </p:cNvCxnSpPr>
          <p:nvPr/>
        </p:nvCxnSpPr>
        <p:spPr>
          <a:xfrm>
            <a:off x="6074523" y="3189154"/>
            <a:ext cx="901975" cy="3164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6392593" y="2851467"/>
            <a:ext cx="303576" cy="369332"/>
          </a:xfrm>
          <a:prstGeom prst="rect">
            <a:avLst/>
          </a:prstGeom>
          <a:noFill/>
        </p:spPr>
        <p:txBody>
          <a:bodyPr wrap="none" rtlCol="0">
            <a:spAutoFit/>
          </a:bodyPr>
          <a:lstStyle/>
          <a:p>
            <a:r>
              <a:rPr lang="en-US" dirty="0" err="1">
                <a:solidFill>
                  <a:schemeClr val="accent1"/>
                </a:solidFill>
              </a:rPr>
              <a:t>λ</a:t>
            </a:r>
            <a:endParaRPr lang="en-US" dirty="0">
              <a:solidFill>
                <a:schemeClr val="accent1"/>
              </a:solidFill>
            </a:endParaRPr>
          </a:p>
        </p:txBody>
      </p:sp>
      <p:cxnSp>
        <p:nvCxnSpPr>
          <p:cNvPr id="33" name="Straight Arrow Connector 32"/>
          <p:cNvCxnSpPr/>
          <p:nvPr/>
        </p:nvCxnSpPr>
        <p:spPr>
          <a:xfrm flipV="1">
            <a:off x="2521848" y="4159433"/>
            <a:ext cx="515414" cy="58894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2480507" y="4121381"/>
            <a:ext cx="303576" cy="369332"/>
          </a:xfrm>
          <a:prstGeom prst="rect">
            <a:avLst/>
          </a:prstGeom>
          <a:noFill/>
        </p:spPr>
        <p:txBody>
          <a:bodyPr wrap="none" rtlCol="0">
            <a:spAutoFit/>
          </a:bodyPr>
          <a:lstStyle/>
          <a:p>
            <a:r>
              <a:rPr lang="en-US" dirty="0" err="1">
                <a:solidFill>
                  <a:schemeClr val="accent1"/>
                </a:solidFill>
              </a:rPr>
              <a:t>λ</a:t>
            </a:r>
            <a:endParaRPr lang="en-US" dirty="0">
              <a:solidFill>
                <a:schemeClr val="accent1"/>
              </a:solidFill>
            </a:endParaRPr>
          </a:p>
        </p:txBody>
      </p:sp>
    </p:spTree>
    <p:extLst>
      <p:ext uri="{BB962C8B-B14F-4D97-AF65-F5344CB8AC3E}">
        <p14:creationId xmlns:p14="http://schemas.microsoft.com/office/powerpoint/2010/main" val="62071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28" grpId="0"/>
      <p:bldP spid="31" grpId="0"/>
      <p:bldP spid="34"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190990" y="2779089"/>
            <a:ext cx="883567" cy="865014"/>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flipH="1">
            <a:off x="3957671" y="1895670"/>
            <a:ext cx="2558662" cy="2595043"/>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flipH="1">
            <a:off x="2613902" y="1003051"/>
            <a:ext cx="4325797" cy="4361882"/>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flipH="1">
            <a:off x="1270135" y="184046"/>
            <a:ext cx="6111339" cy="6073506"/>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7-Point Star 5"/>
          <p:cNvSpPr/>
          <p:nvPr/>
        </p:nvSpPr>
        <p:spPr>
          <a:xfrm>
            <a:off x="5669590" y="3128777"/>
            <a:ext cx="165669" cy="147236"/>
          </a:xfrm>
          <a:prstGeom prst="star7">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 name="TextBox 6"/>
          <p:cNvSpPr txBox="1"/>
          <p:nvPr/>
        </p:nvSpPr>
        <p:spPr>
          <a:xfrm>
            <a:off x="7017234" y="260766"/>
            <a:ext cx="2126766" cy="923330"/>
          </a:xfrm>
          <a:prstGeom prst="rect">
            <a:avLst/>
          </a:prstGeom>
          <a:noFill/>
        </p:spPr>
        <p:txBody>
          <a:bodyPr wrap="square" rtlCol="0">
            <a:spAutoFit/>
          </a:bodyPr>
          <a:lstStyle/>
          <a:p>
            <a:r>
              <a:rPr lang="en-US" dirty="0">
                <a:solidFill>
                  <a:schemeClr val="accent2"/>
                </a:solidFill>
              </a:rPr>
              <a:t>Sound emitting object moving towards the right</a:t>
            </a:r>
          </a:p>
        </p:txBody>
      </p:sp>
      <p:cxnSp>
        <p:nvCxnSpPr>
          <p:cNvPr id="9" name="Straight Arrow Connector 8"/>
          <p:cNvCxnSpPr/>
          <p:nvPr/>
        </p:nvCxnSpPr>
        <p:spPr>
          <a:xfrm flipH="1">
            <a:off x="5890456" y="1200329"/>
            <a:ext cx="1785534" cy="1928448"/>
          </a:xfrm>
          <a:prstGeom prst="straightConnector1">
            <a:avLst/>
          </a:prstGeom>
          <a:ln>
            <a:solidFill>
              <a:schemeClr val="accent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5" idx="6"/>
          </p:cNvCxnSpPr>
          <p:nvPr/>
        </p:nvCxnSpPr>
        <p:spPr>
          <a:xfrm flipV="1">
            <a:off x="1270135" y="3202396"/>
            <a:ext cx="1343767" cy="18403"/>
          </a:xfrm>
          <a:prstGeom prst="straightConnector1">
            <a:avLst/>
          </a:prstGeom>
          <a:ln>
            <a:solidFill>
              <a:schemeClr val="accent4">
                <a:lumMod val="40000"/>
                <a:lumOff val="6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748734" y="2833064"/>
            <a:ext cx="303576" cy="369332"/>
          </a:xfrm>
          <a:prstGeom prst="rect">
            <a:avLst/>
          </a:prstGeom>
          <a:noFill/>
        </p:spPr>
        <p:txBody>
          <a:bodyPr wrap="none" rtlCol="0">
            <a:spAutoFit/>
          </a:bodyPr>
          <a:lstStyle/>
          <a:p>
            <a:r>
              <a:rPr lang="en-US" dirty="0" err="1">
                <a:solidFill>
                  <a:schemeClr val="accent4">
                    <a:lumMod val="40000"/>
                    <a:lumOff val="60000"/>
                  </a:schemeClr>
                </a:solidFill>
              </a:rPr>
              <a:t>λ</a:t>
            </a:r>
            <a:endParaRPr lang="en-US" dirty="0">
              <a:solidFill>
                <a:schemeClr val="accent4">
                  <a:lumMod val="40000"/>
                  <a:lumOff val="60000"/>
                </a:schemeClr>
              </a:solidFill>
            </a:endParaRPr>
          </a:p>
        </p:txBody>
      </p:sp>
      <p:cxnSp>
        <p:nvCxnSpPr>
          <p:cNvPr id="30" name="Straight Arrow Connector 29"/>
          <p:cNvCxnSpPr/>
          <p:nvPr/>
        </p:nvCxnSpPr>
        <p:spPr>
          <a:xfrm flipV="1">
            <a:off x="6939698" y="3220797"/>
            <a:ext cx="441775" cy="1"/>
          </a:xfrm>
          <a:prstGeom prst="straightConnector1">
            <a:avLst/>
          </a:prstGeom>
          <a:ln>
            <a:solidFill>
              <a:schemeClr val="accent3">
                <a:lumMod val="40000"/>
                <a:lumOff val="6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7017234" y="2833064"/>
            <a:ext cx="303576" cy="369332"/>
          </a:xfrm>
          <a:prstGeom prst="rect">
            <a:avLst/>
          </a:prstGeom>
          <a:noFill/>
        </p:spPr>
        <p:txBody>
          <a:bodyPr wrap="none" rtlCol="0">
            <a:spAutoFit/>
          </a:bodyPr>
          <a:lstStyle/>
          <a:p>
            <a:r>
              <a:rPr lang="en-US" dirty="0" err="1">
                <a:solidFill>
                  <a:schemeClr val="accent3">
                    <a:lumMod val="40000"/>
                    <a:lumOff val="60000"/>
                  </a:schemeClr>
                </a:solidFill>
              </a:rPr>
              <a:t>λ</a:t>
            </a:r>
            <a:endParaRPr lang="en-US" dirty="0">
              <a:solidFill>
                <a:schemeClr val="accent3">
                  <a:lumMod val="40000"/>
                  <a:lumOff val="60000"/>
                </a:schemeClr>
              </a:solidFill>
            </a:endParaRPr>
          </a:p>
        </p:txBody>
      </p:sp>
      <p:cxnSp>
        <p:nvCxnSpPr>
          <p:cNvPr id="13" name="Straight Arrow Connector 12"/>
          <p:cNvCxnSpPr/>
          <p:nvPr/>
        </p:nvCxnSpPr>
        <p:spPr>
          <a:xfrm>
            <a:off x="5835259" y="3220798"/>
            <a:ext cx="46016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7381474" y="3331225"/>
            <a:ext cx="1762526" cy="1822052"/>
          </a:xfrm>
          <a:prstGeom prst="rect">
            <a:avLst/>
          </a:prstGeom>
          <a:noFill/>
        </p:spPr>
        <p:txBody>
          <a:bodyPr wrap="square" rtlCol="0">
            <a:spAutoFit/>
          </a:bodyPr>
          <a:lstStyle/>
          <a:p>
            <a:r>
              <a:rPr lang="en-US" dirty="0">
                <a:solidFill>
                  <a:schemeClr val="accent3">
                    <a:lumMod val="40000"/>
                    <a:lumOff val="60000"/>
                  </a:schemeClr>
                </a:solidFill>
              </a:rPr>
              <a:t>Wavelengths are bunched together in front of the sound emitting object.</a:t>
            </a:r>
          </a:p>
        </p:txBody>
      </p:sp>
      <p:sp>
        <p:nvSpPr>
          <p:cNvPr id="39" name="TextBox 38"/>
          <p:cNvSpPr txBox="1"/>
          <p:nvPr/>
        </p:nvSpPr>
        <p:spPr>
          <a:xfrm>
            <a:off x="515421" y="564648"/>
            <a:ext cx="1500072" cy="1754327"/>
          </a:xfrm>
          <a:prstGeom prst="rect">
            <a:avLst/>
          </a:prstGeom>
          <a:noFill/>
        </p:spPr>
        <p:txBody>
          <a:bodyPr wrap="square" rtlCol="0">
            <a:spAutoFit/>
          </a:bodyPr>
          <a:lstStyle/>
          <a:p>
            <a:r>
              <a:rPr lang="en-US" dirty="0">
                <a:solidFill>
                  <a:schemeClr val="accent4">
                    <a:lumMod val="40000"/>
                    <a:lumOff val="60000"/>
                  </a:schemeClr>
                </a:solidFill>
              </a:rPr>
              <a:t>Wavelengths are spread out behind the sound emitting object.</a:t>
            </a:r>
          </a:p>
        </p:txBody>
      </p:sp>
    </p:spTree>
    <p:extLst>
      <p:ext uri="{BB962C8B-B14F-4D97-AF65-F5344CB8AC3E}">
        <p14:creationId xmlns:p14="http://schemas.microsoft.com/office/powerpoint/2010/main" val="231938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8" grpId="0"/>
      <p:bldP spid="28" grpId="1"/>
      <p:bldP spid="31" grpId="0"/>
      <p:bldP spid="31" grpId="1"/>
      <p:bldP spid="38" grpId="0"/>
      <p:bldP spid="39"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 doppler_tra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30828" y="515457"/>
            <a:ext cx="7086946" cy="5315210"/>
          </a:xfrm>
          <a:prstGeom prst="rect">
            <a:avLst/>
          </a:prstGeom>
        </p:spPr>
      </p:pic>
    </p:spTree>
    <p:extLst>
      <p:ext uri="{BB962C8B-B14F-4D97-AF65-F5344CB8AC3E}">
        <p14:creationId xmlns:p14="http://schemas.microsoft.com/office/powerpoint/2010/main" val="236593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4362630" y="2779089"/>
            <a:ext cx="883567" cy="865014"/>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flipH="1">
            <a:off x="3129311" y="1895670"/>
            <a:ext cx="2558662" cy="2595043"/>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flipH="1">
            <a:off x="1785542" y="1003051"/>
            <a:ext cx="4325797" cy="4361882"/>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flipH="1">
            <a:off x="441775" y="184046"/>
            <a:ext cx="6111339" cy="6073506"/>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7-Point Star 5"/>
          <p:cNvSpPr/>
          <p:nvPr/>
        </p:nvSpPr>
        <p:spPr>
          <a:xfrm>
            <a:off x="4841230" y="3128777"/>
            <a:ext cx="165669" cy="147236"/>
          </a:xfrm>
          <a:prstGeom prst="star7">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cxnSp>
        <p:nvCxnSpPr>
          <p:cNvPr id="27" name="Straight Arrow Connector 26"/>
          <p:cNvCxnSpPr>
            <a:endCxn id="2" idx="2"/>
          </p:cNvCxnSpPr>
          <p:nvPr/>
        </p:nvCxnSpPr>
        <p:spPr>
          <a:xfrm flipV="1">
            <a:off x="3129311" y="3211596"/>
            <a:ext cx="1233319" cy="9203"/>
          </a:xfrm>
          <a:prstGeom prst="straightConnector1">
            <a:avLst/>
          </a:prstGeom>
          <a:ln>
            <a:solidFill>
              <a:schemeClr val="accent4">
                <a:lumMod val="40000"/>
                <a:lumOff val="6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3607910" y="2639818"/>
            <a:ext cx="303576" cy="369332"/>
          </a:xfrm>
          <a:prstGeom prst="rect">
            <a:avLst/>
          </a:prstGeom>
          <a:noFill/>
        </p:spPr>
        <p:txBody>
          <a:bodyPr wrap="none" rtlCol="0">
            <a:spAutoFit/>
          </a:bodyPr>
          <a:lstStyle/>
          <a:p>
            <a:r>
              <a:rPr lang="en-US" dirty="0" err="1">
                <a:solidFill>
                  <a:schemeClr val="accent4">
                    <a:lumMod val="40000"/>
                    <a:lumOff val="60000"/>
                  </a:schemeClr>
                </a:solidFill>
              </a:rPr>
              <a:t>λ</a:t>
            </a:r>
            <a:endParaRPr lang="en-US" dirty="0">
              <a:solidFill>
                <a:schemeClr val="accent4">
                  <a:lumMod val="40000"/>
                  <a:lumOff val="60000"/>
                </a:schemeClr>
              </a:solidFill>
            </a:endParaRPr>
          </a:p>
        </p:txBody>
      </p:sp>
      <p:cxnSp>
        <p:nvCxnSpPr>
          <p:cNvPr id="30" name="Straight Arrow Connector 29"/>
          <p:cNvCxnSpPr/>
          <p:nvPr/>
        </p:nvCxnSpPr>
        <p:spPr>
          <a:xfrm flipV="1">
            <a:off x="6105889" y="3147178"/>
            <a:ext cx="441775" cy="1"/>
          </a:xfrm>
          <a:prstGeom prst="straightConnector1">
            <a:avLst/>
          </a:prstGeom>
          <a:ln>
            <a:solidFill>
              <a:schemeClr val="accent3">
                <a:lumMod val="40000"/>
                <a:lumOff val="6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6131805" y="2599384"/>
            <a:ext cx="303576" cy="369332"/>
          </a:xfrm>
          <a:prstGeom prst="rect">
            <a:avLst/>
          </a:prstGeom>
          <a:noFill/>
        </p:spPr>
        <p:txBody>
          <a:bodyPr wrap="none" rtlCol="0">
            <a:spAutoFit/>
          </a:bodyPr>
          <a:lstStyle/>
          <a:p>
            <a:r>
              <a:rPr lang="en-US" dirty="0" err="1">
                <a:solidFill>
                  <a:schemeClr val="accent3">
                    <a:lumMod val="40000"/>
                    <a:lumOff val="60000"/>
                  </a:schemeClr>
                </a:solidFill>
              </a:rPr>
              <a:t>λ</a:t>
            </a:r>
            <a:endParaRPr lang="en-US" dirty="0">
              <a:solidFill>
                <a:schemeClr val="accent3">
                  <a:lumMod val="40000"/>
                  <a:lumOff val="60000"/>
                </a:schemeClr>
              </a:solidFill>
            </a:endParaRPr>
          </a:p>
        </p:txBody>
      </p:sp>
      <p:cxnSp>
        <p:nvCxnSpPr>
          <p:cNvPr id="13" name="Straight Arrow Connector 12"/>
          <p:cNvCxnSpPr/>
          <p:nvPr/>
        </p:nvCxnSpPr>
        <p:spPr>
          <a:xfrm>
            <a:off x="5006899" y="3220798"/>
            <a:ext cx="46016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030828" y="3326392"/>
            <a:ext cx="0" cy="423305"/>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030828" y="3774849"/>
            <a:ext cx="152400" cy="423305"/>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878428" y="3326392"/>
            <a:ext cx="152400" cy="417476"/>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030828" y="3326392"/>
            <a:ext cx="168660" cy="451372"/>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878428" y="3743868"/>
            <a:ext cx="152400" cy="423305"/>
          </a:xfrm>
          <a:prstGeom prst="line">
            <a:avLst/>
          </a:prstGeom>
        </p:spPr>
        <p:style>
          <a:lnRef idx="2">
            <a:schemeClr val="accent1"/>
          </a:lnRef>
          <a:fillRef idx="0">
            <a:schemeClr val="accent1"/>
          </a:fillRef>
          <a:effectRef idx="1">
            <a:schemeClr val="accent1"/>
          </a:effectRef>
          <a:fontRef idx="minor">
            <a:schemeClr val="tx1"/>
          </a:fontRef>
        </p:style>
      </p:cxnSp>
      <p:sp>
        <p:nvSpPr>
          <p:cNvPr id="22" name="Oval 21"/>
          <p:cNvSpPr/>
          <p:nvPr/>
        </p:nvSpPr>
        <p:spPr>
          <a:xfrm>
            <a:off x="860020" y="3022719"/>
            <a:ext cx="344606" cy="294473"/>
          </a:xfrm>
          <a:prstGeom prst="ellipse">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3833930" y="3326392"/>
            <a:ext cx="0" cy="423305"/>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3833930" y="3774849"/>
            <a:ext cx="152400" cy="423305"/>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3681530" y="3326392"/>
            <a:ext cx="152400" cy="417476"/>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3833930" y="3326392"/>
            <a:ext cx="168660" cy="451372"/>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3681530" y="3743868"/>
            <a:ext cx="152400" cy="423305"/>
          </a:xfrm>
          <a:prstGeom prst="line">
            <a:avLst/>
          </a:prstGeom>
        </p:spPr>
        <p:style>
          <a:lnRef idx="2">
            <a:schemeClr val="accent1"/>
          </a:lnRef>
          <a:fillRef idx="0">
            <a:schemeClr val="accent1"/>
          </a:fillRef>
          <a:effectRef idx="1">
            <a:schemeClr val="accent1"/>
          </a:effectRef>
          <a:fontRef idx="minor">
            <a:schemeClr val="tx1"/>
          </a:fontRef>
        </p:style>
      </p:cxnSp>
      <p:sp>
        <p:nvSpPr>
          <p:cNvPr id="36" name="Oval 35"/>
          <p:cNvSpPr/>
          <p:nvPr/>
        </p:nvSpPr>
        <p:spPr>
          <a:xfrm>
            <a:off x="3663122" y="3022719"/>
            <a:ext cx="344606" cy="294473"/>
          </a:xfrm>
          <a:prstGeom prst="ellipse">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p:nvPr/>
        </p:nvCxnSpPr>
        <p:spPr>
          <a:xfrm>
            <a:off x="6218783" y="3312823"/>
            <a:ext cx="0" cy="423305"/>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218783" y="3761280"/>
            <a:ext cx="152400" cy="423305"/>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6066383" y="3312823"/>
            <a:ext cx="152400" cy="417476"/>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218783" y="3312823"/>
            <a:ext cx="168660" cy="451372"/>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6066383" y="3730299"/>
            <a:ext cx="152400" cy="423305"/>
          </a:xfrm>
          <a:prstGeom prst="line">
            <a:avLst/>
          </a:prstGeom>
        </p:spPr>
        <p:style>
          <a:lnRef idx="2">
            <a:schemeClr val="accent1"/>
          </a:lnRef>
          <a:fillRef idx="0">
            <a:schemeClr val="accent1"/>
          </a:fillRef>
          <a:effectRef idx="1">
            <a:schemeClr val="accent1"/>
          </a:effectRef>
          <a:fontRef idx="minor">
            <a:schemeClr val="tx1"/>
          </a:fontRef>
        </p:style>
      </p:cxnSp>
      <p:sp>
        <p:nvSpPr>
          <p:cNvPr id="44" name="Oval 43"/>
          <p:cNvSpPr/>
          <p:nvPr/>
        </p:nvSpPr>
        <p:spPr>
          <a:xfrm>
            <a:off x="6047975" y="3009150"/>
            <a:ext cx="344606" cy="294473"/>
          </a:xfrm>
          <a:prstGeom prst="ellipse">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864416" y="4181299"/>
            <a:ext cx="377026" cy="461665"/>
          </a:xfrm>
          <a:prstGeom prst="rect">
            <a:avLst/>
          </a:prstGeom>
          <a:noFill/>
        </p:spPr>
        <p:txBody>
          <a:bodyPr wrap="none" rtlCol="0">
            <a:spAutoFit/>
          </a:bodyPr>
          <a:lstStyle/>
          <a:p>
            <a:r>
              <a:rPr lang="en-US" sz="2400" dirty="0">
                <a:solidFill>
                  <a:schemeClr val="accent1"/>
                </a:solidFill>
              </a:rPr>
              <a:t>A</a:t>
            </a:r>
          </a:p>
        </p:txBody>
      </p:sp>
      <p:sp>
        <p:nvSpPr>
          <p:cNvPr id="45" name="TextBox 44"/>
          <p:cNvSpPr txBox="1"/>
          <p:nvPr/>
        </p:nvSpPr>
        <p:spPr>
          <a:xfrm>
            <a:off x="3663122" y="4234964"/>
            <a:ext cx="377026" cy="461665"/>
          </a:xfrm>
          <a:prstGeom prst="rect">
            <a:avLst/>
          </a:prstGeom>
          <a:noFill/>
        </p:spPr>
        <p:txBody>
          <a:bodyPr wrap="none" rtlCol="0">
            <a:spAutoFit/>
          </a:bodyPr>
          <a:lstStyle/>
          <a:p>
            <a:r>
              <a:rPr lang="en-US" sz="2400" dirty="0">
                <a:solidFill>
                  <a:schemeClr val="accent1"/>
                </a:solidFill>
              </a:rPr>
              <a:t>B</a:t>
            </a:r>
          </a:p>
        </p:txBody>
      </p:sp>
      <p:sp>
        <p:nvSpPr>
          <p:cNvPr id="46" name="TextBox 45"/>
          <p:cNvSpPr txBox="1"/>
          <p:nvPr/>
        </p:nvSpPr>
        <p:spPr>
          <a:xfrm>
            <a:off x="5982473" y="4116794"/>
            <a:ext cx="353733" cy="461665"/>
          </a:xfrm>
          <a:prstGeom prst="rect">
            <a:avLst/>
          </a:prstGeom>
          <a:noFill/>
        </p:spPr>
        <p:txBody>
          <a:bodyPr wrap="none" rtlCol="0">
            <a:spAutoFit/>
          </a:bodyPr>
          <a:lstStyle/>
          <a:p>
            <a:r>
              <a:rPr lang="en-US" sz="2400" dirty="0">
                <a:solidFill>
                  <a:schemeClr val="accent1"/>
                </a:solidFill>
              </a:rPr>
              <a:t>C</a:t>
            </a:r>
          </a:p>
        </p:txBody>
      </p:sp>
      <p:sp>
        <p:nvSpPr>
          <p:cNvPr id="24" name="TextBox 23"/>
          <p:cNvSpPr txBox="1"/>
          <p:nvPr/>
        </p:nvSpPr>
        <p:spPr>
          <a:xfrm>
            <a:off x="6218783" y="0"/>
            <a:ext cx="2925218" cy="1938992"/>
          </a:xfrm>
          <a:prstGeom prst="rect">
            <a:avLst/>
          </a:prstGeom>
          <a:noFill/>
        </p:spPr>
        <p:txBody>
          <a:bodyPr wrap="square" rtlCol="0">
            <a:spAutoFit/>
          </a:bodyPr>
          <a:lstStyle/>
          <a:p>
            <a:r>
              <a:rPr lang="en-US" sz="2000" dirty="0"/>
              <a:t>Consider three individuals, Person A, Person B, and Person C, standing relative to a sound-emitting object moving to the right.</a:t>
            </a:r>
          </a:p>
        </p:txBody>
      </p:sp>
      <p:sp>
        <p:nvSpPr>
          <p:cNvPr id="47" name="TextBox 46"/>
          <p:cNvSpPr txBox="1"/>
          <p:nvPr/>
        </p:nvSpPr>
        <p:spPr>
          <a:xfrm>
            <a:off x="6902868" y="2553369"/>
            <a:ext cx="2020241" cy="1631216"/>
          </a:xfrm>
          <a:prstGeom prst="rect">
            <a:avLst/>
          </a:prstGeom>
          <a:noFill/>
        </p:spPr>
        <p:txBody>
          <a:bodyPr wrap="square" rtlCol="0">
            <a:spAutoFit/>
          </a:bodyPr>
          <a:lstStyle/>
          <a:p>
            <a:r>
              <a:rPr lang="en-US" sz="2000" dirty="0"/>
              <a:t>Compare the wavelengths perceived by Person B and Person C.</a:t>
            </a:r>
          </a:p>
        </p:txBody>
      </p:sp>
      <p:sp>
        <p:nvSpPr>
          <p:cNvPr id="48" name="TextBox 47"/>
          <p:cNvSpPr txBox="1"/>
          <p:nvPr/>
        </p:nvSpPr>
        <p:spPr>
          <a:xfrm>
            <a:off x="6902868" y="4490713"/>
            <a:ext cx="2172641" cy="1323439"/>
          </a:xfrm>
          <a:prstGeom prst="rect">
            <a:avLst/>
          </a:prstGeom>
          <a:noFill/>
        </p:spPr>
        <p:txBody>
          <a:bodyPr wrap="square" rtlCol="0">
            <a:spAutoFit/>
          </a:bodyPr>
          <a:lstStyle/>
          <a:p>
            <a:r>
              <a:rPr lang="en-US" sz="2000" dirty="0"/>
              <a:t>Person B perceives a longer wavelength than Person C </a:t>
            </a:r>
          </a:p>
        </p:txBody>
      </p:sp>
    </p:spTree>
    <p:extLst>
      <p:ext uri="{BB962C8B-B14F-4D97-AF65-F5344CB8AC3E}">
        <p14:creationId xmlns:p14="http://schemas.microsoft.com/office/powerpoint/2010/main" val="268000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47" grpId="0"/>
      <p:bldP spid="48"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4362630" y="2779089"/>
            <a:ext cx="883567" cy="865014"/>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flipH="1">
            <a:off x="3129311" y="1895670"/>
            <a:ext cx="2558662" cy="2595043"/>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flipH="1">
            <a:off x="1785542" y="1003051"/>
            <a:ext cx="4325797" cy="4361882"/>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flipH="1">
            <a:off x="441775" y="184046"/>
            <a:ext cx="6111339" cy="6073506"/>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7-Point Star 5"/>
          <p:cNvSpPr/>
          <p:nvPr/>
        </p:nvSpPr>
        <p:spPr>
          <a:xfrm>
            <a:off x="4841230" y="3128777"/>
            <a:ext cx="165669" cy="147236"/>
          </a:xfrm>
          <a:prstGeom prst="star7">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cxnSp>
        <p:nvCxnSpPr>
          <p:cNvPr id="27" name="Straight Arrow Connector 26"/>
          <p:cNvCxnSpPr>
            <a:endCxn id="2" idx="2"/>
          </p:cNvCxnSpPr>
          <p:nvPr/>
        </p:nvCxnSpPr>
        <p:spPr>
          <a:xfrm flipV="1">
            <a:off x="3129311" y="3211596"/>
            <a:ext cx="1233319" cy="9203"/>
          </a:xfrm>
          <a:prstGeom prst="straightConnector1">
            <a:avLst/>
          </a:prstGeom>
          <a:ln>
            <a:solidFill>
              <a:schemeClr val="accent4">
                <a:lumMod val="40000"/>
                <a:lumOff val="6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3607910" y="2639818"/>
            <a:ext cx="303576" cy="369332"/>
          </a:xfrm>
          <a:prstGeom prst="rect">
            <a:avLst/>
          </a:prstGeom>
          <a:noFill/>
        </p:spPr>
        <p:txBody>
          <a:bodyPr wrap="none" rtlCol="0">
            <a:spAutoFit/>
          </a:bodyPr>
          <a:lstStyle/>
          <a:p>
            <a:r>
              <a:rPr lang="en-US" dirty="0" err="1">
                <a:solidFill>
                  <a:schemeClr val="accent4">
                    <a:lumMod val="40000"/>
                    <a:lumOff val="60000"/>
                  </a:schemeClr>
                </a:solidFill>
              </a:rPr>
              <a:t>λ</a:t>
            </a:r>
            <a:endParaRPr lang="en-US" dirty="0">
              <a:solidFill>
                <a:schemeClr val="accent4">
                  <a:lumMod val="40000"/>
                  <a:lumOff val="60000"/>
                </a:schemeClr>
              </a:solidFill>
            </a:endParaRPr>
          </a:p>
        </p:txBody>
      </p:sp>
      <p:cxnSp>
        <p:nvCxnSpPr>
          <p:cNvPr id="30" name="Straight Arrow Connector 29"/>
          <p:cNvCxnSpPr/>
          <p:nvPr/>
        </p:nvCxnSpPr>
        <p:spPr>
          <a:xfrm flipV="1">
            <a:off x="6105889" y="3147178"/>
            <a:ext cx="441775" cy="1"/>
          </a:xfrm>
          <a:prstGeom prst="straightConnector1">
            <a:avLst/>
          </a:prstGeom>
          <a:ln>
            <a:solidFill>
              <a:schemeClr val="accent3">
                <a:lumMod val="40000"/>
                <a:lumOff val="6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6131805" y="2599384"/>
            <a:ext cx="303576" cy="369332"/>
          </a:xfrm>
          <a:prstGeom prst="rect">
            <a:avLst/>
          </a:prstGeom>
          <a:noFill/>
        </p:spPr>
        <p:txBody>
          <a:bodyPr wrap="none" rtlCol="0">
            <a:spAutoFit/>
          </a:bodyPr>
          <a:lstStyle/>
          <a:p>
            <a:r>
              <a:rPr lang="en-US" dirty="0" err="1">
                <a:solidFill>
                  <a:schemeClr val="accent3">
                    <a:lumMod val="40000"/>
                    <a:lumOff val="60000"/>
                  </a:schemeClr>
                </a:solidFill>
              </a:rPr>
              <a:t>λ</a:t>
            </a:r>
            <a:endParaRPr lang="en-US" dirty="0">
              <a:solidFill>
                <a:schemeClr val="accent3">
                  <a:lumMod val="40000"/>
                  <a:lumOff val="60000"/>
                </a:schemeClr>
              </a:solidFill>
            </a:endParaRPr>
          </a:p>
        </p:txBody>
      </p:sp>
      <p:cxnSp>
        <p:nvCxnSpPr>
          <p:cNvPr id="13" name="Straight Arrow Connector 12"/>
          <p:cNvCxnSpPr/>
          <p:nvPr/>
        </p:nvCxnSpPr>
        <p:spPr>
          <a:xfrm>
            <a:off x="5006899" y="3220798"/>
            <a:ext cx="46016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030828" y="3326392"/>
            <a:ext cx="0" cy="423305"/>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030828" y="3774849"/>
            <a:ext cx="152400" cy="423305"/>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878428" y="3326392"/>
            <a:ext cx="152400" cy="417476"/>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030828" y="3326392"/>
            <a:ext cx="168660" cy="451372"/>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878428" y="3743868"/>
            <a:ext cx="152400" cy="423305"/>
          </a:xfrm>
          <a:prstGeom prst="line">
            <a:avLst/>
          </a:prstGeom>
        </p:spPr>
        <p:style>
          <a:lnRef idx="2">
            <a:schemeClr val="accent1"/>
          </a:lnRef>
          <a:fillRef idx="0">
            <a:schemeClr val="accent1"/>
          </a:fillRef>
          <a:effectRef idx="1">
            <a:schemeClr val="accent1"/>
          </a:effectRef>
          <a:fontRef idx="minor">
            <a:schemeClr val="tx1"/>
          </a:fontRef>
        </p:style>
      </p:cxnSp>
      <p:sp>
        <p:nvSpPr>
          <p:cNvPr id="22" name="Oval 21"/>
          <p:cNvSpPr/>
          <p:nvPr/>
        </p:nvSpPr>
        <p:spPr>
          <a:xfrm>
            <a:off x="860020" y="3022719"/>
            <a:ext cx="344606" cy="294473"/>
          </a:xfrm>
          <a:prstGeom prst="ellipse">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3833930" y="3326392"/>
            <a:ext cx="0" cy="423305"/>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3833930" y="3774849"/>
            <a:ext cx="152400" cy="423305"/>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3681530" y="3326392"/>
            <a:ext cx="152400" cy="417476"/>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3833930" y="3326392"/>
            <a:ext cx="168660" cy="451372"/>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3681530" y="3743868"/>
            <a:ext cx="152400" cy="423305"/>
          </a:xfrm>
          <a:prstGeom prst="line">
            <a:avLst/>
          </a:prstGeom>
        </p:spPr>
        <p:style>
          <a:lnRef idx="2">
            <a:schemeClr val="accent1"/>
          </a:lnRef>
          <a:fillRef idx="0">
            <a:schemeClr val="accent1"/>
          </a:fillRef>
          <a:effectRef idx="1">
            <a:schemeClr val="accent1"/>
          </a:effectRef>
          <a:fontRef idx="minor">
            <a:schemeClr val="tx1"/>
          </a:fontRef>
        </p:style>
      </p:cxnSp>
      <p:sp>
        <p:nvSpPr>
          <p:cNvPr id="36" name="Oval 35"/>
          <p:cNvSpPr/>
          <p:nvPr/>
        </p:nvSpPr>
        <p:spPr>
          <a:xfrm>
            <a:off x="3663122" y="3022719"/>
            <a:ext cx="344606" cy="294473"/>
          </a:xfrm>
          <a:prstGeom prst="ellipse">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p:nvPr/>
        </p:nvCxnSpPr>
        <p:spPr>
          <a:xfrm>
            <a:off x="6218783" y="3312823"/>
            <a:ext cx="0" cy="423305"/>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218783" y="3761280"/>
            <a:ext cx="152400" cy="423305"/>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6066383" y="3312823"/>
            <a:ext cx="152400" cy="417476"/>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218783" y="3312823"/>
            <a:ext cx="168660" cy="451372"/>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6066383" y="3730299"/>
            <a:ext cx="152400" cy="423305"/>
          </a:xfrm>
          <a:prstGeom prst="line">
            <a:avLst/>
          </a:prstGeom>
        </p:spPr>
        <p:style>
          <a:lnRef idx="2">
            <a:schemeClr val="accent1"/>
          </a:lnRef>
          <a:fillRef idx="0">
            <a:schemeClr val="accent1"/>
          </a:fillRef>
          <a:effectRef idx="1">
            <a:schemeClr val="accent1"/>
          </a:effectRef>
          <a:fontRef idx="minor">
            <a:schemeClr val="tx1"/>
          </a:fontRef>
        </p:style>
      </p:cxnSp>
      <p:sp>
        <p:nvSpPr>
          <p:cNvPr id="44" name="Oval 43"/>
          <p:cNvSpPr/>
          <p:nvPr/>
        </p:nvSpPr>
        <p:spPr>
          <a:xfrm>
            <a:off x="6047975" y="3009150"/>
            <a:ext cx="344606" cy="294473"/>
          </a:xfrm>
          <a:prstGeom prst="ellipse">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864416" y="4181299"/>
            <a:ext cx="377026" cy="461665"/>
          </a:xfrm>
          <a:prstGeom prst="rect">
            <a:avLst/>
          </a:prstGeom>
          <a:noFill/>
        </p:spPr>
        <p:txBody>
          <a:bodyPr wrap="none" rtlCol="0">
            <a:spAutoFit/>
          </a:bodyPr>
          <a:lstStyle/>
          <a:p>
            <a:r>
              <a:rPr lang="en-US" sz="2400" dirty="0">
                <a:solidFill>
                  <a:schemeClr val="accent1"/>
                </a:solidFill>
              </a:rPr>
              <a:t>A</a:t>
            </a:r>
          </a:p>
        </p:txBody>
      </p:sp>
      <p:sp>
        <p:nvSpPr>
          <p:cNvPr id="45" name="TextBox 44"/>
          <p:cNvSpPr txBox="1"/>
          <p:nvPr/>
        </p:nvSpPr>
        <p:spPr>
          <a:xfrm>
            <a:off x="3663122" y="4234964"/>
            <a:ext cx="377026" cy="461665"/>
          </a:xfrm>
          <a:prstGeom prst="rect">
            <a:avLst/>
          </a:prstGeom>
          <a:noFill/>
        </p:spPr>
        <p:txBody>
          <a:bodyPr wrap="none" rtlCol="0">
            <a:spAutoFit/>
          </a:bodyPr>
          <a:lstStyle/>
          <a:p>
            <a:r>
              <a:rPr lang="en-US" sz="2400" dirty="0">
                <a:solidFill>
                  <a:schemeClr val="accent1"/>
                </a:solidFill>
              </a:rPr>
              <a:t>B</a:t>
            </a:r>
          </a:p>
        </p:txBody>
      </p:sp>
      <p:sp>
        <p:nvSpPr>
          <p:cNvPr id="46" name="TextBox 45"/>
          <p:cNvSpPr txBox="1"/>
          <p:nvPr/>
        </p:nvSpPr>
        <p:spPr>
          <a:xfrm>
            <a:off x="5982473" y="4116794"/>
            <a:ext cx="353733" cy="461665"/>
          </a:xfrm>
          <a:prstGeom prst="rect">
            <a:avLst/>
          </a:prstGeom>
          <a:noFill/>
        </p:spPr>
        <p:txBody>
          <a:bodyPr wrap="none" rtlCol="0">
            <a:spAutoFit/>
          </a:bodyPr>
          <a:lstStyle/>
          <a:p>
            <a:r>
              <a:rPr lang="en-US" sz="2400" dirty="0">
                <a:solidFill>
                  <a:schemeClr val="accent1"/>
                </a:solidFill>
              </a:rPr>
              <a:t>C</a:t>
            </a:r>
          </a:p>
        </p:txBody>
      </p:sp>
      <p:sp>
        <p:nvSpPr>
          <p:cNvPr id="24" name="TextBox 23"/>
          <p:cNvSpPr txBox="1"/>
          <p:nvPr/>
        </p:nvSpPr>
        <p:spPr>
          <a:xfrm>
            <a:off x="6218783" y="0"/>
            <a:ext cx="2925218" cy="1938992"/>
          </a:xfrm>
          <a:prstGeom prst="rect">
            <a:avLst/>
          </a:prstGeom>
          <a:noFill/>
        </p:spPr>
        <p:txBody>
          <a:bodyPr wrap="square" rtlCol="0">
            <a:spAutoFit/>
          </a:bodyPr>
          <a:lstStyle/>
          <a:p>
            <a:r>
              <a:rPr lang="en-US" sz="2000" dirty="0"/>
              <a:t>Consider three individuals, Person A, Person B, and Person C, standing relative to a sound-emitting object moving to the right.</a:t>
            </a:r>
          </a:p>
        </p:txBody>
      </p:sp>
      <p:sp>
        <p:nvSpPr>
          <p:cNvPr id="47" name="TextBox 46"/>
          <p:cNvSpPr txBox="1"/>
          <p:nvPr/>
        </p:nvSpPr>
        <p:spPr>
          <a:xfrm>
            <a:off x="6902868" y="2553369"/>
            <a:ext cx="2020241" cy="1631216"/>
          </a:xfrm>
          <a:prstGeom prst="rect">
            <a:avLst/>
          </a:prstGeom>
          <a:noFill/>
        </p:spPr>
        <p:txBody>
          <a:bodyPr wrap="square" rtlCol="0">
            <a:spAutoFit/>
          </a:bodyPr>
          <a:lstStyle/>
          <a:p>
            <a:r>
              <a:rPr lang="en-US" sz="2000" dirty="0"/>
              <a:t>Compare the frequencies perceived by Person B and Person C.</a:t>
            </a:r>
          </a:p>
        </p:txBody>
      </p:sp>
      <p:sp>
        <p:nvSpPr>
          <p:cNvPr id="48" name="TextBox 47"/>
          <p:cNvSpPr txBox="1"/>
          <p:nvPr/>
        </p:nvSpPr>
        <p:spPr>
          <a:xfrm>
            <a:off x="6902868" y="4490713"/>
            <a:ext cx="2172641" cy="1323439"/>
          </a:xfrm>
          <a:prstGeom prst="rect">
            <a:avLst/>
          </a:prstGeom>
          <a:noFill/>
        </p:spPr>
        <p:txBody>
          <a:bodyPr wrap="square" rtlCol="0">
            <a:spAutoFit/>
          </a:bodyPr>
          <a:lstStyle/>
          <a:p>
            <a:r>
              <a:rPr lang="en-US" sz="2000" dirty="0"/>
              <a:t>Person B perceives a lower frequency than Person C </a:t>
            </a:r>
          </a:p>
        </p:txBody>
      </p:sp>
    </p:spTree>
    <p:extLst>
      <p:ext uri="{BB962C8B-B14F-4D97-AF65-F5344CB8AC3E}">
        <p14:creationId xmlns:p14="http://schemas.microsoft.com/office/powerpoint/2010/main" val="1096934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4362630" y="2779089"/>
            <a:ext cx="883567" cy="865014"/>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flipH="1">
            <a:off x="3129311" y="1895670"/>
            <a:ext cx="2558662" cy="2595043"/>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flipH="1">
            <a:off x="1785542" y="1003051"/>
            <a:ext cx="4325797" cy="4361882"/>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flipH="1">
            <a:off x="441775" y="184046"/>
            <a:ext cx="6111339" cy="6073506"/>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7-Point Star 5"/>
          <p:cNvSpPr/>
          <p:nvPr/>
        </p:nvSpPr>
        <p:spPr>
          <a:xfrm>
            <a:off x="4841230" y="3128777"/>
            <a:ext cx="165669" cy="147236"/>
          </a:xfrm>
          <a:prstGeom prst="star7">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cxnSp>
        <p:nvCxnSpPr>
          <p:cNvPr id="27" name="Straight Arrow Connector 26"/>
          <p:cNvCxnSpPr>
            <a:endCxn id="2" idx="2"/>
          </p:cNvCxnSpPr>
          <p:nvPr/>
        </p:nvCxnSpPr>
        <p:spPr>
          <a:xfrm flipV="1">
            <a:off x="3129311" y="3211596"/>
            <a:ext cx="1233319" cy="9203"/>
          </a:xfrm>
          <a:prstGeom prst="straightConnector1">
            <a:avLst/>
          </a:prstGeom>
          <a:ln>
            <a:solidFill>
              <a:schemeClr val="accent4">
                <a:lumMod val="40000"/>
                <a:lumOff val="6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3607910" y="2639818"/>
            <a:ext cx="303576" cy="369332"/>
          </a:xfrm>
          <a:prstGeom prst="rect">
            <a:avLst/>
          </a:prstGeom>
          <a:noFill/>
        </p:spPr>
        <p:txBody>
          <a:bodyPr wrap="none" rtlCol="0">
            <a:spAutoFit/>
          </a:bodyPr>
          <a:lstStyle/>
          <a:p>
            <a:r>
              <a:rPr lang="en-US" dirty="0" err="1">
                <a:solidFill>
                  <a:schemeClr val="accent4">
                    <a:lumMod val="40000"/>
                    <a:lumOff val="60000"/>
                  </a:schemeClr>
                </a:solidFill>
              </a:rPr>
              <a:t>λ</a:t>
            </a:r>
            <a:endParaRPr lang="en-US" dirty="0">
              <a:solidFill>
                <a:schemeClr val="accent4">
                  <a:lumMod val="40000"/>
                  <a:lumOff val="60000"/>
                </a:schemeClr>
              </a:solidFill>
            </a:endParaRPr>
          </a:p>
        </p:txBody>
      </p:sp>
      <p:cxnSp>
        <p:nvCxnSpPr>
          <p:cNvPr id="30" name="Straight Arrow Connector 29"/>
          <p:cNvCxnSpPr/>
          <p:nvPr/>
        </p:nvCxnSpPr>
        <p:spPr>
          <a:xfrm flipV="1">
            <a:off x="6105889" y="3147178"/>
            <a:ext cx="441775" cy="1"/>
          </a:xfrm>
          <a:prstGeom prst="straightConnector1">
            <a:avLst/>
          </a:prstGeom>
          <a:ln>
            <a:solidFill>
              <a:schemeClr val="accent3">
                <a:lumMod val="40000"/>
                <a:lumOff val="6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6131805" y="2599384"/>
            <a:ext cx="303576" cy="369332"/>
          </a:xfrm>
          <a:prstGeom prst="rect">
            <a:avLst/>
          </a:prstGeom>
          <a:noFill/>
        </p:spPr>
        <p:txBody>
          <a:bodyPr wrap="none" rtlCol="0">
            <a:spAutoFit/>
          </a:bodyPr>
          <a:lstStyle/>
          <a:p>
            <a:r>
              <a:rPr lang="en-US" dirty="0" err="1">
                <a:solidFill>
                  <a:schemeClr val="accent3">
                    <a:lumMod val="40000"/>
                    <a:lumOff val="60000"/>
                  </a:schemeClr>
                </a:solidFill>
              </a:rPr>
              <a:t>λ</a:t>
            </a:r>
            <a:endParaRPr lang="en-US" dirty="0">
              <a:solidFill>
                <a:schemeClr val="accent3">
                  <a:lumMod val="40000"/>
                  <a:lumOff val="60000"/>
                </a:schemeClr>
              </a:solidFill>
            </a:endParaRPr>
          </a:p>
        </p:txBody>
      </p:sp>
      <p:cxnSp>
        <p:nvCxnSpPr>
          <p:cNvPr id="13" name="Straight Arrow Connector 12"/>
          <p:cNvCxnSpPr/>
          <p:nvPr/>
        </p:nvCxnSpPr>
        <p:spPr>
          <a:xfrm>
            <a:off x="5006899" y="3220798"/>
            <a:ext cx="46016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030828" y="3326392"/>
            <a:ext cx="0" cy="423305"/>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030828" y="3774849"/>
            <a:ext cx="152400" cy="423305"/>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878428" y="3326392"/>
            <a:ext cx="152400" cy="417476"/>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030828" y="3326392"/>
            <a:ext cx="168660" cy="451372"/>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878428" y="3743868"/>
            <a:ext cx="152400" cy="423305"/>
          </a:xfrm>
          <a:prstGeom prst="line">
            <a:avLst/>
          </a:prstGeom>
        </p:spPr>
        <p:style>
          <a:lnRef idx="2">
            <a:schemeClr val="accent1"/>
          </a:lnRef>
          <a:fillRef idx="0">
            <a:schemeClr val="accent1"/>
          </a:fillRef>
          <a:effectRef idx="1">
            <a:schemeClr val="accent1"/>
          </a:effectRef>
          <a:fontRef idx="minor">
            <a:schemeClr val="tx1"/>
          </a:fontRef>
        </p:style>
      </p:cxnSp>
      <p:sp>
        <p:nvSpPr>
          <p:cNvPr id="22" name="Oval 21"/>
          <p:cNvSpPr/>
          <p:nvPr/>
        </p:nvSpPr>
        <p:spPr>
          <a:xfrm>
            <a:off x="823204" y="3041124"/>
            <a:ext cx="344606" cy="294473"/>
          </a:xfrm>
          <a:prstGeom prst="ellipse">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3833930" y="3326392"/>
            <a:ext cx="0" cy="423305"/>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3833930" y="3774849"/>
            <a:ext cx="152400" cy="423305"/>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3681530" y="3326392"/>
            <a:ext cx="152400" cy="417476"/>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3833930" y="3326392"/>
            <a:ext cx="168660" cy="451372"/>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3681530" y="3743868"/>
            <a:ext cx="152400" cy="423305"/>
          </a:xfrm>
          <a:prstGeom prst="line">
            <a:avLst/>
          </a:prstGeom>
        </p:spPr>
        <p:style>
          <a:lnRef idx="2">
            <a:schemeClr val="accent1"/>
          </a:lnRef>
          <a:fillRef idx="0">
            <a:schemeClr val="accent1"/>
          </a:fillRef>
          <a:effectRef idx="1">
            <a:schemeClr val="accent1"/>
          </a:effectRef>
          <a:fontRef idx="minor">
            <a:schemeClr val="tx1"/>
          </a:fontRef>
        </p:style>
      </p:cxnSp>
      <p:sp>
        <p:nvSpPr>
          <p:cNvPr id="36" name="Oval 35"/>
          <p:cNvSpPr/>
          <p:nvPr/>
        </p:nvSpPr>
        <p:spPr>
          <a:xfrm>
            <a:off x="3663122" y="3022719"/>
            <a:ext cx="344606" cy="294473"/>
          </a:xfrm>
          <a:prstGeom prst="ellipse">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p:nvPr/>
        </p:nvCxnSpPr>
        <p:spPr>
          <a:xfrm>
            <a:off x="6218783" y="3312823"/>
            <a:ext cx="0" cy="423305"/>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218783" y="3761280"/>
            <a:ext cx="152400" cy="423305"/>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6066383" y="3312823"/>
            <a:ext cx="152400" cy="417476"/>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218783" y="3312823"/>
            <a:ext cx="168660" cy="451372"/>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6066383" y="3730299"/>
            <a:ext cx="152400" cy="423305"/>
          </a:xfrm>
          <a:prstGeom prst="line">
            <a:avLst/>
          </a:prstGeom>
        </p:spPr>
        <p:style>
          <a:lnRef idx="2">
            <a:schemeClr val="accent1"/>
          </a:lnRef>
          <a:fillRef idx="0">
            <a:schemeClr val="accent1"/>
          </a:fillRef>
          <a:effectRef idx="1">
            <a:schemeClr val="accent1"/>
          </a:effectRef>
          <a:fontRef idx="minor">
            <a:schemeClr val="tx1"/>
          </a:fontRef>
        </p:style>
      </p:cxnSp>
      <p:sp>
        <p:nvSpPr>
          <p:cNvPr id="44" name="Oval 43"/>
          <p:cNvSpPr/>
          <p:nvPr/>
        </p:nvSpPr>
        <p:spPr>
          <a:xfrm>
            <a:off x="6047975" y="3009150"/>
            <a:ext cx="344606" cy="294473"/>
          </a:xfrm>
          <a:prstGeom prst="ellipse">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864416" y="4181299"/>
            <a:ext cx="377026" cy="461665"/>
          </a:xfrm>
          <a:prstGeom prst="rect">
            <a:avLst/>
          </a:prstGeom>
          <a:noFill/>
        </p:spPr>
        <p:txBody>
          <a:bodyPr wrap="none" rtlCol="0">
            <a:spAutoFit/>
          </a:bodyPr>
          <a:lstStyle/>
          <a:p>
            <a:r>
              <a:rPr lang="en-US" sz="2400" dirty="0">
                <a:solidFill>
                  <a:schemeClr val="accent1"/>
                </a:solidFill>
              </a:rPr>
              <a:t>A</a:t>
            </a:r>
          </a:p>
        </p:txBody>
      </p:sp>
      <p:sp>
        <p:nvSpPr>
          <p:cNvPr id="45" name="TextBox 44"/>
          <p:cNvSpPr txBox="1"/>
          <p:nvPr/>
        </p:nvSpPr>
        <p:spPr>
          <a:xfrm>
            <a:off x="3663122" y="4234964"/>
            <a:ext cx="377026" cy="461665"/>
          </a:xfrm>
          <a:prstGeom prst="rect">
            <a:avLst/>
          </a:prstGeom>
          <a:noFill/>
        </p:spPr>
        <p:txBody>
          <a:bodyPr wrap="none" rtlCol="0">
            <a:spAutoFit/>
          </a:bodyPr>
          <a:lstStyle/>
          <a:p>
            <a:r>
              <a:rPr lang="en-US" sz="2400" dirty="0">
                <a:solidFill>
                  <a:schemeClr val="accent1"/>
                </a:solidFill>
              </a:rPr>
              <a:t>B</a:t>
            </a:r>
          </a:p>
        </p:txBody>
      </p:sp>
      <p:sp>
        <p:nvSpPr>
          <p:cNvPr id="46" name="TextBox 45"/>
          <p:cNvSpPr txBox="1"/>
          <p:nvPr/>
        </p:nvSpPr>
        <p:spPr>
          <a:xfrm>
            <a:off x="5982473" y="4116794"/>
            <a:ext cx="353733" cy="461665"/>
          </a:xfrm>
          <a:prstGeom prst="rect">
            <a:avLst/>
          </a:prstGeom>
          <a:noFill/>
        </p:spPr>
        <p:txBody>
          <a:bodyPr wrap="none" rtlCol="0">
            <a:spAutoFit/>
          </a:bodyPr>
          <a:lstStyle/>
          <a:p>
            <a:r>
              <a:rPr lang="en-US" sz="2400" dirty="0">
                <a:solidFill>
                  <a:schemeClr val="accent1"/>
                </a:solidFill>
              </a:rPr>
              <a:t>C</a:t>
            </a:r>
          </a:p>
        </p:txBody>
      </p:sp>
      <p:sp>
        <p:nvSpPr>
          <p:cNvPr id="24" name="TextBox 23"/>
          <p:cNvSpPr txBox="1"/>
          <p:nvPr/>
        </p:nvSpPr>
        <p:spPr>
          <a:xfrm>
            <a:off x="6218783" y="0"/>
            <a:ext cx="2925218" cy="1938992"/>
          </a:xfrm>
          <a:prstGeom prst="rect">
            <a:avLst/>
          </a:prstGeom>
          <a:noFill/>
        </p:spPr>
        <p:txBody>
          <a:bodyPr wrap="square" rtlCol="0">
            <a:spAutoFit/>
          </a:bodyPr>
          <a:lstStyle/>
          <a:p>
            <a:r>
              <a:rPr lang="en-US" sz="2000" dirty="0"/>
              <a:t>Consider three individuals, Person A, Person B, and Person C, standing relative to a sound-emitting object moving to the right.</a:t>
            </a:r>
          </a:p>
        </p:txBody>
      </p:sp>
      <p:sp>
        <p:nvSpPr>
          <p:cNvPr id="47" name="TextBox 46"/>
          <p:cNvSpPr txBox="1"/>
          <p:nvPr/>
        </p:nvSpPr>
        <p:spPr>
          <a:xfrm>
            <a:off x="6902868" y="2553369"/>
            <a:ext cx="2020241" cy="1631216"/>
          </a:xfrm>
          <a:prstGeom prst="rect">
            <a:avLst/>
          </a:prstGeom>
          <a:noFill/>
        </p:spPr>
        <p:txBody>
          <a:bodyPr wrap="square" rtlCol="0">
            <a:spAutoFit/>
          </a:bodyPr>
          <a:lstStyle/>
          <a:p>
            <a:r>
              <a:rPr lang="en-US" sz="2000" dirty="0"/>
              <a:t>Compare the frequencies perceived by Person A and Person B.</a:t>
            </a:r>
          </a:p>
        </p:txBody>
      </p:sp>
      <p:sp>
        <p:nvSpPr>
          <p:cNvPr id="48" name="TextBox 47"/>
          <p:cNvSpPr txBox="1"/>
          <p:nvPr/>
        </p:nvSpPr>
        <p:spPr>
          <a:xfrm>
            <a:off x="6902868" y="4490713"/>
            <a:ext cx="2172641" cy="1938992"/>
          </a:xfrm>
          <a:prstGeom prst="rect">
            <a:avLst/>
          </a:prstGeom>
          <a:noFill/>
        </p:spPr>
        <p:txBody>
          <a:bodyPr wrap="square" rtlCol="0">
            <a:spAutoFit/>
          </a:bodyPr>
          <a:lstStyle/>
          <a:p>
            <a:r>
              <a:rPr lang="en-US" sz="2000" dirty="0"/>
              <a:t>Person A and Person B perceive the same frequency since they perceive the same wavelength </a:t>
            </a:r>
          </a:p>
        </p:txBody>
      </p:sp>
      <p:cxnSp>
        <p:nvCxnSpPr>
          <p:cNvPr id="38" name="Straight Arrow Connector 37"/>
          <p:cNvCxnSpPr>
            <a:endCxn id="4" idx="6"/>
          </p:cNvCxnSpPr>
          <p:nvPr/>
        </p:nvCxnSpPr>
        <p:spPr>
          <a:xfrm flipV="1">
            <a:off x="460183" y="3183992"/>
            <a:ext cx="1325359" cy="4599"/>
          </a:xfrm>
          <a:prstGeom prst="straightConnector1">
            <a:avLst/>
          </a:prstGeom>
          <a:ln>
            <a:solidFill>
              <a:schemeClr val="accent4">
                <a:lumMod val="40000"/>
                <a:lumOff val="6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938782" y="2607609"/>
            <a:ext cx="303576" cy="369332"/>
          </a:xfrm>
          <a:prstGeom prst="rect">
            <a:avLst/>
          </a:prstGeom>
          <a:noFill/>
        </p:spPr>
        <p:txBody>
          <a:bodyPr wrap="none" rtlCol="0">
            <a:spAutoFit/>
          </a:bodyPr>
          <a:lstStyle/>
          <a:p>
            <a:r>
              <a:rPr lang="en-US" dirty="0" err="1">
                <a:solidFill>
                  <a:schemeClr val="accent4">
                    <a:lumMod val="40000"/>
                    <a:lumOff val="60000"/>
                  </a:schemeClr>
                </a:solidFill>
              </a:rPr>
              <a:t>λ</a:t>
            </a:r>
            <a:endParaRPr lang="en-US" dirty="0">
              <a:solidFill>
                <a:schemeClr val="accent4">
                  <a:lumMod val="40000"/>
                  <a:lumOff val="60000"/>
                </a:schemeClr>
              </a:solidFill>
            </a:endParaRPr>
          </a:p>
        </p:txBody>
      </p:sp>
    </p:spTree>
    <p:extLst>
      <p:ext uri="{BB962C8B-B14F-4D97-AF65-F5344CB8AC3E}">
        <p14:creationId xmlns:p14="http://schemas.microsoft.com/office/powerpoint/2010/main" val="26852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39"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4362630" y="2779089"/>
            <a:ext cx="883567" cy="865014"/>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flipH="1">
            <a:off x="3129311" y="1895670"/>
            <a:ext cx="2558662" cy="2595043"/>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flipH="1">
            <a:off x="1785542" y="1003051"/>
            <a:ext cx="4325797" cy="4361882"/>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flipH="1">
            <a:off x="441775" y="184046"/>
            <a:ext cx="6111339" cy="6073506"/>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7-Point Star 5"/>
          <p:cNvSpPr/>
          <p:nvPr/>
        </p:nvSpPr>
        <p:spPr>
          <a:xfrm>
            <a:off x="4841230" y="3128777"/>
            <a:ext cx="165669" cy="147236"/>
          </a:xfrm>
          <a:prstGeom prst="star7">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cxnSp>
        <p:nvCxnSpPr>
          <p:cNvPr id="13" name="Straight Arrow Connector 12"/>
          <p:cNvCxnSpPr/>
          <p:nvPr/>
        </p:nvCxnSpPr>
        <p:spPr>
          <a:xfrm>
            <a:off x="5006899" y="3220798"/>
            <a:ext cx="46016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030828" y="3326392"/>
            <a:ext cx="0" cy="423305"/>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030828" y="3774849"/>
            <a:ext cx="152400" cy="423305"/>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878428" y="3326392"/>
            <a:ext cx="152400" cy="417476"/>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030828" y="3326392"/>
            <a:ext cx="168660" cy="451372"/>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878428" y="3743868"/>
            <a:ext cx="152400" cy="423305"/>
          </a:xfrm>
          <a:prstGeom prst="line">
            <a:avLst/>
          </a:prstGeom>
        </p:spPr>
        <p:style>
          <a:lnRef idx="2">
            <a:schemeClr val="accent1"/>
          </a:lnRef>
          <a:fillRef idx="0">
            <a:schemeClr val="accent1"/>
          </a:fillRef>
          <a:effectRef idx="1">
            <a:schemeClr val="accent1"/>
          </a:effectRef>
          <a:fontRef idx="minor">
            <a:schemeClr val="tx1"/>
          </a:fontRef>
        </p:style>
      </p:cxnSp>
      <p:sp>
        <p:nvSpPr>
          <p:cNvPr id="22" name="Oval 21"/>
          <p:cNvSpPr/>
          <p:nvPr/>
        </p:nvSpPr>
        <p:spPr>
          <a:xfrm>
            <a:off x="823204" y="3041124"/>
            <a:ext cx="344606" cy="294473"/>
          </a:xfrm>
          <a:prstGeom prst="ellipse">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3833930" y="3326392"/>
            <a:ext cx="0" cy="423305"/>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3833930" y="3774849"/>
            <a:ext cx="152400" cy="423305"/>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3681530" y="3326392"/>
            <a:ext cx="152400" cy="417476"/>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3833930" y="3326392"/>
            <a:ext cx="168660" cy="451372"/>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3681530" y="3743868"/>
            <a:ext cx="152400" cy="423305"/>
          </a:xfrm>
          <a:prstGeom prst="line">
            <a:avLst/>
          </a:prstGeom>
        </p:spPr>
        <p:style>
          <a:lnRef idx="2">
            <a:schemeClr val="accent1"/>
          </a:lnRef>
          <a:fillRef idx="0">
            <a:schemeClr val="accent1"/>
          </a:fillRef>
          <a:effectRef idx="1">
            <a:schemeClr val="accent1"/>
          </a:effectRef>
          <a:fontRef idx="minor">
            <a:schemeClr val="tx1"/>
          </a:fontRef>
        </p:style>
      </p:cxnSp>
      <p:sp>
        <p:nvSpPr>
          <p:cNvPr id="36" name="Oval 35"/>
          <p:cNvSpPr/>
          <p:nvPr/>
        </p:nvSpPr>
        <p:spPr>
          <a:xfrm>
            <a:off x="3663122" y="3022719"/>
            <a:ext cx="344606" cy="294473"/>
          </a:xfrm>
          <a:prstGeom prst="ellipse">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p:nvPr/>
        </p:nvCxnSpPr>
        <p:spPr>
          <a:xfrm>
            <a:off x="6218783" y="3312823"/>
            <a:ext cx="0" cy="423305"/>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218783" y="3761280"/>
            <a:ext cx="152400" cy="423305"/>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6066383" y="3312823"/>
            <a:ext cx="152400" cy="417476"/>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218783" y="3312823"/>
            <a:ext cx="168660" cy="451372"/>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6066383" y="3730299"/>
            <a:ext cx="152400" cy="423305"/>
          </a:xfrm>
          <a:prstGeom prst="line">
            <a:avLst/>
          </a:prstGeom>
        </p:spPr>
        <p:style>
          <a:lnRef idx="2">
            <a:schemeClr val="accent1"/>
          </a:lnRef>
          <a:fillRef idx="0">
            <a:schemeClr val="accent1"/>
          </a:fillRef>
          <a:effectRef idx="1">
            <a:schemeClr val="accent1"/>
          </a:effectRef>
          <a:fontRef idx="minor">
            <a:schemeClr val="tx1"/>
          </a:fontRef>
        </p:style>
      </p:cxnSp>
      <p:sp>
        <p:nvSpPr>
          <p:cNvPr id="44" name="Oval 43"/>
          <p:cNvSpPr/>
          <p:nvPr/>
        </p:nvSpPr>
        <p:spPr>
          <a:xfrm>
            <a:off x="6047975" y="3009150"/>
            <a:ext cx="344606" cy="294473"/>
          </a:xfrm>
          <a:prstGeom prst="ellipse">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864416" y="4181299"/>
            <a:ext cx="377026" cy="461665"/>
          </a:xfrm>
          <a:prstGeom prst="rect">
            <a:avLst/>
          </a:prstGeom>
          <a:noFill/>
        </p:spPr>
        <p:txBody>
          <a:bodyPr wrap="none" rtlCol="0">
            <a:spAutoFit/>
          </a:bodyPr>
          <a:lstStyle/>
          <a:p>
            <a:r>
              <a:rPr lang="en-US" sz="2400" dirty="0">
                <a:solidFill>
                  <a:schemeClr val="accent1"/>
                </a:solidFill>
              </a:rPr>
              <a:t>A</a:t>
            </a:r>
          </a:p>
        </p:txBody>
      </p:sp>
      <p:sp>
        <p:nvSpPr>
          <p:cNvPr id="45" name="TextBox 44"/>
          <p:cNvSpPr txBox="1"/>
          <p:nvPr/>
        </p:nvSpPr>
        <p:spPr>
          <a:xfrm>
            <a:off x="3663122" y="4234964"/>
            <a:ext cx="377026" cy="461665"/>
          </a:xfrm>
          <a:prstGeom prst="rect">
            <a:avLst/>
          </a:prstGeom>
          <a:noFill/>
        </p:spPr>
        <p:txBody>
          <a:bodyPr wrap="none" rtlCol="0">
            <a:spAutoFit/>
          </a:bodyPr>
          <a:lstStyle/>
          <a:p>
            <a:r>
              <a:rPr lang="en-US" sz="2400" dirty="0">
                <a:solidFill>
                  <a:schemeClr val="accent1"/>
                </a:solidFill>
              </a:rPr>
              <a:t>B</a:t>
            </a:r>
          </a:p>
        </p:txBody>
      </p:sp>
      <p:sp>
        <p:nvSpPr>
          <p:cNvPr id="46" name="TextBox 45"/>
          <p:cNvSpPr txBox="1"/>
          <p:nvPr/>
        </p:nvSpPr>
        <p:spPr>
          <a:xfrm>
            <a:off x="5982473" y="4116794"/>
            <a:ext cx="353733" cy="461665"/>
          </a:xfrm>
          <a:prstGeom prst="rect">
            <a:avLst/>
          </a:prstGeom>
          <a:noFill/>
        </p:spPr>
        <p:txBody>
          <a:bodyPr wrap="none" rtlCol="0">
            <a:spAutoFit/>
          </a:bodyPr>
          <a:lstStyle/>
          <a:p>
            <a:r>
              <a:rPr lang="en-US" sz="2400" dirty="0">
                <a:solidFill>
                  <a:schemeClr val="accent1"/>
                </a:solidFill>
              </a:rPr>
              <a:t>C</a:t>
            </a:r>
          </a:p>
        </p:txBody>
      </p:sp>
      <p:sp>
        <p:nvSpPr>
          <p:cNvPr id="24" name="TextBox 23"/>
          <p:cNvSpPr txBox="1"/>
          <p:nvPr/>
        </p:nvSpPr>
        <p:spPr>
          <a:xfrm>
            <a:off x="6218783" y="0"/>
            <a:ext cx="2925218" cy="1938992"/>
          </a:xfrm>
          <a:prstGeom prst="rect">
            <a:avLst/>
          </a:prstGeom>
          <a:noFill/>
        </p:spPr>
        <p:txBody>
          <a:bodyPr wrap="square" rtlCol="0">
            <a:spAutoFit/>
          </a:bodyPr>
          <a:lstStyle/>
          <a:p>
            <a:r>
              <a:rPr lang="en-US" sz="2000" dirty="0"/>
              <a:t>Consider three individuals, Person A, Person B, and Person C, standing relative to a sound-emitting object moving to the right.</a:t>
            </a:r>
          </a:p>
        </p:txBody>
      </p:sp>
      <p:sp>
        <p:nvSpPr>
          <p:cNvPr id="47" name="TextBox 46"/>
          <p:cNvSpPr txBox="1"/>
          <p:nvPr/>
        </p:nvSpPr>
        <p:spPr>
          <a:xfrm>
            <a:off x="6902868" y="2553369"/>
            <a:ext cx="2172641" cy="1323439"/>
          </a:xfrm>
          <a:prstGeom prst="rect">
            <a:avLst/>
          </a:prstGeom>
          <a:noFill/>
        </p:spPr>
        <p:txBody>
          <a:bodyPr wrap="square" rtlCol="0">
            <a:spAutoFit/>
          </a:bodyPr>
          <a:lstStyle/>
          <a:p>
            <a:r>
              <a:rPr lang="en-US" sz="2000" dirty="0"/>
              <a:t>Compare the speed of sound perceived by Persons A, B and C</a:t>
            </a:r>
          </a:p>
        </p:txBody>
      </p:sp>
      <p:sp>
        <p:nvSpPr>
          <p:cNvPr id="48" name="TextBox 47"/>
          <p:cNvSpPr txBox="1"/>
          <p:nvPr/>
        </p:nvSpPr>
        <p:spPr>
          <a:xfrm>
            <a:off x="6553114" y="4490713"/>
            <a:ext cx="2522395" cy="2246769"/>
          </a:xfrm>
          <a:prstGeom prst="rect">
            <a:avLst/>
          </a:prstGeom>
          <a:noFill/>
        </p:spPr>
        <p:txBody>
          <a:bodyPr wrap="square" rtlCol="0">
            <a:spAutoFit/>
          </a:bodyPr>
          <a:lstStyle/>
          <a:p>
            <a:r>
              <a:rPr lang="en-US" sz="2000" dirty="0"/>
              <a:t>Persons A, B, and C all perceive the same speed of sound since the speed of sound is set by the medium, not by the movement of the object.</a:t>
            </a:r>
          </a:p>
        </p:txBody>
      </p:sp>
    </p:spTree>
    <p:extLst>
      <p:ext uri="{BB962C8B-B14F-4D97-AF65-F5344CB8AC3E}">
        <p14:creationId xmlns:p14="http://schemas.microsoft.com/office/powerpoint/2010/main" val="235251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Lst>
  </p:timing>
</p:sld>
</file>

<file path=ppt/slides/slide1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6" name="Rectangle 2"/>
          <p:cNvSpPr>
            <a:spLocks noGrp="1" noChangeArrowheads="1"/>
          </p:cNvSpPr>
          <p:nvPr>
            <p:ph type="body" idx="1"/>
          </p:nvPr>
        </p:nvSpPr>
        <p:spPr>
          <a:xfrm>
            <a:off x="294522" y="1914074"/>
            <a:ext cx="8651596" cy="4943926"/>
          </a:xfrm>
        </p:spPr>
        <p:txBody>
          <a:bodyPr>
            <a:normAutofit/>
          </a:bodyPr>
          <a:lstStyle/>
          <a:p>
            <a:pPr eaLnBrk="1" hangingPunct="1">
              <a:lnSpc>
                <a:spcPct val="90000"/>
              </a:lnSpc>
              <a:defRPr/>
            </a:pPr>
            <a:r>
              <a:rPr lang="en-US" sz="2400" dirty="0">
                <a:solidFill>
                  <a:srgbClr val="EAEAEA"/>
                </a:solidFill>
                <a:cs typeface="+mn-cs"/>
              </a:rPr>
              <a:t>If a sound emitting object is moving at the speed of sound (“</a:t>
            </a:r>
            <a:r>
              <a:rPr lang="en-US" sz="2400" dirty="0" err="1">
                <a:solidFill>
                  <a:srgbClr val="EAEAEA"/>
                </a:solidFill>
                <a:cs typeface="+mn-cs"/>
              </a:rPr>
              <a:t>mach</a:t>
            </a:r>
            <a:r>
              <a:rPr lang="en-US" sz="2400" dirty="0">
                <a:solidFill>
                  <a:srgbClr val="EAEAEA"/>
                </a:solidFill>
                <a:cs typeface="+mn-cs"/>
              </a:rPr>
              <a:t> 1”) then it is exactly keeping pace with the crests of the sound waves it has emitted.</a:t>
            </a:r>
          </a:p>
          <a:p>
            <a:pPr eaLnBrk="1" hangingPunct="1">
              <a:lnSpc>
                <a:spcPct val="90000"/>
              </a:lnSpc>
              <a:defRPr/>
            </a:pPr>
            <a:r>
              <a:rPr lang="en-US" dirty="0">
                <a:solidFill>
                  <a:srgbClr val="EAEAEA"/>
                </a:solidFill>
              </a:rPr>
              <a:t>Where these crests overlap, constructive interference occurs.</a:t>
            </a:r>
          </a:p>
          <a:p>
            <a:pPr eaLnBrk="1" hangingPunct="1">
              <a:lnSpc>
                <a:spcPct val="90000"/>
              </a:lnSpc>
              <a:defRPr/>
            </a:pPr>
            <a:r>
              <a:rPr lang="en-US" sz="2400" dirty="0">
                <a:solidFill>
                  <a:srgbClr val="EAEAEA"/>
                </a:solidFill>
                <a:cs typeface="+mn-cs"/>
              </a:rPr>
              <a:t>Where constructive interference occurs, amplitude increases.</a:t>
            </a:r>
          </a:p>
          <a:p>
            <a:pPr eaLnBrk="1" hangingPunct="1">
              <a:lnSpc>
                <a:spcPct val="90000"/>
              </a:lnSpc>
              <a:defRPr/>
            </a:pPr>
            <a:r>
              <a:rPr lang="en-US" dirty="0">
                <a:solidFill>
                  <a:srgbClr val="EAEAEA"/>
                </a:solidFill>
              </a:rPr>
              <a:t>Where amplitude increases, loudness intensifies.</a:t>
            </a:r>
          </a:p>
          <a:p>
            <a:pPr eaLnBrk="1" hangingPunct="1">
              <a:lnSpc>
                <a:spcPct val="90000"/>
              </a:lnSpc>
              <a:defRPr/>
            </a:pPr>
            <a:r>
              <a:rPr lang="en-US" sz="2400" dirty="0">
                <a:solidFill>
                  <a:srgbClr val="EAEAEA"/>
                </a:solidFill>
                <a:cs typeface="+mn-cs"/>
              </a:rPr>
              <a:t>This creates a “sonic boom”</a:t>
            </a:r>
          </a:p>
        </p:txBody>
      </p:sp>
      <p:sp>
        <p:nvSpPr>
          <p:cNvPr id="2" name="Title 1"/>
          <p:cNvSpPr>
            <a:spLocks noGrp="1"/>
          </p:cNvSpPr>
          <p:nvPr>
            <p:ph type="title"/>
          </p:nvPr>
        </p:nvSpPr>
        <p:spPr/>
        <p:txBody>
          <a:bodyPr/>
          <a:lstStyle/>
          <a:p>
            <a:r>
              <a:rPr lang="en-US" dirty="0"/>
              <a:t>Sonic Booms</a:t>
            </a:r>
          </a:p>
        </p:txBody>
      </p:sp>
    </p:spTree>
    <p:extLst>
      <p:ext uri="{BB962C8B-B14F-4D97-AF65-F5344CB8AC3E}">
        <p14:creationId xmlns:p14="http://schemas.microsoft.com/office/powerpoint/2010/main" val="92795148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83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830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830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830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9830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6" grpId="0" build="p" autoUpdateAnimBg="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651175" y="2779089"/>
            <a:ext cx="883567" cy="865014"/>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flipH="1">
            <a:off x="3985280" y="1904875"/>
            <a:ext cx="2558662" cy="2595043"/>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flipH="1">
            <a:off x="2208926" y="1003051"/>
            <a:ext cx="4325797" cy="4361882"/>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flipH="1">
            <a:off x="441775" y="184046"/>
            <a:ext cx="6111339" cy="6073506"/>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7-Point Star 5"/>
          <p:cNvSpPr/>
          <p:nvPr/>
        </p:nvSpPr>
        <p:spPr>
          <a:xfrm>
            <a:off x="6387445" y="3128777"/>
            <a:ext cx="165669" cy="147236"/>
          </a:xfrm>
          <a:prstGeom prst="star7">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cxnSp>
        <p:nvCxnSpPr>
          <p:cNvPr id="13" name="Straight Arrow Connector 12"/>
          <p:cNvCxnSpPr/>
          <p:nvPr/>
        </p:nvCxnSpPr>
        <p:spPr>
          <a:xfrm>
            <a:off x="6553114" y="3202394"/>
            <a:ext cx="115969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8243625" y="4135469"/>
            <a:ext cx="0" cy="423305"/>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8243625" y="4583926"/>
            <a:ext cx="152400" cy="423305"/>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8091225" y="4135469"/>
            <a:ext cx="152400" cy="417476"/>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8243625" y="4135469"/>
            <a:ext cx="168660" cy="451372"/>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8091225" y="4552945"/>
            <a:ext cx="152400" cy="423305"/>
          </a:xfrm>
          <a:prstGeom prst="line">
            <a:avLst/>
          </a:prstGeom>
        </p:spPr>
        <p:style>
          <a:lnRef idx="2">
            <a:schemeClr val="accent1"/>
          </a:lnRef>
          <a:fillRef idx="0">
            <a:schemeClr val="accent1"/>
          </a:fillRef>
          <a:effectRef idx="1">
            <a:schemeClr val="accent1"/>
          </a:effectRef>
          <a:fontRef idx="minor">
            <a:schemeClr val="tx1"/>
          </a:fontRef>
        </p:style>
      </p:cxnSp>
      <p:sp>
        <p:nvSpPr>
          <p:cNvPr id="44" name="Oval 43"/>
          <p:cNvSpPr/>
          <p:nvPr/>
        </p:nvSpPr>
        <p:spPr>
          <a:xfrm>
            <a:off x="8072817" y="3831796"/>
            <a:ext cx="344606" cy="294473"/>
          </a:xfrm>
          <a:prstGeom prst="ellipse">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flipH="1">
            <a:off x="-1417406" y="-754585"/>
            <a:ext cx="7938826" cy="7913962"/>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ular Callout 11"/>
          <p:cNvSpPr/>
          <p:nvPr/>
        </p:nvSpPr>
        <p:spPr>
          <a:xfrm>
            <a:off x="7643218" y="2052103"/>
            <a:ext cx="1339715" cy="929435"/>
          </a:xfrm>
          <a:prstGeom prst="wedgeRoundRectCallout">
            <a:avLst>
              <a:gd name="adj1" fmla="val 6548"/>
              <a:gd name="adj2" fmla="val 100000"/>
              <a:gd name="adj3" fmla="val 16667"/>
            </a:avLst>
          </a:prstGeom>
          <a:noFill/>
          <a:ln w="2857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TextBox 52"/>
          <p:cNvSpPr txBox="1"/>
          <p:nvPr/>
        </p:nvSpPr>
        <p:spPr>
          <a:xfrm>
            <a:off x="7643218" y="2052104"/>
            <a:ext cx="1339715" cy="923330"/>
          </a:xfrm>
          <a:prstGeom prst="rect">
            <a:avLst/>
          </a:prstGeom>
          <a:noFill/>
        </p:spPr>
        <p:txBody>
          <a:bodyPr wrap="square" rtlCol="0">
            <a:spAutoFit/>
          </a:bodyPr>
          <a:lstStyle/>
          <a:p>
            <a:r>
              <a:rPr lang="en-US" dirty="0">
                <a:solidFill>
                  <a:srgbClr val="F2D908"/>
                </a:solidFill>
              </a:rPr>
              <a:t>I don’t hear anything yet</a:t>
            </a:r>
          </a:p>
        </p:txBody>
      </p:sp>
    </p:spTree>
    <p:extLst>
      <p:ext uri="{BB962C8B-B14F-4D97-AF65-F5344CB8AC3E}">
        <p14:creationId xmlns:p14="http://schemas.microsoft.com/office/powerpoint/2010/main" val="1812122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226" y="116983"/>
            <a:ext cx="8529019" cy="952558"/>
          </a:xfrm>
        </p:spPr>
        <p:txBody>
          <a:bodyPr/>
          <a:lstStyle/>
          <a:p>
            <a:r>
              <a:rPr lang="en-US" sz="4800" dirty="0"/>
              <a:t>Another example of a simple machine: The Lever</a:t>
            </a:r>
          </a:p>
        </p:txBody>
      </p:sp>
      <p:pic>
        <p:nvPicPr>
          <p:cNvPr id="5" name="Picture 4" descr="im026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18" y="2063128"/>
            <a:ext cx="3812987" cy="2482413"/>
          </a:xfrm>
          <a:prstGeom prst="rect">
            <a:avLst/>
          </a:prstGeom>
        </p:spPr>
      </p:pic>
      <p:pic>
        <p:nvPicPr>
          <p:cNvPr id="6" name="Picture 5" descr="old dude holding lever.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1430" y="1454691"/>
            <a:ext cx="3212525" cy="2343483"/>
          </a:xfrm>
          <a:prstGeom prst="rect">
            <a:avLst/>
          </a:prstGeom>
        </p:spPr>
      </p:pic>
      <p:pic>
        <p:nvPicPr>
          <p:cNvPr id="8" name="Picture 7" descr="industrial-worker-tightening-bolts-on-valve-with-wrench-AHBA1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0027" y="4082271"/>
            <a:ext cx="3630434" cy="2520744"/>
          </a:xfrm>
          <a:prstGeom prst="rect">
            <a:avLst/>
          </a:prstGeom>
        </p:spPr>
      </p:pic>
      <p:sp>
        <p:nvSpPr>
          <p:cNvPr id="9" name="TextBox 8"/>
          <p:cNvSpPr txBox="1"/>
          <p:nvPr/>
        </p:nvSpPr>
        <p:spPr>
          <a:xfrm>
            <a:off x="5709461" y="4328115"/>
            <a:ext cx="3388726" cy="1938992"/>
          </a:xfrm>
          <a:prstGeom prst="rect">
            <a:avLst/>
          </a:prstGeom>
          <a:noFill/>
        </p:spPr>
        <p:txBody>
          <a:bodyPr wrap="square" rtlCol="0">
            <a:spAutoFit/>
          </a:bodyPr>
          <a:lstStyle/>
          <a:p>
            <a:r>
              <a:rPr lang="en-US" sz="2400" i="1" dirty="0"/>
              <a:t>Give me a lever long enough and a place to stand, and I shall move the Earth.</a:t>
            </a:r>
          </a:p>
          <a:p>
            <a:r>
              <a:rPr lang="en-US" sz="2400" dirty="0"/>
              <a:t>	- Archimedes</a:t>
            </a:r>
          </a:p>
        </p:txBody>
      </p:sp>
    </p:spTree>
    <p:extLst>
      <p:ext uri="{BB962C8B-B14F-4D97-AF65-F5344CB8AC3E}">
        <p14:creationId xmlns:p14="http://schemas.microsoft.com/office/powerpoint/2010/main" val="411024544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651175" y="2779089"/>
            <a:ext cx="883567" cy="865014"/>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flipH="1">
            <a:off x="3985280" y="1904875"/>
            <a:ext cx="2558662" cy="2595043"/>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flipH="1">
            <a:off x="2208926" y="1003051"/>
            <a:ext cx="4325797" cy="4361882"/>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flipH="1">
            <a:off x="441775" y="184046"/>
            <a:ext cx="6111339" cy="6073506"/>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7-Point Star 5"/>
          <p:cNvSpPr/>
          <p:nvPr/>
        </p:nvSpPr>
        <p:spPr>
          <a:xfrm>
            <a:off x="6387445" y="3128777"/>
            <a:ext cx="165669" cy="147236"/>
          </a:xfrm>
          <a:prstGeom prst="star7">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cxnSp>
        <p:nvCxnSpPr>
          <p:cNvPr id="13" name="Straight Arrow Connector 12"/>
          <p:cNvCxnSpPr/>
          <p:nvPr/>
        </p:nvCxnSpPr>
        <p:spPr>
          <a:xfrm>
            <a:off x="6553114" y="3202394"/>
            <a:ext cx="115969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6521420" y="4133647"/>
            <a:ext cx="0" cy="423305"/>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6521420" y="4582104"/>
            <a:ext cx="152400" cy="423305"/>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6369020" y="4133647"/>
            <a:ext cx="152400" cy="417476"/>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6521420" y="4133647"/>
            <a:ext cx="168660" cy="451372"/>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6369020" y="4551123"/>
            <a:ext cx="152400" cy="423305"/>
          </a:xfrm>
          <a:prstGeom prst="line">
            <a:avLst/>
          </a:prstGeom>
        </p:spPr>
        <p:style>
          <a:lnRef idx="2">
            <a:schemeClr val="accent1"/>
          </a:lnRef>
          <a:fillRef idx="0">
            <a:schemeClr val="accent1"/>
          </a:fillRef>
          <a:effectRef idx="1">
            <a:schemeClr val="accent1"/>
          </a:effectRef>
          <a:fontRef idx="minor">
            <a:schemeClr val="tx1"/>
          </a:fontRef>
        </p:style>
      </p:cxnSp>
      <p:sp>
        <p:nvSpPr>
          <p:cNvPr id="36" name="Oval 35"/>
          <p:cNvSpPr/>
          <p:nvPr/>
        </p:nvSpPr>
        <p:spPr>
          <a:xfrm>
            <a:off x="6350612" y="3829974"/>
            <a:ext cx="344606" cy="294473"/>
          </a:xfrm>
          <a:prstGeom prst="ellipse">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p:nvPr/>
        </p:nvCxnSpPr>
        <p:spPr>
          <a:xfrm>
            <a:off x="8243625" y="4135469"/>
            <a:ext cx="0" cy="423305"/>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8243625" y="4583926"/>
            <a:ext cx="152400" cy="423305"/>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8091225" y="4135469"/>
            <a:ext cx="152400" cy="417476"/>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8243625" y="4135469"/>
            <a:ext cx="168660" cy="451372"/>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8091225" y="4552945"/>
            <a:ext cx="152400" cy="423305"/>
          </a:xfrm>
          <a:prstGeom prst="line">
            <a:avLst/>
          </a:prstGeom>
        </p:spPr>
        <p:style>
          <a:lnRef idx="2">
            <a:schemeClr val="accent1"/>
          </a:lnRef>
          <a:fillRef idx="0">
            <a:schemeClr val="accent1"/>
          </a:fillRef>
          <a:effectRef idx="1">
            <a:schemeClr val="accent1"/>
          </a:effectRef>
          <a:fontRef idx="minor">
            <a:schemeClr val="tx1"/>
          </a:fontRef>
        </p:style>
      </p:cxnSp>
      <p:sp>
        <p:nvSpPr>
          <p:cNvPr id="44" name="Oval 43"/>
          <p:cNvSpPr/>
          <p:nvPr/>
        </p:nvSpPr>
        <p:spPr>
          <a:xfrm>
            <a:off x="8072817" y="3831796"/>
            <a:ext cx="344606" cy="294473"/>
          </a:xfrm>
          <a:prstGeom prst="ellipse">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flipH="1">
            <a:off x="-1417406" y="-754585"/>
            <a:ext cx="7938826" cy="7913962"/>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ular Callout 11"/>
          <p:cNvSpPr/>
          <p:nvPr/>
        </p:nvSpPr>
        <p:spPr>
          <a:xfrm>
            <a:off x="7643218" y="2052103"/>
            <a:ext cx="1339715" cy="929435"/>
          </a:xfrm>
          <a:prstGeom prst="wedgeRoundRectCallout">
            <a:avLst>
              <a:gd name="adj1" fmla="val 6548"/>
              <a:gd name="adj2" fmla="val 100000"/>
              <a:gd name="adj3" fmla="val 16667"/>
            </a:avLst>
          </a:prstGeom>
          <a:noFill/>
          <a:ln w="2857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ounded Rectangular Callout 49"/>
          <p:cNvSpPr/>
          <p:nvPr/>
        </p:nvSpPr>
        <p:spPr>
          <a:xfrm>
            <a:off x="6332204" y="679884"/>
            <a:ext cx="2466653" cy="829289"/>
          </a:xfrm>
          <a:prstGeom prst="wedgeRoundRectCallout">
            <a:avLst>
              <a:gd name="adj1" fmla="val -36185"/>
              <a:gd name="adj2" fmla="val 312655"/>
              <a:gd name="adj3" fmla="val 16667"/>
            </a:avLst>
          </a:prstGeom>
          <a:noFill/>
          <a:ln w="2857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p:nvSpPr>
        <p:spPr>
          <a:xfrm>
            <a:off x="6443799" y="735100"/>
            <a:ext cx="2318242" cy="646331"/>
          </a:xfrm>
          <a:prstGeom prst="rect">
            <a:avLst/>
          </a:prstGeom>
          <a:noFill/>
        </p:spPr>
        <p:txBody>
          <a:bodyPr wrap="square" rtlCol="0">
            <a:spAutoFit/>
          </a:bodyPr>
          <a:lstStyle/>
          <a:p>
            <a:r>
              <a:rPr lang="en-US" dirty="0">
                <a:solidFill>
                  <a:srgbClr val="F2D908"/>
                </a:solidFill>
              </a:rPr>
              <a:t>YOW!!!  I’M HEARING A SONIC BOOM!!!</a:t>
            </a:r>
          </a:p>
        </p:txBody>
      </p:sp>
      <p:sp>
        <p:nvSpPr>
          <p:cNvPr id="53" name="TextBox 52"/>
          <p:cNvSpPr txBox="1"/>
          <p:nvPr/>
        </p:nvSpPr>
        <p:spPr>
          <a:xfrm>
            <a:off x="7643218" y="2052104"/>
            <a:ext cx="1339715" cy="923330"/>
          </a:xfrm>
          <a:prstGeom prst="rect">
            <a:avLst/>
          </a:prstGeom>
          <a:noFill/>
        </p:spPr>
        <p:txBody>
          <a:bodyPr wrap="square" rtlCol="0">
            <a:spAutoFit/>
          </a:bodyPr>
          <a:lstStyle/>
          <a:p>
            <a:r>
              <a:rPr lang="en-US" dirty="0">
                <a:solidFill>
                  <a:srgbClr val="F2D908"/>
                </a:solidFill>
              </a:rPr>
              <a:t>I don’t hear anything yet</a:t>
            </a:r>
          </a:p>
        </p:txBody>
      </p:sp>
    </p:spTree>
    <p:extLst>
      <p:ext uri="{BB962C8B-B14F-4D97-AF65-F5344CB8AC3E}">
        <p14:creationId xmlns:p14="http://schemas.microsoft.com/office/powerpoint/2010/main" val="291918129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651175" y="2779089"/>
            <a:ext cx="883567" cy="865014"/>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flipH="1">
            <a:off x="3985280" y="1904875"/>
            <a:ext cx="2558662" cy="2595043"/>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flipH="1">
            <a:off x="2208926" y="1003051"/>
            <a:ext cx="4325797" cy="4361882"/>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flipH="1">
            <a:off x="441775" y="184046"/>
            <a:ext cx="6111339" cy="6073506"/>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7-Point Star 5"/>
          <p:cNvSpPr/>
          <p:nvPr/>
        </p:nvSpPr>
        <p:spPr>
          <a:xfrm>
            <a:off x="6387445" y="3128777"/>
            <a:ext cx="165669" cy="147236"/>
          </a:xfrm>
          <a:prstGeom prst="star7">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cxnSp>
        <p:nvCxnSpPr>
          <p:cNvPr id="13" name="Straight Arrow Connector 12"/>
          <p:cNvCxnSpPr/>
          <p:nvPr/>
        </p:nvCxnSpPr>
        <p:spPr>
          <a:xfrm>
            <a:off x="6553114" y="3202394"/>
            <a:ext cx="115969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782794" y="4107402"/>
            <a:ext cx="0" cy="423305"/>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782794" y="4555859"/>
            <a:ext cx="152400" cy="423305"/>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3630394" y="4107402"/>
            <a:ext cx="152400" cy="417476"/>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782794" y="4107402"/>
            <a:ext cx="168660" cy="451372"/>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3630394" y="4524878"/>
            <a:ext cx="152400" cy="423305"/>
          </a:xfrm>
          <a:prstGeom prst="line">
            <a:avLst/>
          </a:prstGeom>
        </p:spPr>
        <p:style>
          <a:lnRef idx="2">
            <a:schemeClr val="accent1"/>
          </a:lnRef>
          <a:fillRef idx="0">
            <a:schemeClr val="accent1"/>
          </a:fillRef>
          <a:effectRef idx="1">
            <a:schemeClr val="accent1"/>
          </a:effectRef>
          <a:fontRef idx="minor">
            <a:schemeClr val="tx1"/>
          </a:fontRef>
        </p:style>
      </p:cxnSp>
      <p:sp>
        <p:nvSpPr>
          <p:cNvPr id="22" name="Oval 21"/>
          <p:cNvSpPr/>
          <p:nvPr/>
        </p:nvSpPr>
        <p:spPr>
          <a:xfrm>
            <a:off x="3575170" y="3822134"/>
            <a:ext cx="344606" cy="294473"/>
          </a:xfrm>
          <a:prstGeom prst="ellipse">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6521420" y="4133647"/>
            <a:ext cx="0" cy="423305"/>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6521420" y="4582104"/>
            <a:ext cx="152400" cy="423305"/>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6369020" y="4133647"/>
            <a:ext cx="152400" cy="417476"/>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6521420" y="4133647"/>
            <a:ext cx="168660" cy="451372"/>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6369020" y="4551123"/>
            <a:ext cx="152400" cy="423305"/>
          </a:xfrm>
          <a:prstGeom prst="line">
            <a:avLst/>
          </a:prstGeom>
        </p:spPr>
        <p:style>
          <a:lnRef idx="2">
            <a:schemeClr val="accent1"/>
          </a:lnRef>
          <a:fillRef idx="0">
            <a:schemeClr val="accent1"/>
          </a:fillRef>
          <a:effectRef idx="1">
            <a:schemeClr val="accent1"/>
          </a:effectRef>
          <a:fontRef idx="minor">
            <a:schemeClr val="tx1"/>
          </a:fontRef>
        </p:style>
      </p:cxnSp>
      <p:sp>
        <p:nvSpPr>
          <p:cNvPr id="36" name="Oval 35"/>
          <p:cNvSpPr/>
          <p:nvPr/>
        </p:nvSpPr>
        <p:spPr>
          <a:xfrm>
            <a:off x="6350612" y="3829974"/>
            <a:ext cx="344606" cy="294473"/>
          </a:xfrm>
          <a:prstGeom prst="ellipse">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p:nvPr/>
        </p:nvCxnSpPr>
        <p:spPr>
          <a:xfrm>
            <a:off x="8243625" y="4135469"/>
            <a:ext cx="0" cy="423305"/>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8243625" y="4583926"/>
            <a:ext cx="152400" cy="423305"/>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8091225" y="4135469"/>
            <a:ext cx="152400" cy="417476"/>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8243625" y="4135469"/>
            <a:ext cx="168660" cy="451372"/>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8091225" y="4552945"/>
            <a:ext cx="152400" cy="423305"/>
          </a:xfrm>
          <a:prstGeom prst="line">
            <a:avLst/>
          </a:prstGeom>
        </p:spPr>
        <p:style>
          <a:lnRef idx="2">
            <a:schemeClr val="accent1"/>
          </a:lnRef>
          <a:fillRef idx="0">
            <a:schemeClr val="accent1"/>
          </a:fillRef>
          <a:effectRef idx="1">
            <a:schemeClr val="accent1"/>
          </a:effectRef>
          <a:fontRef idx="minor">
            <a:schemeClr val="tx1"/>
          </a:fontRef>
        </p:style>
      </p:cxnSp>
      <p:sp>
        <p:nvSpPr>
          <p:cNvPr id="44" name="Oval 43"/>
          <p:cNvSpPr/>
          <p:nvPr/>
        </p:nvSpPr>
        <p:spPr>
          <a:xfrm>
            <a:off x="8072817" y="3831796"/>
            <a:ext cx="344606" cy="294473"/>
          </a:xfrm>
          <a:prstGeom prst="ellipse">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flipH="1">
            <a:off x="-1417406" y="-754585"/>
            <a:ext cx="7938826" cy="7913962"/>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ular Callout 11"/>
          <p:cNvSpPr/>
          <p:nvPr/>
        </p:nvSpPr>
        <p:spPr>
          <a:xfrm>
            <a:off x="7643218" y="2052103"/>
            <a:ext cx="1339715" cy="929435"/>
          </a:xfrm>
          <a:prstGeom prst="wedgeRoundRectCallout">
            <a:avLst>
              <a:gd name="adj1" fmla="val 6548"/>
              <a:gd name="adj2" fmla="val 100000"/>
              <a:gd name="adj3" fmla="val 16667"/>
            </a:avLst>
          </a:prstGeom>
          <a:noFill/>
          <a:ln w="2857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ounded Rectangular Callout 49"/>
          <p:cNvSpPr/>
          <p:nvPr/>
        </p:nvSpPr>
        <p:spPr>
          <a:xfrm>
            <a:off x="6332204" y="679884"/>
            <a:ext cx="2466653" cy="829289"/>
          </a:xfrm>
          <a:prstGeom prst="wedgeRoundRectCallout">
            <a:avLst>
              <a:gd name="adj1" fmla="val -36185"/>
              <a:gd name="adj2" fmla="val 312655"/>
              <a:gd name="adj3" fmla="val 16667"/>
            </a:avLst>
          </a:prstGeom>
          <a:noFill/>
          <a:ln w="2857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ounded Rectangular Callout 50"/>
          <p:cNvSpPr/>
          <p:nvPr/>
        </p:nvSpPr>
        <p:spPr>
          <a:xfrm>
            <a:off x="2595479" y="1950885"/>
            <a:ext cx="1301287" cy="1325128"/>
          </a:xfrm>
          <a:prstGeom prst="wedgeRoundRectCallout">
            <a:avLst>
              <a:gd name="adj1" fmla="val 32738"/>
              <a:gd name="adj2" fmla="val 84722"/>
              <a:gd name="adj3" fmla="val 16667"/>
            </a:avLst>
          </a:prstGeom>
          <a:noFill/>
          <a:ln w="2857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2595479" y="1950885"/>
            <a:ext cx="1339715" cy="1200329"/>
          </a:xfrm>
          <a:prstGeom prst="rect">
            <a:avLst/>
          </a:prstGeom>
          <a:noFill/>
        </p:spPr>
        <p:txBody>
          <a:bodyPr wrap="square" rtlCol="0">
            <a:spAutoFit/>
          </a:bodyPr>
          <a:lstStyle/>
          <a:p>
            <a:r>
              <a:rPr lang="en-US" dirty="0">
                <a:solidFill>
                  <a:srgbClr val="F2D908"/>
                </a:solidFill>
              </a:rPr>
              <a:t>My ears are</a:t>
            </a:r>
          </a:p>
          <a:p>
            <a:r>
              <a:rPr lang="en-US" dirty="0">
                <a:solidFill>
                  <a:srgbClr val="F2D908"/>
                </a:solidFill>
              </a:rPr>
              <a:t>still ringing from the sonic boom</a:t>
            </a:r>
          </a:p>
        </p:txBody>
      </p:sp>
      <p:sp>
        <p:nvSpPr>
          <p:cNvPr id="52" name="TextBox 51"/>
          <p:cNvSpPr txBox="1"/>
          <p:nvPr/>
        </p:nvSpPr>
        <p:spPr>
          <a:xfrm>
            <a:off x="6443799" y="735100"/>
            <a:ext cx="2318242" cy="646331"/>
          </a:xfrm>
          <a:prstGeom prst="rect">
            <a:avLst/>
          </a:prstGeom>
          <a:noFill/>
        </p:spPr>
        <p:txBody>
          <a:bodyPr wrap="square" rtlCol="0">
            <a:spAutoFit/>
          </a:bodyPr>
          <a:lstStyle/>
          <a:p>
            <a:r>
              <a:rPr lang="en-US" dirty="0">
                <a:solidFill>
                  <a:srgbClr val="F2D908"/>
                </a:solidFill>
              </a:rPr>
              <a:t>YOW!!!  I’M HEARING A SONIC BOOM!!!</a:t>
            </a:r>
          </a:p>
        </p:txBody>
      </p:sp>
      <p:sp>
        <p:nvSpPr>
          <p:cNvPr id="53" name="TextBox 52"/>
          <p:cNvSpPr txBox="1"/>
          <p:nvPr/>
        </p:nvSpPr>
        <p:spPr>
          <a:xfrm>
            <a:off x="7643218" y="2052104"/>
            <a:ext cx="1339715" cy="923330"/>
          </a:xfrm>
          <a:prstGeom prst="rect">
            <a:avLst/>
          </a:prstGeom>
          <a:noFill/>
        </p:spPr>
        <p:txBody>
          <a:bodyPr wrap="square" rtlCol="0">
            <a:spAutoFit/>
          </a:bodyPr>
          <a:lstStyle/>
          <a:p>
            <a:r>
              <a:rPr lang="en-US" dirty="0">
                <a:solidFill>
                  <a:srgbClr val="F2D908"/>
                </a:solidFill>
              </a:rPr>
              <a:t>I don’t hear anything yet</a:t>
            </a:r>
          </a:p>
        </p:txBody>
      </p:sp>
    </p:spTree>
    <p:extLst>
      <p:ext uri="{BB962C8B-B14F-4D97-AF65-F5344CB8AC3E}">
        <p14:creationId xmlns:p14="http://schemas.microsoft.com/office/powerpoint/2010/main" val="274469632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6" name="Rectangle 2"/>
          <p:cNvSpPr>
            <a:spLocks noGrp="1" noChangeArrowheads="1"/>
          </p:cNvSpPr>
          <p:nvPr>
            <p:ph type="body" idx="1"/>
          </p:nvPr>
        </p:nvSpPr>
        <p:spPr>
          <a:xfrm>
            <a:off x="779462" y="1914074"/>
            <a:ext cx="7927356" cy="4943926"/>
          </a:xfrm>
        </p:spPr>
        <p:txBody>
          <a:bodyPr>
            <a:normAutofit/>
          </a:bodyPr>
          <a:lstStyle/>
          <a:p>
            <a:pPr marL="0" indent="0" eaLnBrk="1" hangingPunct="1">
              <a:lnSpc>
                <a:spcPct val="90000"/>
              </a:lnSpc>
              <a:buNone/>
              <a:defRPr/>
            </a:pPr>
            <a:r>
              <a:rPr lang="en-US" sz="2400" dirty="0">
                <a:solidFill>
                  <a:srgbClr val="EAEAEA"/>
                </a:solidFill>
                <a:cs typeface="+mn-cs"/>
              </a:rPr>
              <a:t>If a sound emitting object, such as a supersonic jet, is moving faster than the speed of sound, then the shock wave that causes the sonic boom takes the shape of a cone trailing behind the moving object</a:t>
            </a:r>
            <a:r>
              <a:rPr lang="mr-IN" sz="2400" dirty="0">
                <a:solidFill>
                  <a:srgbClr val="EAEAEA"/>
                </a:solidFill>
                <a:cs typeface="+mn-cs"/>
              </a:rPr>
              <a:t>…</a:t>
            </a:r>
            <a:endParaRPr lang="en-US" sz="2400" dirty="0">
              <a:solidFill>
                <a:srgbClr val="EAEAEA"/>
              </a:solidFill>
              <a:cs typeface="+mn-cs"/>
            </a:endParaRPr>
          </a:p>
        </p:txBody>
      </p:sp>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2144079485"/>
      </p:ext>
    </p:extLst>
  </p:cSld>
  <p:clrMapOvr>
    <a:masterClrMapping/>
  </p:clrMapOvr>
  <p:transition spd="slow"/>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7399935" y="2779089"/>
            <a:ext cx="883567" cy="865014"/>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flipH="1">
            <a:off x="5292248" y="1904875"/>
            <a:ext cx="2558662" cy="2595043"/>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flipH="1">
            <a:off x="3074102" y="1003051"/>
            <a:ext cx="4325797" cy="4361882"/>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flipH="1">
            <a:off x="865159" y="184046"/>
            <a:ext cx="6111339" cy="6073506"/>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7-Point Star 5"/>
          <p:cNvSpPr/>
          <p:nvPr/>
        </p:nvSpPr>
        <p:spPr>
          <a:xfrm>
            <a:off x="8338726" y="3139513"/>
            <a:ext cx="165669" cy="147236"/>
          </a:xfrm>
          <a:prstGeom prst="star7">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cxnSp>
        <p:nvCxnSpPr>
          <p:cNvPr id="10" name="Straight Connector 9"/>
          <p:cNvCxnSpPr/>
          <p:nvPr/>
        </p:nvCxnSpPr>
        <p:spPr>
          <a:xfrm>
            <a:off x="2921702" y="5800620"/>
            <a:ext cx="0" cy="423305"/>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921702" y="6249077"/>
            <a:ext cx="152400" cy="423305"/>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2769302" y="5800620"/>
            <a:ext cx="152400" cy="417476"/>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921702" y="5800620"/>
            <a:ext cx="168660" cy="451372"/>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2769302" y="6218096"/>
            <a:ext cx="152400" cy="423305"/>
          </a:xfrm>
          <a:prstGeom prst="line">
            <a:avLst/>
          </a:prstGeom>
        </p:spPr>
        <p:style>
          <a:lnRef idx="2">
            <a:schemeClr val="accent1"/>
          </a:lnRef>
          <a:fillRef idx="0">
            <a:schemeClr val="accent1"/>
          </a:fillRef>
          <a:effectRef idx="1">
            <a:schemeClr val="accent1"/>
          </a:effectRef>
          <a:fontRef idx="minor">
            <a:schemeClr val="tx1"/>
          </a:fontRef>
        </p:style>
      </p:cxnSp>
      <p:sp>
        <p:nvSpPr>
          <p:cNvPr id="22" name="Oval 21"/>
          <p:cNvSpPr/>
          <p:nvPr/>
        </p:nvSpPr>
        <p:spPr>
          <a:xfrm>
            <a:off x="2750894" y="5496947"/>
            <a:ext cx="344606" cy="294473"/>
          </a:xfrm>
          <a:prstGeom prst="ellipse">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5905867" y="5740856"/>
            <a:ext cx="0" cy="423305"/>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5905867" y="6189313"/>
            <a:ext cx="152400" cy="423305"/>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5753467" y="5740856"/>
            <a:ext cx="152400" cy="417476"/>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905867" y="5740856"/>
            <a:ext cx="168660" cy="451372"/>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5753467" y="6158332"/>
            <a:ext cx="152400" cy="423305"/>
          </a:xfrm>
          <a:prstGeom prst="line">
            <a:avLst/>
          </a:prstGeom>
        </p:spPr>
        <p:style>
          <a:lnRef idx="2">
            <a:schemeClr val="accent1"/>
          </a:lnRef>
          <a:fillRef idx="0">
            <a:schemeClr val="accent1"/>
          </a:fillRef>
          <a:effectRef idx="1">
            <a:schemeClr val="accent1"/>
          </a:effectRef>
          <a:fontRef idx="minor">
            <a:schemeClr val="tx1"/>
          </a:fontRef>
        </p:style>
      </p:cxnSp>
      <p:sp>
        <p:nvSpPr>
          <p:cNvPr id="36" name="Oval 35"/>
          <p:cNvSpPr/>
          <p:nvPr/>
        </p:nvSpPr>
        <p:spPr>
          <a:xfrm>
            <a:off x="5735059" y="5437183"/>
            <a:ext cx="344606" cy="294473"/>
          </a:xfrm>
          <a:prstGeom prst="ellipse">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p:nvPr/>
        </p:nvCxnSpPr>
        <p:spPr>
          <a:xfrm>
            <a:off x="7150553" y="5721452"/>
            <a:ext cx="0" cy="423305"/>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7150553" y="6169909"/>
            <a:ext cx="152400" cy="423305"/>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6998153" y="5721452"/>
            <a:ext cx="152400" cy="417476"/>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7150553" y="5721452"/>
            <a:ext cx="168660" cy="451372"/>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6998153" y="6138928"/>
            <a:ext cx="152400" cy="423305"/>
          </a:xfrm>
          <a:prstGeom prst="line">
            <a:avLst/>
          </a:prstGeom>
        </p:spPr>
        <p:style>
          <a:lnRef idx="2">
            <a:schemeClr val="accent1"/>
          </a:lnRef>
          <a:fillRef idx="0">
            <a:schemeClr val="accent1"/>
          </a:fillRef>
          <a:effectRef idx="1">
            <a:schemeClr val="accent1"/>
          </a:effectRef>
          <a:fontRef idx="minor">
            <a:schemeClr val="tx1"/>
          </a:fontRef>
        </p:style>
      </p:cxnSp>
      <p:sp>
        <p:nvSpPr>
          <p:cNvPr id="44" name="Oval 43"/>
          <p:cNvSpPr/>
          <p:nvPr/>
        </p:nvSpPr>
        <p:spPr>
          <a:xfrm>
            <a:off x="6979745" y="5417779"/>
            <a:ext cx="344606" cy="294473"/>
          </a:xfrm>
          <a:prstGeom prst="ellipse">
            <a:avLst/>
          </a:prstGeom>
          <a:no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flipH="1">
            <a:off x="-1398998" y="-754585"/>
            <a:ext cx="7938826" cy="7913962"/>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ular Callout 11"/>
          <p:cNvSpPr/>
          <p:nvPr/>
        </p:nvSpPr>
        <p:spPr>
          <a:xfrm>
            <a:off x="7694397" y="4102803"/>
            <a:ext cx="1449603" cy="1609449"/>
          </a:xfrm>
          <a:prstGeom prst="wedgeRoundRectCallout">
            <a:avLst>
              <a:gd name="adj1" fmla="val -69178"/>
              <a:gd name="adj2" fmla="val 34274"/>
              <a:gd name="adj3" fmla="val 16667"/>
            </a:avLst>
          </a:prstGeom>
          <a:noFill/>
          <a:ln w="2857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ounded Rectangular Callout 49"/>
          <p:cNvSpPr/>
          <p:nvPr/>
        </p:nvSpPr>
        <p:spPr>
          <a:xfrm>
            <a:off x="3406514" y="2176665"/>
            <a:ext cx="1673997" cy="1133416"/>
          </a:xfrm>
          <a:prstGeom prst="wedgeRoundRectCallout">
            <a:avLst>
              <a:gd name="adj1" fmla="val 88121"/>
              <a:gd name="adj2" fmla="val 238012"/>
              <a:gd name="adj3" fmla="val 16667"/>
            </a:avLst>
          </a:prstGeom>
          <a:noFill/>
          <a:ln w="2857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ounded Rectangular Callout 50"/>
          <p:cNvSpPr/>
          <p:nvPr/>
        </p:nvSpPr>
        <p:spPr>
          <a:xfrm>
            <a:off x="1734387" y="3644103"/>
            <a:ext cx="1301287" cy="1325128"/>
          </a:xfrm>
          <a:prstGeom prst="wedgeRoundRectCallout">
            <a:avLst>
              <a:gd name="adj1" fmla="val 32738"/>
              <a:gd name="adj2" fmla="val 84722"/>
              <a:gd name="adj3" fmla="val 16667"/>
            </a:avLst>
          </a:prstGeom>
          <a:noFill/>
          <a:ln w="2857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734387" y="3644103"/>
            <a:ext cx="1339715" cy="1200329"/>
          </a:xfrm>
          <a:prstGeom prst="rect">
            <a:avLst/>
          </a:prstGeom>
          <a:noFill/>
        </p:spPr>
        <p:txBody>
          <a:bodyPr wrap="square" rtlCol="0">
            <a:spAutoFit/>
          </a:bodyPr>
          <a:lstStyle/>
          <a:p>
            <a:r>
              <a:rPr lang="en-US" dirty="0">
                <a:solidFill>
                  <a:srgbClr val="F2D908"/>
                </a:solidFill>
              </a:rPr>
              <a:t>My ears are</a:t>
            </a:r>
          </a:p>
          <a:p>
            <a:r>
              <a:rPr lang="en-US">
                <a:solidFill>
                  <a:srgbClr val="F2D908"/>
                </a:solidFill>
              </a:rPr>
              <a:t>still </a:t>
            </a:r>
            <a:r>
              <a:rPr lang="en-US" dirty="0">
                <a:solidFill>
                  <a:srgbClr val="F2D908"/>
                </a:solidFill>
              </a:rPr>
              <a:t>ringing from the sonic boom</a:t>
            </a:r>
          </a:p>
        </p:txBody>
      </p:sp>
      <p:sp>
        <p:nvSpPr>
          <p:cNvPr id="52" name="TextBox 51"/>
          <p:cNvSpPr txBox="1"/>
          <p:nvPr/>
        </p:nvSpPr>
        <p:spPr>
          <a:xfrm>
            <a:off x="3406514" y="2218400"/>
            <a:ext cx="1885734" cy="934145"/>
          </a:xfrm>
          <a:prstGeom prst="rect">
            <a:avLst/>
          </a:prstGeom>
          <a:noFill/>
        </p:spPr>
        <p:txBody>
          <a:bodyPr wrap="square" rtlCol="0">
            <a:spAutoFit/>
          </a:bodyPr>
          <a:lstStyle/>
          <a:p>
            <a:r>
              <a:rPr lang="en-US" dirty="0">
                <a:solidFill>
                  <a:srgbClr val="F2D908"/>
                </a:solidFill>
              </a:rPr>
              <a:t>YOW!!!  I’M HEARING A SONIC BOOM!!!</a:t>
            </a:r>
          </a:p>
        </p:txBody>
      </p:sp>
      <p:sp>
        <p:nvSpPr>
          <p:cNvPr id="53" name="TextBox 52"/>
          <p:cNvSpPr txBox="1"/>
          <p:nvPr/>
        </p:nvSpPr>
        <p:spPr>
          <a:xfrm>
            <a:off x="7694397" y="4131907"/>
            <a:ext cx="1339715" cy="1477328"/>
          </a:xfrm>
          <a:prstGeom prst="rect">
            <a:avLst/>
          </a:prstGeom>
          <a:noFill/>
        </p:spPr>
        <p:txBody>
          <a:bodyPr wrap="square" rtlCol="0">
            <a:spAutoFit/>
          </a:bodyPr>
          <a:lstStyle/>
          <a:p>
            <a:r>
              <a:rPr lang="en-US" dirty="0">
                <a:solidFill>
                  <a:srgbClr val="F2D908"/>
                </a:solidFill>
              </a:rPr>
              <a:t>I don’t hear </a:t>
            </a:r>
            <a:r>
              <a:rPr lang="en-US" i="1" dirty="0">
                <a:solidFill>
                  <a:srgbClr val="F2D908"/>
                </a:solidFill>
              </a:rPr>
              <a:t>anything</a:t>
            </a:r>
            <a:r>
              <a:rPr lang="en-US" dirty="0">
                <a:solidFill>
                  <a:srgbClr val="F2D908"/>
                </a:solidFill>
              </a:rPr>
              <a:t> yet.  It must be a </a:t>
            </a:r>
            <a:r>
              <a:rPr lang="en-US" i="1" dirty="0">
                <a:solidFill>
                  <a:srgbClr val="F2D908"/>
                </a:solidFill>
              </a:rPr>
              <a:t>stealth</a:t>
            </a:r>
            <a:r>
              <a:rPr lang="en-US" dirty="0">
                <a:solidFill>
                  <a:srgbClr val="F2D908"/>
                </a:solidFill>
              </a:rPr>
              <a:t> plane!!</a:t>
            </a:r>
          </a:p>
        </p:txBody>
      </p:sp>
      <p:cxnSp>
        <p:nvCxnSpPr>
          <p:cNvPr id="9" name="Straight Connector 8"/>
          <p:cNvCxnSpPr/>
          <p:nvPr/>
        </p:nvCxnSpPr>
        <p:spPr>
          <a:xfrm>
            <a:off x="4362612" y="-552138"/>
            <a:ext cx="4086559" cy="3704683"/>
          </a:xfrm>
          <a:prstGeom prst="line">
            <a:avLst/>
          </a:prstGeom>
          <a:ln w="57150" cmpd="sng"/>
        </p:spPr>
        <p:style>
          <a:lnRef idx="2">
            <a:schemeClr val="accent2"/>
          </a:lnRef>
          <a:fillRef idx="0">
            <a:schemeClr val="accent2"/>
          </a:fillRef>
          <a:effectRef idx="1">
            <a:schemeClr val="accent2"/>
          </a:effectRef>
          <a:fontRef idx="minor">
            <a:schemeClr val="tx1"/>
          </a:fontRef>
        </p:style>
      </p:cxnSp>
      <p:cxnSp>
        <p:nvCxnSpPr>
          <p:cNvPr id="38" name="Straight Connector 37"/>
          <p:cNvCxnSpPr>
            <a:endCxn id="6" idx="2"/>
          </p:cNvCxnSpPr>
          <p:nvPr/>
        </p:nvCxnSpPr>
        <p:spPr>
          <a:xfrm flipV="1">
            <a:off x="4215352" y="3286750"/>
            <a:ext cx="4243073" cy="3706984"/>
          </a:xfrm>
          <a:prstGeom prst="line">
            <a:avLst/>
          </a:prstGeom>
          <a:ln w="57150" cmpd="sng"/>
        </p:spPr>
        <p:style>
          <a:lnRef idx="2">
            <a:schemeClr val="accent2"/>
          </a:lnRef>
          <a:fillRef idx="0">
            <a:schemeClr val="accent2"/>
          </a:fillRef>
          <a:effectRef idx="1">
            <a:schemeClr val="accent2"/>
          </a:effectRef>
          <a:fontRef idx="minor">
            <a:schemeClr val="tx1"/>
          </a:fontRef>
        </p:style>
      </p:cxnSp>
      <p:sp>
        <p:nvSpPr>
          <p:cNvPr id="26" name="TextBox 25"/>
          <p:cNvSpPr txBox="1"/>
          <p:nvPr/>
        </p:nvSpPr>
        <p:spPr>
          <a:xfrm>
            <a:off x="6976498" y="478519"/>
            <a:ext cx="1527897" cy="646331"/>
          </a:xfrm>
          <a:prstGeom prst="rect">
            <a:avLst/>
          </a:prstGeom>
          <a:noFill/>
        </p:spPr>
        <p:txBody>
          <a:bodyPr wrap="square" rtlCol="0">
            <a:spAutoFit/>
          </a:bodyPr>
          <a:lstStyle/>
          <a:p>
            <a:r>
              <a:rPr lang="en-US" dirty="0">
                <a:solidFill>
                  <a:schemeClr val="accent2"/>
                </a:solidFill>
              </a:rPr>
              <a:t>Cone-shaped shockwave</a:t>
            </a:r>
          </a:p>
        </p:txBody>
      </p:sp>
      <p:cxnSp>
        <p:nvCxnSpPr>
          <p:cNvPr id="28" name="Straight Arrow Connector 27"/>
          <p:cNvCxnSpPr/>
          <p:nvPr/>
        </p:nvCxnSpPr>
        <p:spPr>
          <a:xfrm flipH="1">
            <a:off x="6976498" y="1124850"/>
            <a:ext cx="423437" cy="536927"/>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03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6" grpId="0" animBg="1"/>
      <p:bldP spid="44" grpId="0" animBg="1"/>
      <p:bldP spid="12" grpId="0" animBg="1"/>
      <p:bldP spid="50" grpId="0" animBg="1"/>
      <p:bldP spid="51" grpId="0" animBg="1"/>
      <p:bldP spid="14" grpId="0"/>
      <p:bldP spid="52" grpId="0"/>
      <p:bldP spid="53" grpId="0"/>
      <p:bldP spid="26"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3D13D4-1AD1-9C43-BD07-0BB232DBBF20}"/>
              </a:ext>
            </a:extLst>
          </p:cNvPr>
          <p:cNvSpPr txBox="1"/>
          <p:nvPr/>
        </p:nvSpPr>
        <p:spPr>
          <a:xfrm>
            <a:off x="324852" y="1612231"/>
            <a:ext cx="8265695" cy="3231654"/>
          </a:xfrm>
          <a:prstGeom prst="rect">
            <a:avLst/>
          </a:prstGeom>
          <a:noFill/>
        </p:spPr>
        <p:txBody>
          <a:bodyPr wrap="square" rtlCol="0">
            <a:spAutoFit/>
          </a:bodyPr>
          <a:lstStyle/>
          <a:p>
            <a:r>
              <a:rPr lang="en-US" sz="2800" dirty="0"/>
              <a:t>Here’s a good website for illustrating how the Doppler Effect and sonic booms work:</a:t>
            </a:r>
          </a:p>
          <a:p>
            <a:endParaRPr lang="en-US" sz="2800" dirty="0"/>
          </a:p>
          <a:p>
            <a:r>
              <a:rPr lang="en-US" sz="2800" dirty="0">
                <a:hlinkClick r:id="rId2"/>
              </a:rPr>
              <a:t>https://iwant2study.org/ospsg/index.php/interactive-resources/physics/04-waves/05-sound/366-dopplerxywee01</a:t>
            </a:r>
            <a:endParaRPr lang="en-US" sz="2800" dirty="0"/>
          </a:p>
          <a:p>
            <a:endParaRPr lang="en-US" dirty="0"/>
          </a:p>
          <a:p>
            <a:endParaRPr lang="en-US" dirty="0"/>
          </a:p>
        </p:txBody>
      </p:sp>
    </p:spTree>
    <p:extLst>
      <p:ext uri="{BB962C8B-B14F-4D97-AF65-F5344CB8AC3E}">
        <p14:creationId xmlns:p14="http://schemas.microsoft.com/office/powerpoint/2010/main" val="543674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7305"/>
            <a:ext cx="7581901" cy="911827"/>
          </a:xfrm>
        </p:spPr>
        <p:txBody>
          <a:bodyPr/>
          <a:lstStyle/>
          <a:p>
            <a:r>
              <a:rPr lang="en-US" dirty="0"/>
              <a:t>More Simple Machines</a:t>
            </a:r>
          </a:p>
        </p:txBody>
      </p:sp>
      <p:pic>
        <p:nvPicPr>
          <p:cNvPr id="4" name="Picture 3" descr="screw.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2288" y="1272604"/>
            <a:ext cx="2420909" cy="1592958"/>
          </a:xfrm>
          <a:prstGeom prst="rect">
            <a:avLst/>
          </a:prstGeom>
        </p:spPr>
      </p:pic>
      <p:pic>
        <p:nvPicPr>
          <p:cNvPr id="5" name="Picture 4" descr="pulle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227" y="1204745"/>
            <a:ext cx="2529096" cy="2112916"/>
          </a:xfrm>
          <a:prstGeom prst="rect">
            <a:avLst/>
          </a:prstGeom>
        </p:spPr>
      </p:pic>
      <p:pic>
        <p:nvPicPr>
          <p:cNvPr id="7" name="Picture 6" descr="wheelandax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4111" y="3559559"/>
            <a:ext cx="2359086" cy="2785032"/>
          </a:xfrm>
          <a:prstGeom prst="rect">
            <a:avLst/>
          </a:prstGeom>
        </p:spPr>
      </p:pic>
      <p:pic>
        <p:nvPicPr>
          <p:cNvPr id="8" name="Picture 7" descr="Wedge_Antill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4116" y="3969941"/>
            <a:ext cx="1733187" cy="2207533"/>
          </a:xfrm>
          <a:prstGeom prst="rect">
            <a:avLst/>
          </a:prstGeom>
        </p:spPr>
      </p:pic>
      <p:pic>
        <p:nvPicPr>
          <p:cNvPr id="9" name="Picture 8" descr="wedg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6996" y="3969941"/>
            <a:ext cx="2947171" cy="2207533"/>
          </a:xfrm>
          <a:prstGeom prst="rect">
            <a:avLst/>
          </a:prstGeom>
        </p:spPr>
      </p:pic>
      <p:sp>
        <p:nvSpPr>
          <p:cNvPr id="10" name="TextBox 9"/>
          <p:cNvSpPr txBox="1"/>
          <p:nvPr/>
        </p:nvSpPr>
        <p:spPr>
          <a:xfrm>
            <a:off x="2205588" y="2855996"/>
            <a:ext cx="983863" cy="461665"/>
          </a:xfrm>
          <a:prstGeom prst="rect">
            <a:avLst/>
          </a:prstGeom>
          <a:noFill/>
        </p:spPr>
        <p:txBody>
          <a:bodyPr wrap="none" rtlCol="0">
            <a:spAutoFit/>
          </a:bodyPr>
          <a:lstStyle/>
          <a:p>
            <a:r>
              <a:rPr lang="en-US" sz="2400" dirty="0"/>
              <a:t>Screw</a:t>
            </a:r>
          </a:p>
        </p:txBody>
      </p:sp>
      <p:sp>
        <p:nvSpPr>
          <p:cNvPr id="11" name="TextBox 10"/>
          <p:cNvSpPr txBox="1"/>
          <p:nvPr/>
        </p:nvSpPr>
        <p:spPr>
          <a:xfrm>
            <a:off x="6167673" y="3317661"/>
            <a:ext cx="961621" cy="461665"/>
          </a:xfrm>
          <a:prstGeom prst="rect">
            <a:avLst/>
          </a:prstGeom>
          <a:noFill/>
        </p:spPr>
        <p:txBody>
          <a:bodyPr wrap="none" rtlCol="0">
            <a:spAutoFit/>
          </a:bodyPr>
          <a:lstStyle/>
          <a:p>
            <a:r>
              <a:rPr lang="en-US" sz="2400" dirty="0"/>
              <a:t>Pulley</a:t>
            </a:r>
          </a:p>
        </p:txBody>
      </p:sp>
      <p:sp>
        <p:nvSpPr>
          <p:cNvPr id="12" name="TextBox 11"/>
          <p:cNvSpPr txBox="1"/>
          <p:nvPr/>
        </p:nvSpPr>
        <p:spPr>
          <a:xfrm>
            <a:off x="6029414" y="6261031"/>
            <a:ext cx="1099880" cy="461665"/>
          </a:xfrm>
          <a:prstGeom prst="rect">
            <a:avLst/>
          </a:prstGeom>
          <a:noFill/>
        </p:spPr>
        <p:txBody>
          <a:bodyPr wrap="none" rtlCol="0">
            <a:spAutoFit/>
          </a:bodyPr>
          <a:lstStyle/>
          <a:p>
            <a:r>
              <a:rPr lang="en-US" sz="2400" dirty="0"/>
              <a:t>Wedge</a:t>
            </a:r>
          </a:p>
        </p:txBody>
      </p:sp>
      <p:sp>
        <p:nvSpPr>
          <p:cNvPr id="13" name="TextBox 12"/>
          <p:cNvSpPr txBox="1"/>
          <p:nvPr/>
        </p:nvSpPr>
        <p:spPr>
          <a:xfrm>
            <a:off x="1925573" y="6344591"/>
            <a:ext cx="1926880" cy="461665"/>
          </a:xfrm>
          <a:prstGeom prst="rect">
            <a:avLst/>
          </a:prstGeom>
          <a:noFill/>
        </p:spPr>
        <p:txBody>
          <a:bodyPr wrap="none" rtlCol="0">
            <a:spAutoFit/>
          </a:bodyPr>
          <a:lstStyle/>
          <a:p>
            <a:r>
              <a:rPr lang="en-US" sz="2400" dirty="0"/>
              <a:t>Wheel &amp; Axle</a:t>
            </a:r>
          </a:p>
        </p:txBody>
      </p:sp>
    </p:spTree>
    <p:extLst>
      <p:ext uri="{BB962C8B-B14F-4D97-AF65-F5344CB8AC3E}">
        <p14:creationId xmlns:p14="http://schemas.microsoft.com/office/powerpoint/2010/main" val="187184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3"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
                                        <p:tgtEl>
                                          <p:spTgt spid="9"/>
                                        </p:tgtEl>
                                      </p:cBhvr>
                                    </p:animEffect>
                                    <p:anim calcmode="lin" valueType="num">
                                      <p:cBhvr>
                                        <p:cTn id="32" dur="400" fill="hold"/>
                                        <p:tgtEl>
                                          <p:spTgt spid="9"/>
                                        </p:tgtEl>
                                        <p:attrNameLst>
                                          <p:attrName>ppt_x</p:attrName>
                                        </p:attrNameLst>
                                      </p:cBhvr>
                                      <p:tavLst>
                                        <p:tav tm="0">
                                          <p:val>
                                            <p:strVal val="#ppt_x"/>
                                          </p:val>
                                        </p:tav>
                                        <p:tav tm="100000">
                                          <p:val>
                                            <p:strVal val="#ppt_x"/>
                                          </p:val>
                                        </p:tav>
                                      </p:tavLst>
                                    </p:anim>
                                    <p:anim calcmode="lin" valueType="num">
                                      <p:cBhvr>
                                        <p:cTn id="33" dur="400" fill="hold"/>
                                        <p:tgtEl>
                                          <p:spTgt spid="9"/>
                                        </p:tgtEl>
                                        <p:attrNameLst>
                                          <p:attrName>ppt_y</p:attrName>
                                        </p:attrNameLst>
                                      </p:cBhvr>
                                      <p:tavLst>
                                        <p:tav tm="0">
                                          <p:val>
                                            <p:strVal val="#ppt_y+0.31"/>
                                          </p:val>
                                        </p:tav>
                                        <p:tav tm="100000">
                                          <p:val>
                                            <p:strVal val="#ppt_y+0.31"/>
                                          </p:val>
                                        </p:tav>
                                      </p:tavLst>
                                    </p:anim>
                                    <p:anim calcmode="lin" valueType="num">
                                      <p:cBhvr>
                                        <p:cTn id="34"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5"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0738" y="4155140"/>
            <a:ext cx="7542212" cy="2022171"/>
          </a:xfrm>
        </p:spPr>
        <p:txBody>
          <a:bodyPr/>
          <a:lstStyle/>
          <a:p>
            <a:r>
              <a:rPr lang="en-US" dirty="0"/>
              <a:t>PTSOS – Work, Energy, &amp; Power</a:t>
            </a:r>
          </a:p>
        </p:txBody>
      </p:sp>
    </p:spTree>
    <p:extLst>
      <p:ext uri="{BB962C8B-B14F-4D97-AF65-F5344CB8AC3E}">
        <p14:creationId xmlns:p14="http://schemas.microsoft.com/office/powerpoint/2010/main" val="546633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230" y="107577"/>
            <a:ext cx="5785724" cy="961962"/>
          </a:xfrm>
        </p:spPr>
        <p:txBody>
          <a:bodyPr/>
          <a:lstStyle/>
          <a:p>
            <a:r>
              <a:rPr lang="en-US" sz="4800" dirty="0"/>
              <a:t>Compound Machines</a:t>
            </a:r>
          </a:p>
        </p:txBody>
      </p:sp>
      <p:pic>
        <p:nvPicPr>
          <p:cNvPr id="5" name="Picture 4" descr="hedgeclipper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434" y="3958661"/>
            <a:ext cx="4010160" cy="2482103"/>
          </a:xfrm>
          <a:prstGeom prst="rect">
            <a:avLst/>
          </a:prstGeom>
        </p:spPr>
      </p:pic>
      <p:pic>
        <p:nvPicPr>
          <p:cNvPr id="6" name="Picture 5" descr="compoundpulle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2234" y="1905116"/>
            <a:ext cx="2837630" cy="3031609"/>
          </a:xfrm>
          <a:prstGeom prst="rect">
            <a:avLst/>
          </a:prstGeom>
        </p:spPr>
      </p:pic>
      <p:pic>
        <p:nvPicPr>
          <p:cNvPr id="7" name="Picture 6" descr="bike.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023" y="1446453"/>
            <a:ext cx="2528920" cy="2528920"/>
          </a:xfrm>
          <a:prstGeom prst="rect">
            <a:avLst/>
          </a:prstGeom>
        </p:spPr>
      </p:pic>
      <p:sp>
        <p:nvSpPr>
          <p:cNvPr id="10" name="Content Placeholder 2"/>
          <p:cNvSpPr>
            <a:spLocks noGrp="1"/>
          </p:cNvSpPr>
          <p:nvPr>
            <p:ph idx="1"/>
          </p:nvPr>
        </p:nvSpPr>
        <p:spPr>
          <a:xfrm>
            <a:off x="5946954" y="1"/>
            <a:ext cx="3197046" cy="3476000"/>
          </a:xfrm>
        </p:spPr>
        <p:txBody>
          <a:bodyPr>
            <a:normAutofit/>
          </a:bodyPr>
          <a:lstStyle/>
          <a:p>
            <a:pPr marL="0" indent="0">
              <a:buNone/>
            </a:pPr>
            <a:r>
              <a:rPr lang="en-US" dirty="0"/>
              <a:t>A compound machine is composed of 2 or more simple machines connected in such a way that the output force of one simple machine becomes the input force of the next component.</a:t>
            </a:r>
          </a:p>
          <a:p>
            <a:pPr marL="0" indent="0">
              <a:buNone/>
            </a:pPr>
            <a:endParaRPr lang="en-US" dirty="0"/>
          </a:p>
        </p:txBody>
      </p:sp>
      <p:sp>
        <p:nvSpPr>
          <p:cNvPr id="11" name="Content Placeholder 2"/>
          <p:cNvSpPr txBox="1">
            <a:spLocks/>
          </p:cNvSpPr>
          <p:nvPr/>
        </p:nvSpPr>
        <p:spPr>
          <a:xfrm>
            <a:off x="4778774" y="3975372"/>
            <a:ext cx="4365226" cy="2867911"/>
          </a:xfrm>
          <a:prstGeom prst="rect">
            <a:avLst/>
          </a:prstGeom>
        </p:spPr>
        <p:txBody>
          <a:bodyPr vert="horz" lIns="91440" tIns="45720" rIns="91440" bIns="45720" rtlCol="0">
            <a:normAutofit/>
          </a:bodyPr>
          <a:lstStyle>
            <a:lvl1pPr marL="403225" indent="-403225" algn="l" defTabSz="914400" rtl="0" eaLnBrk="1" latinLnBrk="0" hangingPunct="1">
              <a:spcBef>
                <a:spcPts val="2000"/>
              </a:spcBef>
              <a:buFontTx/>
              <a:buBlip>
                <a:blip r:embed="rId5"/>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5"/>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5"/>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5"/>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5"/>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5"/>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marL="0" indent="0">
              <a:buFontTx/>
              <a:buNone/>
            </a:pPr>
            <a:r>
              <a:rPr lang="en-US" dirty="0"/>
              <a:t>	    Note:</a:t>
            </a:r>
          </a:p>
          <a:p>
            <a:pPr marL="0" indent="0">
              <a:buFontTx/>
              <a:buNone/>
            </a:pPr>
            <a:r>
              <a:rPr lang="en-US" i="1" dirty="0"/>
              <a:t>	     </a:t>
            </a:r>
            <a:r>
              <a:rPr lang="en-US" i="1" dirty="0" err="1"/>
              <a:t>η</a:t>
            </a:r>
            <a:r>
              <a:rPr lang="en-US" i="1" baseline="-25000" dirty="0" err="1"/>
              <a:t>total</a:t>
            </a:r>
            <a:r>
              <a:rPr lang="en-US" dirty="0"/>
              <a:t>  = </a:t>
            </a:r>
            <a:r>
              <a:rPr lang="en-US" i="1" dirty="0"/>
              <a:t>η</a:t>
            </a:r>
            <a:r>
              <a:rPr lang="en-US" i="1" baseline="-25000" dirty="0"/>
              <a:t>1</a:t>
            </a:r>
            <a:r>
              <a:rPr lang="en-US" i="1" dirty="0"/>
              <a:t>η</a:t>
            </a:r>
            <a:r>
              <a:rPr lang="en-US" i="1" baseline="-25000" dirty="0"/>
              <a:t>2</a:t>
            </a:r>
            <a:r>
              <a:rPr lang="en-US" i="1" dirty="0"/>
              <a:t>η</a:t>
            </a:r>
            <a:r>
              <a:rPr lang="en-US" i="1" baseline="-25000" dirty="0"/>
              <a:t>3</a:t>
            </a:r>
            <a:r>
              <a:rPr lang="is-IS" i="1" dirty="0"/>
              <a:t>…</a:t>
            </a:r>
          </a:p>
          <a:p>
            <a:pPr marL="0" indent="0">
              <a:buNone/>
            </a:pPr>
            <a:r>
              <a:rPr lang="en-US" i="1" dirty="0"/>
              <a:t>          </a:t>
            </a:r>
            <a:r>
              <a:rPr lang="en-US" i="1" dirty="0" err="1"/>
              <a:t>MA</a:t>
            </a:r>
            <a:r>
              <a:rPr lang="en-US" i="1" baseline="-25000" dirty="0" err="1"/>
              <a:t>total</a:t>
            </a:r>
            <a:r>
              <a:rPr lang="en-US" dirty="0"/>
              <a:t>  = </a:t>
            </a:r>
            <a:r>
              <a:rPr lang="en-US" i="1" dirty="0"/>
              <a:t>MA</a:t>
            </a:r>
            <a:r>
              <a:rPr lang="en-US" i="1" baseline="-25000" dirty="0"/>
              <a:t>1</a:t>
            </a:r>
            <a:r>
              <a:rPr lang="en-US" i="1" dirty="0"/>
              <a:t>MA</a:t>
            </a:r>
            <a:r>
              <a:rPr lang="en-US" i="1" baseline="-25000" dirty="0"/>
              <a:t>2</a:t>
            </a:r>
            <a:r>
              <a:rPr lang="en-US" i="1" dirty="0"/>
              <a:t>MA</a:t>
            </a:r>
            <a:r>
              <a:rPr lang="en-US" i="1" baseline="-25000" dirty="0"/>
              <a:t>3</a:t>
            </a:r>
            <a:r>
              <a:rPr lang="is-IS" i="1" dirty="0"/>
              <a:t>…</a:t>
            </a:r>
          </a:p>
          <a:p>
            <a:pPr marL="0" indent="0">
              <a:buNone/>
            </a:pPr>
            <a:r>
              <a:rPr lang="en-US" i="1" dirty="0" err="1"/>
              <a:t>IMA</a:t>
            </a:r>
            <a:r>
              <a:rPr lang="en-US" i="1" baseline="-25000" dirty="0" err="1"/>
              <a:t>total</a:t>
            </a:r>
            <a:r>
              <a:rPr lang="en-US" dirty="0"/>
              <a:t>  = </a:t>
            </a:r>
            <a:r>
              <a:rPr lang="en-US" i="1" dirty="0"/>
              <a:t>IMA</a:t>
            </a:r>
            <a:r>
              <a:rPr lang="en-US" i="1" baseline="-25000" dirty="0"/>
              <a:t>1</a:t>
            </a:r>
            <a:r>
              <a:rPr lang="en-US" i="1" dirty="0"/>
              <a:t>IMA</a:t>
            </a:r>
            <a:r>
              <a:rPr lang="en-US" i="1" baseline="-25000" dirty="0"/>
              <a:t>2</a:t>
            </a:r>
            <a:r>
              <a:rPr lang="en-US" i="1" dirty="0"/>
              <a:t>IMA</a:t>
            </a:r>
            <a:r>
              <a:rPr lang="en-US" i="1" baseline="-25000" dirty="0"/>
              <a:t>3</a:t>
            </a:r>
            <a:r>
              <a:rPr lang="is-IS" i="1" dirty="0"/>
              <a:t>…</a:t>
            </a:r>
          </a:p>
          <a:p>
            <a:pPr marL="0" indent="0">
              <a:buFontTx/>
              <a:buNone/>
            </a:pPr>
            <a:endParaRPr lang="en-US" i="1" dirty="0"/>
          </a:p>
          <a:p>
            <a:pPr marL="0" indent="0">
              <a:buFontTx/>
              <a:buNone/>
            </a:pPr>
            <a:endParaRPr lang="en-US" dirty="0"/>
          </a:p>
        </p:txBody>
      </p:sp>
    </p:spTree>
    <p:extLst>
      <p:ext uri="{BB962C8B-B14F-4D97-AF65-F5344CB8AC3E}">
        <p14:creationId xmlns:p14="http://schemas.microsoft.com/office/powerpoint/2010/main" val="22009568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944" y="107577"/>
            <a:ext cx="3835556" cy="3719378"/>
          </a:xfrm>
        </p:spPr>
        <p:txBody>
          <a:bodyPr/>
          <a:lstStyle/>
          <a:p>
            <a:r>
              <a:rPr lang="en-US" dirty="0"/>
              <a:t>Demo: Compound Pulley System</a:t>
            </a:r>
          </a:p>
        </p:txBody>
      </p:sp>
      <p:pic>
        <p:nvPicPr>
          <p:cNvPr id="4" name="Picture 3" descr="compoundpulle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500" y="0"/>
            <a:ext cx="5143500" cy="6858000"/>
          </a:xfrm>
          <a:prstGeom prst="rect">
            <a:avLst/>
          </a:prstGeom>
        </p:spPr>
      </p:pic>
    </p:spTree>
    <p:extLst>
      <p:ext uri="{BB962C8B-B14F-4D97-AF65-F5344CB8AC3E}">
        <p14:creationId xmlns:p14="http://schemas.microsoft.com/office/powerpoint/2010/main" val="1439235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502387"/>
          </a:xfrm>
        </p:spPr>
        <p:txBody>
          <a:bodyPr/>
          <a:lstStyle/>
          <a:p>
            <a:r>
              <a:rPr lang="en-US" dirty="0"/>
              <a:t>Work &amp; Energy</a:t>
            </a:r>
          </a:p>
        </p:txBody>
      </p:sp>
      <p:sp>
        <p:nvSpPr>
          <p:cNvPr id="3" name="Content Placeholder 2"/>
          <p:cNvSpPr>
            <a:spLocks noGrp="1"/>
          </p:cNvSpPr>
          <p:nvPr>
            <p:ph idx="1"/>
          </p:nvPr>
        </p:nvSpPr>
        <p:spPr>
          <a:xfrm>
            <a:off x="779462" y="1788848"/>
            <a:ext cx="7581901" cy="4847781"/>
          </a:xfrm>
        </p:spPr>
        <p:txBody>
          <a:bodyPr>
            <a:normAutofit/>
          </a:bodyPr>
          <a:lstStyle/>
          <a:p>
            <a:r>
              <a:rPr lang="en-US" sz="2800" i="1" u="sng" dirty="0"/>
              <a:t>Energy</a:t>
            </a:r>
            <a:r>
              <a:rPr lang="en-US" sz="2800" dirty="0"/>
              <a:t> is defined as the capacity to do work.</a:t>
            </a:r>
          </a:p>
          <a:p>
            <a:r>
              <a:rPr lang="en-US" sz="2800" dirty="0"/>
              <a:t>Conversely, if work is done on an object, that object has gained energy:</a:t>
            </a:r>
          </a:p>
          <a:p>
            <a:pPr marL="0" indent="0">
              <a:buNone/>
            </a:pPr>
            <a:r>
              <a:rPr lang="en-US" sz="2800" i="1" dirty="0"/>
              <a:t>	</a:t>
            </a:r>
            <a:r>
              <a:rPr lang="en-US" sz="3600" i="1" dirty="0"/>
              <a:t>W = ΔE</a:t>
            </a:r>
          </a:p>
          <a:p>
            <a:r>
              <a:rPr lang="en-US" sz="2800" dirty="0"/>
              <a:t>Like work, energy is measured in Joules</a:t>
            </a:r>
          </a:p>
        </p:txBody>
      </p:sp>
    </p:spTree>
    <p:extLst>
      <p:ext uri="{BB962C8B-B14F-4D97-AF65-F5344CB8AC3E}">
        <p14:creationId xmlns:p14="http://schemas.microsoft.com/office/powerpoint/2010/main" val="4564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398" y="107577"/>
            <a:ext cx="4775449" cy="1653988"/>
          </a:xfrm>
        </p:spPr>
        <p:txBody>
          <a:bodyPr/>
          <a:lstStyle/>
          <a:p>
            <a:r>
              <a:rPr lang="en-US" dirty="0"/>
              <a:t>Kinetic Energy</a:t>
            </a:r>
          </a:p>
        </p:txBody>
      </p:sp>
      <p:pic>
        <p:nvPicPr>
          <p:cNvPr id="7" name="Picture 6" descr="Lamborghini-Reventon_2008_800x600_wallpaper_0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4129" y="321061"/>
            <a:ext cx="3356153" cy="2517115"/>
          </a:xfrm>
          <a:prstGeom prst="rect">
            <a:avLst/>
          </a:prstGeom>
        </p:spPr>
      </p:pic>
      <p:sp>
        <p:nvSpPr>
          <p:cNvPr id="8" name="Content Placeholder 2"/>
          <p:cNvSpPr>
            <a:spLocks noGrp="1"/>
          </p:cNvSpPr>
          <p:nvPr>
            <p:ph idx="1"/>
          </p:nvPr>
        </p:nvSpPr>
        <p:spPr>
          <a:xfrm>
            <a:off x="250398" y="1556297"/>
            <a:ext cx="5043731" cy="1592077"/>
          </a:xfrm>
        </p:spPr>
        <p:txBody>
          <a:bodyPr>
            <a:normAutofit fontScale="92500" lnSpcReduction="10000"/>
          </a:bodyPr>
          <a:lstStyle/>
          <a:p>
            <a:r>
              <a:rPr lang="en-US" sz="2800" dirty="0"/>
              <a:t>If work is done </a:t>
            </a:r>
            <a:r>
              <a:rPr lang="en-US" sz="2800" i="1" dirty="0"/>
              <a:t>accelerating</a:t>
            </a:r>
            <a:r>
              <a:rPr lang="en-US" sz="2800" dirty="0"/>
              <a:t> an object, that object has gained </a:t>
            </a:r>
            <a:r>
              <a:rPr lang="en-US" sz="2800" i="1" u="sng" dirty="0"/>
              <a:t>kinetic energy</a:t>
            </a:r>
            <a:r>
              <a:rPr lang="en-US" sz="2800" dirty="0"/>
              <a:t> – the energy of motion.</a:t>
            </a:r>
          </a:p>
        </p:txBody>
      </p:sp>
      <p:sp>
        <p:nvSpPr>
          <p:cNvPr id="9" name="Content Placeholder 2"/>
          <p:cNvSpPr txBox="1">
            <a:spLocks/>
          </p:cNvSpPr>
          <p:nvPr/>
        </p:nvSpPr>
        <p:spPr>
          <a:xfrm>
            <a:off x="250398" y="3300774"/>
            <a:ext cx="4775449" cy="3353744"/>
          </a:xfrm>
          <a:prstGeom prst="rect">
            <a:avLst/>
          </a:prstGeom>
        </p:spPr>
        <p:txBody>
          <a:bodyPr vert="horz" lIns="91440" tIns="45720" rIns="91440" bIns="45720" rtlCol="0">
            <a:normAutofit/>
          </a:bodyPr>
          <a:lstStyle>
            <a:lvl1pPr marL="403225" indent="-403225" algn="l" defTabSz="914400" rtl="0" eaLnBrk="1" latinLnBrk="0" hangingPunct="1">
              <a:spcBef>
                <a:spcPts val="2000"/>
              </a:spcBef>
              <a:buFontTx/>
              <a:buBlip>
                <a:blip r:embed="rId3"/>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3"/>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3"/>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3"/>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marL="0" indent="0">
              <a:buNone/>
            </a:pPr>
            <a:r>
              <a:rPr lang="en-US" sz="2800" dirty="0"/>
              <a:t>Recall: </a:t>
            </a:r>
            <a:r>
              <a:rPr lang="en-US" sz="2800" i="1" dirty="0"/>
              <a:t>v</a:t>
            </a:r>
            <a:r>
              <a:rPr lang="en-US" sz="2800" i="1" baseline="-25000" dirty="0"/>
              <a:t>f</a:t>
            </a:r>
            <a:r>
              <a:rPr lang="en-US" sz="2800" baseline="30000" dirty="0"/>
              <a:t>2</a:t>
            </a:r>
            <a:r>
              <a:rPr lang="en-US" sz="2800" dirty="0"/>
              <a:t> = </a:t>
            </a:r>
            <a:r>
              <a:rPr lang="en-US" sz="2800" i="1" dirty="0"/>
              <a:t>v</a:t>
            </a:r>
            <a:r>
              <a:rPr lang="en-US" sz="2800" i="1" baseline="-25000" dirty="0"/>
              <a:t>i</a:t>
            </a:r>
            <a:r>
              <a:rPr lang="en-US" sz="2800" baseline="30000" dirty="0"/>
              <a:t>2</a:t>
            </a:r>
            <a:r>
              <a:rPr lang="en-US" sz="2800" dirty="0"/>
              <a:t> + 2</a:t>
            </a:r>
            <a:r>
              <a:rPr lang="en-US" sz="2800" i="1" dirty="0"/>
              <a:t>ad</a:t>
            </a:r>
          </a:p>
          <a:p>
            <a:pPr marL="0" indent="0">
              <a:buNone/>
            </a:pPr>
            <a:r>
              <a:rPr lang="en-US" sz="2800" dirty="0"/>
              <a:t>But </a:t>
            </a:r>
            <a:r>
              <a:rPr lang="en-US" sz="2800" i="1" dirty="0"/>
              <a:t>F</a:t>
            </a:r>
            <a:r>
              <a:rPr lang="en-US" sz="2800" dirty="0"/>
              <a:t> = </a:t>
            </a:r>
            <a:r>
              <a:rPr lang="en-US" sz="2800" i="1" dirty="0"/>
              <a:t>ma</a:t>
            </a:r>
            <a:r>
              <a:rPr lang="en-US" sz="2800" dirty="0"/>
              <a:t>, so </a:t>
            </a:r>
            <a:r>
              <a:rPr lang="en-US" sz="2800" i="1" dirty="0"/>
              <a:t>a</a:t>
            </a:r>
            <a:r>
              <a:rPr lang="en-US" sz="2800" dirty="0"/>
              <a:t> = </a:t>
            </a:r>
            <a:r>
              <a:rPr lang="en-US" sz="2800" i="1" dirty="0"/>
              <a:t>F</a:t>
            </a:r>
            <a:r>
              <a:rPr lang="en-US" sz="2800" dirty="0"/>
              <a:t>/</a:t>
            </a:r>
            <a:r>
              <a:rPr lang="en-US" sz="2800" i="1" dirty="0"/>
              <a:t>m</a:t>
            </a:r>
          </a:p>
          <a:p>
            <a:pPr marL="0" indent="0">
              <a:buNone/>
            </a:pPr>
            <a:r>
              <a:rPr lang="en-US" sz="2800" dirty="0"/>
              <a:t>Thus, </a:t>
            </a:r>
            <a:r>
              <a:rPr lang="en-US" sz="2800" i="1" dirty="0"/>
              <a:t>v</a:t>
            </a:r>
            <a:r>
              <a:rPr lang="en-US" sz="2800" i="1" baseline="-25000" dirty="0"/>
              <a:t>f</a:t>
            </a:r>
            <a:r>
              <a:rPr lang="en-US" sz="2800" baseline="30000" dirty="0"/>
              <a:t>2</a:t>
            </a:r>
            <a:r>
              <a:rPr lang="en-US" sz="2800" dirty="0"/>
              <a:t> = </a:t>
            </a:r>
            <a:r>
              <a:rPr lang="en-US" sz="2800" i="1" dirty="0"/>
              <a:t>v</a:t>
            </a:r>
            <a:r>
              <a:rPr lang="en-US" sz="2800" i="1" baseline="-25000" dirty="0"/>
              <a:t>i</a:t>
            </a:r>
            <a:r>
              <a:rPr lang="en-US" sz="2800" baseline="30000" dirty="0"/>
              <a:t>2</a:t>
            </a:r>
            <a:r>
              <a:rPr lang="en-US" sz="2800" dirty="0"/>
              <a:t> + 2</a:t>
            </a:r>
            <a:r>
              <a:rPr lang="en-US" sz="2800" i="1" dirty="0"/>
              <a:t>(F/m)d</a:t>
            </a:r>
          </a:p>
          <a:p>
            <a:pPr marL="0" indent="0">
              <a:buNone/>
            </a:pPr>
            <a:r>
              <a:rPr lang="en-US" sz="2800" i="1" dirty="0"/>
              <a:t>v</a:t>
            </a:r>
            <a:r>
              <a:rPr lang="en-US" sz="2800" i="1" baseline="-25000" dirty="0"/>
              <a:t>f</a:t>
            </a:r>
            <a:r>
              <a:rPr lang="en-US" sz="2800" baseline="30000" dirty="0"/>
              <a:t>2</a:t>
            </a:r>
            <a:r>
              <a:rPr lang="en-US" sz="2800" dirty="0"/>
              <a:t> - </a:t>
            </a:r>
            <a:r>
              <a:rPr lang="en-US" sz="2800" i="1" dirty="0"/>
              <a:t>v</a:t>
            </a:r>
            <a:r>
              <a:rPr lang="en-US" sz="2800" i="1" baseline="-25000" dirty="0"/>
              <a:t>i</a:t>
            </a:r>
            <a:r>
              <a:rPr lang="en-US" sz="2800" baseline="30000" dirty="0"/>
              <a:t>2</a:t>
            </a:r>
            <a:r>
              <a:rPr lang="en-US" sz="2800" dirty="0"/>
              <a:t> = 2</a:t>
            </a:r>
            <a:r>
              <a:rPr lang="en-US" sz="2800" i="1" dirty="0"/>
              <a:t>(F/m)</a:t>
            </a:r>
            <a:r>
              <a:rPr lang="en-US" sz="2800" i="1" dirty="0" err="1"/>
              <a:t>dM</a:t>
            </a:r>
            <a:endParaRPr lang="en-US" sz="2800" i="1" dirty="0"/>
          </a:p>
          <a:p>
            <a:pPr marL="0" indent="0">
              <a:buNone/>
            </a:pPr>
            <a:r>
              <a:rPr lang="en-US" sz="2800" i="1" dirty="0" err="1"/>
              <a:t>Fd</a:t>
            </a:r>
            <a:r>
              <a:rPr lang="en-US" sz="2800" dirty="0"/>
              <a:t> = ½</a:t>
            </a:r>
            <a:r>
              <a:rPr lang="en-US" sz="2800" i="1" dirty="0"/>
              <a:t>mv</a:t>
            </a:r>
            <a:r>
              <a:rPr lang="en-US" sz="2800" i="1" baseline="-25000" dirty="0"/>
              <a:t>f</a:t>
            </a:r>
            <a:r>
              <a:rPr lang="en-US" sz="2800" baseline="30000" dirty="0"/>
              <a:t>2</a:t>
            </a:r>
            <a:r>
              <a:rPr lang="en-US" sz="2800" dirty="0"/>
              <a:t> -½</a:t>
            </a:r>
            <a:r>
              <a:rPr lang="en-US" sz="2800" i="1" dirty="0"/>
              <a:t>mv</a:t>
            </a:r>
            <a:r>
              <a:rPr lang="en-US" sz="2800" i="1" baseline="-25000" dirty="0"/>
              <a:t>i</a:t>
            </a:r>
            <a:r>
              <a:rPr lang="en-US" sz="2800" baseline="30000" dirty="0"/>
              <a:t>2</a:t>
            </a:r>
            <a:endParaRPr lang="en-US" sz="2800" dirty="0"/>
          </a:p>
          <a:p>
            <a:pPr marL="0" indent="0">
              <a:buNone/>
            </a:pPr>
            <a:endParaRPr lang="en-US" sz="2800" dirty="0"/>
          </a:p>
        </p:txBody>
      </p:sp>
      <p:sp>
        <p:nvSpPr>
          <p:cNvPr id="10" name="Content Placeholder 2"/>
          <p:cNvSpPr txBox="1">
            <a:spLocks/>
          </p:cNvSpPr>
          <p:nvPr/>
        </p:nvSpPr>
        <p:spPr>
          <a:xfrm>
            <a:off x="4113683" y="3300773"/>
            <a:ext cx="4882762" cy="3353745"/>
          </a:xfrm>
          <a:prstGeom prst="rect">
            <a:avLst/>
          </a:prstGeom>
        </p:spPr>
        <p:txBody>
          <a:bodyPr vert="horz" lIns="91440" tIns="45720" rIns="91440" bIns="45720" rtlCol="0">
            <a:normAutofit lnSpcReduction="10000"/>
          </a:bodyPr>
          <a:lstStyle>
            <a:lvl1pPr marL="403225" indent="-403225" algn="l" defTabSz="914400" rtl="0" eaLnBrk="1" latinLnBrk="0" hangingPunct="1">
              <a:spcBef>
                <a:spcPts val="2000"/>
              </a:spcBef>
              <a:buFontTx/>
              <a:buBlip>
                <a:blip r:embed="rId3"/>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3"/>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3"/>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3"/>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marL="0" indent="0">
              <a:buNone/>
            </a:pPr>
            <a:r>
              <a:rPr lang="en-US" sz="2800" dirty="0"/>
              <a:t>Here, W = ΔK, i.e. </a:t>
            </a:r>
            <a:r>
              <a:rPr lang="en-US" sz="2800" i="1" dirty="0"/>
              <a:t>W = </a:t>
            </a:r>
            <a:r>
              <a:rPr lang="en-US" sz="2800" i="1" dirty="0" err="1"/>
              <a:t>K</a:t>
            </a:r>
            <a:r>
              <a:rPr lang="en-US" sz="2800" i="1" baseline="-25000" dirty="0" err="1"/>
              <a:t>f</a:t>
            </a:r>
            <a:r>
              <a:rPr lang="en-US" sz="2800" i="1" dirty="0"/>
              <a:t> - K</a:t>
            </a:r>
            <a:r>
              <a:rPr lang="en-US" sz="2800" i="1" baseline="-25000" dirty="0"/>
              <a:t>i</a:t>
            </a:r>
          </a:p>
          <a:p>
            <a:pPr marL="0" indent="0">
              <a:buNone/>
            </a:pPr>
            <a:r>
              <a:rPr lang="en-US" sz="2800" dirty="0"/>
              <a:t>Since </a:t>
            </a:r>
            <a:r>
              <a:rPr lang="en-US" sz="2800" i="1" dirty="0" err="1"/>
              <a:t>Fd</a:t>
            </a:r>
            <a:r>
              <a:rPr lang="en-US" sz="2800" i="1" dirty="0"/>
              <a:t> = W</a:t>
            </a:r>
            <a:r>
              <a:rPr lang="en-US" sz="2800" dirty="0"/>
              <a:t>, </a:t>
            </a:r>
            <a:r>
              <a:rPr lang="en-US" sz="2800" i="1" dirty="0" err="1"/>
              <a:t>K</a:t>
            </a:r>
            <a:r>
              <a:rPr lang="en-US" sz="2800" i="1" baseline="-25000" dirty="0" err="1"/>
              <a:t>f</a:t>
            </a:r>
            <a:r>
              <a:rPr lang="en-US" sz="2800" dirty="0"/>
              <a:t> must = ½</a:t>
            </a:r>
            <a:r>
              <a:rPr lang="en-US" sz="2800" i="1" dirty="0"/>
              <a:t>mv</a:t>
            </a:r>
            <a:r>
              <a:rPr lang="en-US" sz="2800" i="1" baseline="-25000" dirty="0"/>
              <a:t>f</a:t>
            </a:r>
            <a:r>
              <a:rPr lang="en-US" sz="2800" baseline="30000" dirty="0"/>
              <a:t>2 </a:t>
            </a:r>
            <a:r>
              <a:rPr lang="en-US" sz="2800" dirty="0"/>
              <a:t>and </a:t>
            </a:r>
            <a:r>
              <a:rPr lang="en-US" sz="2800" i="1" dirty="0"/>
              <a:t>K</a:t>
            </a:r>
            <a:r>
              <a:rPr lang="en-US" sz="2800" i="1" baseline="-25000" dirty="0"/>
              <a:t>i</a:t>
            </a:r>
            <a:r>
              <a:rPr lang="en-US" sz="2800" dirty="0"/>
              <a:t> must = ½</a:t>
            </a:r>
            <a:r>
              <a:rPr lang="en-US" sz="2800" i="1" dirty="0"/>
              <a:t>mv</a:t>
            </a:r>
            <a:r>
              <a:rPr lang="en-US" sz="2800" i="1" baseline="-25000" dirty="0"/>
              <a:t>i</a:t>
            </a:r>
            <a:r>
              <a:rPr lang="en-US" sz="2800" baseline="30000" dirty="0"/>
              <a:t>2</a:t>
            </a:r>
          </a:p>
          <a:p>
            <a:pPr marL="0" indent="0">
              <a:buNone/>
            </a:pPr>
            <a:r>
              <a:rPr lang="en-US" sz="2800" dirty="0"/>
              <a:t>So the general formula for kinetic energy is</a:t>
            </a:r>
          </a:p>
          <a:p>
            <a:pPr marL="0" indent="0">
              <a:buNone/>
            </a:pPr>
            <a:r>
              <a:rPr lang="en-US" sz="2800" dirty="0"/>
              <a:t>		</a:t>
            </a:r>
            <a:r>
              <a:rPr lang="en-US" sz="3600" i="1" dirty="0"/>
              <a:t>K</a:t>
            </a:r>
            <a:r>
              <a:rPr lang="en-US" sz="3600" dirty="0"/>
              <a:t> = ½</a:t>
            </a:r>
            <a:r>
              <a:rPr lang="en-US" sz="3600" i="1" dirty="0"/>
              <a:t>mv</a:t>
            </a:r>
            <a:r>
              <a:rPr lang="en-US" sz="3600" baseline="30000" dirty="0"/>
              <a:t>2</a:t>
            </a:r>
          </a:p>
        </p:txBody>
      </p:sp>
    </p:spTree>
    <p:extLst>
      <p:ext uri="{BB962C8B-B14F-4D97-AF65-F5344CB8AC3E}">
        <p14:creationId xmlns:p14="http://schemas.microsoft.com/office/powerpoint/2010/main" val="129699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10"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056" y="590319"/>
            <a:ext cx="4453507" cy="1171245"/>
          </a:xfrm>
        </p:spPr>
        <p:txBody>
          <a:bodyPr/>
          <a:lstStyle/>
          <a:p>
            <a:r>
              <a:rPr lang="en-US" dirty="0"/>
              <a:t>Skidding distance</a:t>
            </a:r>
            <a:endParaRPr lang="en-US" sz="4800" dirty="0"/>
          </a:p>
        </p:txBody>
      </p:sp>
      <p:sp>
        <p:nvSpPr>
          <p:cNvPr id="3" name="Content Placeholder 2"/>
          <p:cNvSpPr>
            <a:spLocks noGrp="1"/>
          </p:cNvSpPr>
          <p:nvPr>
            <p:ph idx="1"/>
          </p:nvPr>
        </p:nvSpPr>
        <p:spPr>
          <a:xfrm>
            <a:off x="304056" y="2593830"/>
            <a:ext cx="8549303" cy="4004365"/>
          </a:xfrm>
        </p:spPr>
        <p:txBody>
          <a:bodyPr>
            <a:normAutofit fontScale="92500"/>
          </a:bodyPr>
          <a:lstStyle/>
          <a:p>
            <a:r>
              <a:rPr lang="en-US" sz="2800" b="0" dirty="0"/>
              <a:t>Car A and Car B are identical except Car B is going twice as fast as Car A.  Both cars slam on the brakes at the same time.  How far will Car B skid compared to Car A?</a:t>
            </a:r>
          </a:p>
          <a:p>
            <a:pPr marL="0" indent="0">
              <a:buNone/>
            </a:pPr>
            <a:r>
              <a:rPr lang="en-US" sz="2800" b="0" dirty="0"/>
              <a:t>	a.)	The same distance</a:t>
            </a:r>
          </a:p>
          <a:p>
            <a:pPr marL="0" indent="0">
              <a:buNone/>
            </a:pPr>
            <a:r>
              <a:rPr lang="en-US" sz="2800" b="0" dirty="0"/>
              <a:t>	b.)	Twice as far</a:t>
            </a:r>
          </a:p>
          <a:p>
            <a:pPr marL="0" indent="0">
              <a:buNone/>
            </a:pPr>
            <a:r>
              <a:rPr lang="en-US" sz="2800" b="0" dirty="0"/>
              <a:t>	c. )	Four times as far</a:t>
            </a:r>
          </a:p>
          <a:p>
            <a:pPr marL="0" indent="0">
              <a:buNone/>
            </a:pPr>
            <a:r>
              <a:rPr lang="en-US" sz="2800" b="0" dirty="0"/>
              <a:t>	</a:t>
            </a:r>
          </a:p>
        </p:txBody>
      </p:sp>
      <p:pic>
        <p:nvPicPr>
          <p:cNvPr id="4" name="Picture 3" descr="ski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1399" y="342900"/>
            <a:ext cx="2959100" cy="2057400"/>
          </a:xfrm>
          <a:prstGeom prst="rect">
            <a:avLst/>
          </a:prstGeom>
        </p:spPr>
      </p:pic>
    </p:spTree>
    <p:extLst>
      <p:ext uri="{BB962C8B-B14F-4D97-AF65-F5344CB8AC3E}">
        <p14:creationId xmlns:p14="http://schemas.microsoft.com/office/powerpoint/2010/main" val="2975601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056" y="590319"/>
            <a:ext cx="4453507" cy="1171245"/>
          </a:xfrm>
        </p:spPr>
        <p:txBody>
          <a:bodyPr/>
          <a:lstStyle/>
          <a:p>
            <a:r>
              <a:rPr lang="en-US" dirty="0"/>
              <a:t>Skidding distance</a:t>
            </a:r>
            <a:endParaRPr lang="en-US" sz="4800" dirty="0"/>
          </a:p>
        </p:txBody>
      </p:sp>
      <p:sp>
        <p:nvSpPr>
          <p:cNvPr id="3" name="Content Placeholder 2"/>
          <p:cNvSpPr>
            <a:spLocks noGrp="1"/>
          </p:cNvSpPr>
          <p:nvPr>
            <p:ph idx="1"/>
          </p:nvPr>
        </p:nvSpPr>
        <p:spPr>
          <a:xfrm>
            <a:off x="304056" y="2593830"/>
            <a:ext cx="8549303" cy="4004365"/>
          </a:xfrm>
        </p:spPr>
        <p:txBody>
          <a:bodyPr>
            <a:normAutofit fontScale="92500"/>
          </a:bodyPr>
          <a:lstStyle/>
          <a:p>
            <a:r>
              <a:rPr lang="en-US" sz="2800" b="0" dirty="0"/>
              <a:t>Car A and Car B are identical except Car B is going twice as fast as Car A.  Both cars slam on the brakes at the same time.  How far will Car B skid compared to Car A?</a:t>
            </a:r>
          </a:p>
          <a:p>
            <a:pPr marL="0" indent="0">
              <a:buNone/>
            </a:pPr>
            <a:r>
              <a:rPr lang="en-US" sz="2800" b="0" dirty="0"/>
              <a:t>	a.)	The same distance</a:t>
            </a:r>
          </a:p>
          <a:p>
            <a:pPr marL="0" indent="0">
              <a:buNone/>
            </a:pPr>
            <a:r>
              <a:rPr lang="en-US" sz="2800" b="0" dirty="0"/>
              <a:t>	b.)	Twice as far</a:t>
            </a:r>
          </a:p>
          <a:p>
            <a:pPr marL="0" indent="0">
              <a:buNone/>
            </a:pPr>
            <a:r>
              <a:rPr lang="en-US" sz="2800" b="0" dirty="0"/>
              <a:t>	</a:t>
            </a:r>
            <a:r>
              <a:rPr lang="en-US" sz="3600" dirty="0">
                <a:solidFill>
                  <a:srgbClr val="CCFFCC"/>
                </a:solidFill>
              </a:rPr>
              <a:t>c.)	Four times as far</a:t>
            </a:r>
          </a:p>
          <a:p>
            <a:pPr marL="0" indent="0">
              <a:buNone/>
            </a:pPr>
            <a:r>
              <a:rPr lang="en-US" sz="2800" b="0" dirty="0"/>
              <a:t>	</a:t>
            </a:r>
          </a:p>
        </p:txBody>
      </p:sp>
      <p:pic>
        <p:nvPicPr>
          <p:cNvPr id="4" name="Picture 3" descr="ski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1399" y="342900"/>
            <a:ext cx="2959100" cy="2057400"/>
          </a:xfrm>
          <a:prstGeom prst="rect">
            <a:avLst/>
          </a:prstGeom>
        </p:spPr>
      </p:pic>
    </p:spTree>
    <p:extLst>
      <p:ext uri="{BB962C8B-B14F-4D97-AF65-F5344CB8AC3E}">
        <p14:creationId xmlns:p14="http://schemas.microsoft.com/office/powerpoint/2010/main" val="22750035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056" y="590319"/>
            <a:ext cx="4453507" cy="1171245"/>
          </a:xfrm>
        </p:spPr>
        <p:txBody>
          <a:bodyPr/>
          <a:lstStyle/>
          <a:p>
            <a:r>
              <a:rPr lang="en-US" dirty="0"/>
              <a:t>Skidding distance</a:t>
            </a:r>
            <a:endParaRPr lang="en-US" sz="4800" dirty="0"/>
          </a:p>
        </p:txBody>
      </p:sp>
      <p:sp>
        <p:nvSpPr>
          <p:cNvPr id="3" name="Content Placeholder 2"/>
          <p:cNvSpPr>
            <a:spLocks noGrp="1"/>
          </p:cNvSpPr>
          <p:nvPr>
            <p:ph idx="1"/>
          </p:nvPr>
        </p:nvSpPr>
        <p:spPr>
          <a:xfrm>
            <a:off x="304056" y="2465528"/>
            <a:ext cx="8549303" cy="4004365"/>
          </a:xfrm>
        </p:spPr>
        <p:txBody>
          <a:bodyPr>
            <a:normAutofit lnSpcReduction="10000"/>
          </a:bodyPr>
          <a:lstStyle/>
          <a:p>
            <a:pPr marL="0" indent="0">
              <a:buNone/>
            </a:pPr>
            <a:r>
              <a:rPr lang="en-US" sz="2800" b="0" i="1" dirty="0"/>
              <a:t>K</a:t>
            </a:r>
            <a:r>
              <a:rPr lang="en-US" sz="2800" b="0" dirty="0"/>
              <a:t> = ½ </a:t>
            </a:r>
            <a:r>
              <a:rPr lang="en-US" sz="2800" b="0" i="1" dirty="0"/>
              <a:t>mv</a:t>
            </a:r>
            <a:r>
              <a:rPr lang="en-US" sz="2800" b="0" baseline="30000" dirty="0"/>
              <a:t>2</a:t>
            </a:r>
            <a:r>
              <a:rPr lang="en-US" sz="2800" b="0" dirty="0"/>
              <a:t>, so if Car B has twice the speed as Car A, it has 4 x the kinetic energy.</a:t>
            </a:r>
          </a:p>
          <a:p>
            <a:pPr marL="0" indent="0">
              <a:buNone/>
            </a:pPr>
            <a:r>
              <a:rPr lang="en-US" sz="2800" b="0" dirty="0"/>
              <a:t>Therefore, 4 times as much work must be done stopping it.</a:t>
            </a:r>
          </a:p>
          <a:p>
            <a:pPr marL="0" indent="0">
              <a:buNone/>
            </a:pPr>
            <a:r>
              <a:rPr lang="en-US" sz="2800" b="0" i="1" dirty="0"/>
              <a:t>W = </a:t>
            </a:r>
            <a:r>
              <a:rPr lang="en-US" sz="2800" b="0" i="1" dirty="0" err="1"/>
              <a:t>Fd</a:t>
            </a:r>
            <a:endParaRPr lang="en-US" sz="2800" b="0" i="1" dirty="0"/>
          </a:p>
          <a:p>
            <a:pPr marL="0" indent="0">
              <a:buNone/>
            </a:pPr>
            <a:r>
              <a:rPr lang="en-US" sz="2800" b="0" dirty="0"/>
              <a:t>Since both cars are identical, both experience the same amount of braking force, so Car B must experience that force for 4 times the distance!</a:t>
            </a:r>
          </a:p>
          <a:p>
            <a:pPr marL="0" indent="0">
              <a:buNone/>
            </a:pPr>
            <a:endParaRPr lang="en-US" sz="2800" b="0" dirty="0"/>
          </a:p>
        </p:txBody>
      </p:sp>
      <p:pic>
        <p:nvPicPr>
          <p:cNvPr id="4" name="Picture 3" descr="ski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1399" y="342900"/>
            <a:ext cx="2959100" cy="2057400"/>
          </a:xfrm>
          <a:prstGeom prst="rect">
            <a:avLst/>
          </a:prstGeom>
        </p:spPr>
      </p:pic>
    </p:spTree>
    <p:extLst>
      <p:ext uri="{BB962C8B-B14F-4D97-AF65-F5344CB8AC3E}">
        <p14:creationId xmlns:p14="http://schemas.microsoft.com/office/powerpoint/2010/main" val="303043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323" y="228599"/>
            <a:ext cx="4639868" cy="2365231"/>
          </a:xfrm>
        </p:spPr>
        <p:txBody>
          <a:bodyPr/>
          <a:lstStyle/>
          <a:p>
            <a:r>
              <a:rPr lang="en-US" dirty="0"/>
              <a:t>Gravitational Potential Energy</a:t>
            </a:r>
          </a:p>
        </p:txBody>
      </p:sp>
      <p:pic>
        <p:nvPicPr>
          <p:cNvPr id="4" name="Picture 3" descr="Keg-Barrel-Lifti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5102" y="192823"/>
            <a:ext cx="3147862" cy="3045931"/>
          </a:xfrm>
          <a:prstGeom prst="rect">
            <a:avLst/>
          </a:prstGeom>
        </p:spPr>
      </p:pic>
      <p:sp>
        <p:nvSpPr>
          <p:cNvPr id="5" name="Content Placeholder 2"/>
          <p:cNvSpPr>
            <a:spLocks noGrp="1"/>
          </p:cNvSpPr>
          <p:nvPr>
            <p:ph idx="1"/>
          </p:nvPr>
        </p:nvSpPr>
        <p:spPr>
          <a:xfrm>
            <a:off x="196740" y="3274530"/>
            <a:ext cx="8947259" cy="3451542"/>
          </a:xfrm>
        </p:spPr>
        <p:txBody>
          <a:bodyPr>
            <a:normAutofit/>
          </a:bodyPr>
          <a:lstStyle/>
          <a:p>
            <a:pPr marL="0" indent="0">
              <a:buNone/>
            </a:pPr>
            <a:r>
              <a:rPr lang="en-US" sz="2800" b="0" dirty="0"/>
              <a:t>If work is done </a:t>
            </a:r>
            <a:r>
              <a:rPr lang="en-US" sz="2800" b="0" i="1" dirty="0"/>
              <a:t>lifting</a:t>
            </a:r>
            <a:r>
              <a:rPr lang="en-US" sz="2800" b="0" dirty="0"/>
              <a:t> an object of mass </a:t>
            </a:r>
            <a:r>
              <a:rPr lang="en-US" sz="2800" b="0" i="1" dirty="0"/>
              <a:t>m</a:t>
            </a:r>
            <a:r>
              <a:rPr lang="en-US" sz="2800" b="0" dirty="0"/>
              <a:t> up a height </a:t>
            </a:r>
            <a:r>
              <a:rPr lang="en-US" sz="2800" b="0" i="1" dirty="0"/>
              <a:t>h</a:t>
            </a:r>
            <a:r>
              <a:rPr lang="en-US" sz="2800" b="0" dirty="0"/>
              <a:t>, that object has gained </a:t>
            </a:r>
            <a:r>
              <a:rPr lang="en-US" sz="2800" b="0" i="1" u="sng" dirty="0"/>
              <a:t>gravitational potential energy</a:t>
            </a:r>
            <a:endParaRPr lang="en-US" sz="2800" b="0" dirty="0"/>
          </a:p>
          <a:p>
            <a:pPr marL="0" indent="0">
              <a:buNone/>
            </a:pPr>
            <a:r>
              <a:rPr lang="en-US" sz="2800" b="0" dirty="0"/>
              <a:t>Recall </a:t>
            </a:r>
            <a:r>
              <a:rPr lang="en-US" sz="2800" b="0" i="1" dirty="0"/>
              <a:t>W</a:t>
            </a:r>
            <a:r>
              <a:rPr lang="en-US" sz="2800" b="0" dirty="0"/>
              <a:t> = </a:t>
            </a:r>
            <a:r>
              <a:rPr lang="en-US" sz="2800" b="0" i="1" dirty="0" err="1"/>
              <a:t>Fd</a:t>
            </a:r>
            <a:r>
              <a:rPr lang="en-US" sz="2800" b="0" i="1" dirty="0"/>
              <a:t>.</a:t>
            </a:r>
          </a:p>
          <a:p>
            <a:pPr marL="0" indent="0">
              <a:buNone/>
            </a:pPr>
            <a:r>
              <a:rPr lang="en-US" sz="2800" b="0" dirty="0"/>
              <a:t>In this case, </a:t>
            </a:r>
            <a:r>
              <a:rPr lang="en-US" sz="2800" b="0" i="1" dirty="0"/>
              <a:t>d = h.  </a:t>
            </a:r>
            <a:r>
              <a:rPr lang="en-US" sz="2800" b="0" dirty="0"/>
              <a:t>The force required to lift mass </a:t>
            </a:r>
            <a:r>
              <a:rPr lang="en-US" sz="2800" b="0" i="1" dirty="0"/>
              <a:t>m is mg</a:t>
            </a:r>
            <a:r>
              <a:rPr lang="en-US" sz="2800" b="0" dirty="0"/>
              <a:t>.</a:t>
            </a:r>
          </a:p>
          <a:p>
            <a:pPr marL="0" indent="0">
              <a:buNone/>
            </a:pPr>
            <a:r>
              <a:rPr lang="en-US" sz="2800" b="0" dirty="0"/>
              <a:t>So the formula for gravitational PE is: 	</a:t>
            </a:r>
            <a:r>
              <a:rPr lang="en-US" sz="3600" b="0" i="1" dirty="0"/>
              <a:t>U = </a:t>
            </a:r>
            <a:r>
              <a:rPr lang="en-US" sz="3600" b="0" i="1" dirty="0" err="1"/>
              <a:t>mgh</a:t>
            </a:r>
            <a:endParaRPr lang="en-US" sz="3600" b="0" i="1" dirty="0"/>
          </a:p>
        </p:txBody>
      </p:sp>
    </p:spTree>
    <p:extLst>
      <p:ext uri="{BB962C8B-B14F-4D97-AF65-F5344CB8AC3E}">
        <p14:creationId xmlns:p14="http://schemas.microsoft.com/office/powerpoint/2010/main" val="379302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786848"/>
          </a:xfrm>
        </p:spPr>
        <p:txBody>
          <a:bodyPr/>
          <a:lstStyle/>
          <a:p>
            <a:r>
              <a:rPr lang="en-US" i="1" dirty="0"/>
              <a:t>U</a:t>
            </a:r>
            <a:r>
              <a:rPr lang="en-US" dirty="0"/>
              <a:t> is relative</a:t>
            </a:r>
          </a:p>
        </p:txBody>
      </p:sp>
      <p:sp>
        <p:nvSpPr>
          <p:cNvPr id="3" name="Content Placeholder 2"/>
          <p:cNvSpPr>
            <a:spLocks noGrp="1"/>
          </p:cNvSpPr>
          <p:nvPr>
            <p:ph idx="1"/>
          </p:nvPr>
        </p:nvSpPr>
        <p:spPr>
          <a:xfrm>
            <a:off x="143085" y="1109086"/>
            <a:ext cx="8853359" cy="5748914"/>
          </a:xfrm>
        </p:spPr>
        <p:txBody>
          <a:bodyPr>
            <a:normAutofit/>
          </a:bodyPr>
          <a:lstStyle/>
          <a:p>
            <a:r>
              <a:rPr lang="en-US" dirty="0"/>
              <a:t>Suppose a 1.0-kg book is on top of a 1.0-m tall desk on the roof of a 100.0-m tall building on top of a 200.0-m tall hill in a city 500.0 m above sea level which is 6,378,000 m from the center of the Earth.</a:t>
            </a:r>
          </a:p>
          <a:p>
            <a:r>
              <a:rPr lang="en-US" dirty="0"/>
              <a:t>What is the potential energy of the book?</a:t>
            </a:r>
          </a:p>
          <a:p>
            <a:r>
              <a:rPr lang="en-US" dirty="0"/>
              <a:t>Answer: </a:t>
            </a:r>
            <a:r>
              <a:rPr lang="en-US" i="1" dirty="0"/>
              <a:t>Relative to what?</a:t>
            </a:r>
          </a:p>
          <a:p>
            <a:r>
              <a:rPr lang="en-US" dirty="0"/>
              <a:t>Now suppose we move the book from the 1.0-m tall desk to a 1.5-m tall shelf.  What is the book’s </a:t>
            </a:r>
            <a:r>
              <a:rPr lang="en-US" i="1" dirty="0"/>
              <a:t>change </a:t>
            </a:r>
            <a:r>
              <a:rPr lang="en-US" dirty="0"/>
              <a:t> in potential energy?</a:t>
            </a:r>
          </a:p>
          <a:p>
            <a:r>
              <a:rPr lang="en-US" dirty="0"/>
              <a:t>Regardless of where our line of reference is, the book has moved 0.5 m, so </a:t>
            </a:r>
            <a:r>
              <a:rPr lang="en-US" i="1" dirty="0"/>
              <a:t>ΔU = </a:t>
            </a:r>
            <a:r>
              <a:rPr lang="en-US" i="1" dirty="0" err="1"/>
              <a:t>mgΔh</a:t>
            </a:r>
            <a:r>
              <a:rPr lang="en-US" dirty="0"/>
              <a:t> = (1.0kg)(9.8 m/s</a:t>
            </a:r>
            <a:r>
              <a:rPr lang="en-US" baseline="30000" dirty="0"/>
              <a:t>2</a:t>
            </a:r>
            <a:r>
              <a:rPr lang="en-US" dirty="0"/>
              <a:t>)(0.5m) = 4.9 J</a:t>
            </a:r>
          </a:p>
          <a:p>
            <a:r>
              <a:rPr lang="en-US" dirty="0"/>
              <a:t>The moral of the story: </a:t>
            </a:r>
            <a:r>
              <a:rPr lang="en-US" i="1" dirty="0"/>
              <a:t>U</a:t>
            </a:r>
            <a:r>
              <a:rPr lang="en-US" dirty="0"/>
              <a:t> is relative; </a:t>
            </a:r>
            <a:r>
              <a:rPr lang="en-US" i="1" dirty="0"/>
              <a:t>ΔU</a:t>
            </a:r>
            <a:r>
              <a:rPr lang="en-US" dirty="0"/>
              <a:t> is not.</a:t>
            </a:r>
          </a:p>
        </p:txBody>
      </p:sp>
    </p:spTree>
    <p:extLst>
      <p:ext uri="{BB962C8B-B14F-4D97-AF65-F5344CB8AC3E}">
        <p14:creationId xmlns:p14="http://schemas.microsoft.com/office/powerpoint/2010/main" val="412146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Energy also comes in other forms</a:t>
            </a:r>
          </a:p>
        </p:txBody>
      </p:sp>
      <p:pic>
        <p:nvPicPr>
          <p:cNvPr id="4" name="Picture 3" descr="Legolas-Photo-Squido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276" y="2141200"/>
            <a:ext cx="5917362" cy="3510299"/>
          </a:xfrm>
          <a:prstGeom prst="rect">
            <a:avLst/>
          </a:prstGeom>
        </p:spPr>
      </p:pic>
      <p:pic>
        <p:nvPicPr>
          <p:cNvPr id="5" name="Picture 4" descr="compressed spring.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0574" y="2969489"/>
            <a:ext cx="2328987" cy="3507511"/>
          </a:xfrm>
          <a:prstGeom prst="rect">
            <a:avLst/>
          </a:prstGeom>
        </p:spPr>
      </p:pic>
    </p:spTree>
    <p:extLst>
      <p:ext uri="{BB962C8B-B14F-4D97-AF65-F5344CB8AC3E}">
        <p14:creationId xmlns:p14="http://schemas.microsoft.com/office/powerpoint/2010/main" val="1978172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284027"/>
          </a:xfrm>
        </p:spPr>
        <p:txBody>
          <a:bodyPr/>
          <a:lstStyle/>
          <a:p>
            <a:r>
              <a:rPr lang="en-US" dirty="0"/>
              <a:t>Work defined</a:t>
            </a:r>
            <a:endParaRPr lang="en-US" sz="4800" dirty="0"/>
          </a:p>
        </p:txBody>
      </p:sp>
      <p:sp>
        <p:nvSpPr>
          <p:cNvPr id="3" name="Content Placeholder 2"/>
          <p:cNvSpPr>
            <a:spLocks noGrp="1"/>
          </p:cNvSpPr>
          <p:nvPr>
            <p:ph idx="1"/>
          </p:nvPr>
        </p:nvSpPr>
        <p:spPr>
          <a:xfrm>
            <a:off x="556686" y="4444378"/>
            <a:ext cx="8032966" cy="2092029"/>
          </a:xfrm>
        </p:spPr>
        <p:txBody>
          <a:bodyPr>
            <a:noAutofit/>
          </a:bodyPr>
          <a:lstStyle/>
          <a:p>
            <a:pPr marL="0" indent="0">
              <a:buNone/>
            </a:pPr>
            <a:r>
              <a:rPr lang="en-US" sz="2800" u="sng" dirty="0"/>
              <a:t>Work</a:t>
            </a:r>
            <a:r>
              <a:rPr lang="en-US" sz="2800" b="0" dirty="0"/>
              <a:t> = the product for force </a:t>
            </a:r>
            <a:r>
              <a:rPr lang="en-US" sz="2800" i="1" dirty="0"/>
              <a:t>F</a:t>
            </a:r>
            <a:r>
              <a:rPr lang="en-US" sz="2800" b="0" dirty="0"/>
              <a:t> exerted and resulting displacement </a:t>
            </a:r>
            <a:r>
              <a:rPr lang="en-US" sz="2800" i="1" dirty="0"/>
              <a:t>d:</a:t>
            </a:r>
          </a:p>
          <a:p>
            <a:pPr marL="0" indent="0">
              <a:buNone/>
            </a:pPr>
            <a:r>
              <a:rPr lang="en-US" sz="2800" i="1" dirty="0"/>
              <a:t>					</a:t>
            </a:r>
            <a:r>
              <a:rPr lang="en-US" sz="5400" i="1" dirty="0"/>
              <a:t>W = </a:t>
            </a:r>
            <a:r>
              <a:rPr lang="en-US" sz="5400" i="1" dirty="0" err="1"/>
              <a:t>Fd</a:t>
            </a:r>
            <a:endParaRPr lang="en-US" sz="5400" i="1" dirty="0"/>
          </a:p>
        </p:txBody>
      </p:sp>
      <p:pic>
        <p:nvPicPr>
          <p:cNvPr id="7" name="Picture 6" descr="rule0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811" y="1623063"/>
            <a:ext cx="5334000" cy="2463800"/>
          </a:xfrm>
          <a:prstGeom prst="rect">
            <a:avLst/>
          </a:prstGeom>
        </p:spPr>
      </p:pic>
      <p:cxnSp>
        <p:nvCxnSpPr>
          <p:cNvPr id="9" name="Straight Arrow Connector 8"/>
          <p:cNvCxnSpPr/>
          <p:nvPr/>
        </p:nvCxnSpPr>
        <p:spPr>
          <a:xfrm>
            <a:off x="4209937" y="3757331"/>
            <a:ext cx="4151426" cy="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1" name="Straight Arrow Connector 10"/>
          <p:cNvCxnSpPr/>
          <p:nvPr/>
        </p:nvCxnSpPr>
        <p:spPr>
          <a:xfrm>
            <a:off x="3461890" y="2696233"/>
            <a:ext cx="3218340" cy="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15" name="TextBox 14"/>
          <p:cNvSpPr txBox="1"/>
          <p:nvPr/>
        </p:nvSpPr>
        <p:spPr>
          <a:xfrm>
            <a:off x="6680230" y="1993658"/>
            <a:ext cx="896155" cy="7078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000" b="1" dirty="0">
                <a:solidFill>
                  <a:schemeClr val="accent3">
                    <a:lumMod val="60000"/>
                    <a:lumOff val="40000"/>
                  </a:schemeClr>
                </a:solidFill>
              </a:rPr>
              <a:t>F</a:t>
            </a:r>
          </a:p>
        </p:txBody>
      </p:sp>
      <p:sp>
        <p:nvSpPr>
          <p:cNvPr id="16" name="TextBox 15"/>
          <p:cNvSpPr txBox="1"/>
          <p:nvPr/>
        </p:nvSpPr>
        <p:spPr>
          <a:xfrm>
            <a:off x="8201230" y="2979129"/>
            <a:ext cx="740536" cy="7078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000" b="1" dirty="0">
                <a:solidFill>
                  <a:srgbClr val="FF0000"/>
                </a:solidFill>
              </a:rPr>
              <a:t>d</a:t>
            </a:r>
          </a:p>
        </p:txBody>
      </p:sp>
      <p:cxnSp>
        <p:nvCxnSpPr>
          <p:cNvPr id="18" name="Straight Arrow Connector 17"/>
          <p:cNvCxnSpPr/>
          <p:nvPr/>
        </p:nvCxnSpPr>
        <p:spPr>
          <a:xfrm>
            <a:off x="6802021" y="2122194"/>
            <a:ext cx="295739" cy="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9" name="Straight Arrow Connector 18"/>
          <p:cNvCxnSpPr/>
          <p:nvPr/>
        </p:nvCxnSpPr>
        <p:spPr>
          <a:xfrm>
            <a:off x="8293913" y="3057369"/>
            <a:ext cx="295739" cy="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36031584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Mechanical Energy</a:t>
            </a:r>
          </a:p>
        </p:txBody>
      </p:sp>
      <p:sp>
        <p:nvSpPr>
          <p:cNvPr id="3" name="Content Placeholder 2"/>
          <p:cNvSpPr>
            <a:spLocks noGrp="1"/>
          </p:cNvSpPr>
          <p:nvPr>
            <p:ph idx="1"/>
          </p:nvPr>
        </p:nvSpPr>
        <p:spPr/>
        <p:txBody>
          <a:bodyPr/>
          <a:lstStyle/>
          <a:p>
            <a:r>
              <a:rPr lang="en-US" dirty="0"/>
              <a:t>Kinetic and potential energy are collectively known as </a:t>
            </a:r>
            <a:r>
              <a:rPr lang="en-US" i="1" u="sng" dirty="0"/>
              <a:t>mechanical energy</a:t>
            </a:r>
            <a:r>
              <a:rPr lang="en-US" b="0" u="sng" dirty="0"/>
              <a:t>.</a:t>
            </a:r>
          </a:p>
          <a:p>
            <a:r>
              <a:rPr lang="en-US" dirty="0"/>
              <a:t>Forms of </a:t>
            </a:r>
            <a:r>
              <a:rPr lang="en-US" i="1" u="sng" dirty="0"/>
              <a:t>non-mechanical energy</a:t>
            </a:r>
            <a:r>
              <a:rPr lang="en-US" dirty="0"/>
              <a:t> include thermal energy (i.e. heat), radiant energy (i.e. light), chemical energy (donuts and </a:t>
            </a:r>
            <a:r>
              <a:rPr lang="en-US" dirty="0" err="1"/>
              <a:t>Duracels</a:t>
            </a:r>
            <a:r>
              <a:rPr lang="en-US" dirty="0"/>
              <a:t>), and nuclear energy (suns and H-bombs)</a:t>
            </a:r>
          </a:p>
        </p:txBody>
      </p:sp>
    </p:spTree>
    <p:extLst>
      <p:ext uri="{BB962C8B-B14F-4D97-AF65-F5344CB8AC3E}">
        <p14:creationId xmlns:p14="http://schemas.microsoft.com/office/powerpoint/2010/main" val="29444526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625997" y="2745430"/>
          <a:ext cx="7735368" cy="3416892"/>
        </p:xfrm>
        <a:graphic>
          <a:graphicData uri="http://schemas.openxmlformats.org/drawingml/2006/table">
            <a:tbl>
              <a:tblPr firstRow="1" bandRow="1">
                <a:tableStyleId>{073A0DAA-6AF3-43AB-8588-CEC1D06C72B9}</a:tableStyleId>
              </a:tblPr>
              <a:tblGrid>
                <a:gridCol w="1181873">
                  <a:extLst>
                    <a:ext uri="{9D8B030D-6E8A-4147-A177-3AD203B41FA5}">
                      <a16:colId xmlns:a16="http://schemas.microsoft.com/office/drawing/2014/main" val="20000"/>
                    </a:ext>
                  </a:extLst>
                </a:gridCol>
                <a:gridCol w="1310699">
                  <a:extLst>
                    <a:ext uri="{9D8B030D-6E8A-4147-A177-3AD203B41FA5}">
                      <a16:colId xmlns:a16="http://schemas.microsoft.com/office/drawing/2014/main" val="20001"/>
                    </a:ext>
                  </a:extLst>
                </a:gridCol>
                <a:gridCol w="1310699">
                  <a:extLst>
                    <a:ext uri="{9D8B030D-6E8A-4147-A177-3AD203B41FA5}">
                      <a16:colId xmlns:a16="http://schemas.microsoft.com/office/drawing/2014/main" val="20002"/>
                    </a:ext>
                  </a:extLst>
                </a:gridCol>
                <a:gridCol w="1310699">
                  <a:extLst>
                    <a:ext uri="{9D8B030D-6E8A-4147-A177-3AD203B41FA5}">
                      <a16:colId xmlns:a16="http://schemas.microsoft.com/office/drawing/2014/main" val="20003"/>
                    </a:ext>
                  </a:extLst>
                </a:gridCol>
                <a:gridCol w="1310699">
                  <a:extLst>
                    <a:ext uri="{9D8B030D-6E8A-4147-A177-3AD203B41FA5}">
                      <a16:colId xmlns:a16="http://schemas.microsoft.com/office/drawing/2014/main" val="20004"/>
                    </a:ext>
                  </a:extLst>
                </a:gridCol>
                <a:gridCol w="1310699">
                  <a:extLst>
                    <a:ext uri="{9D8B030D-6E8A-4147-A177-3AD203B41FA5}">
                      <a16:colId xmlns:a16="http://schemas.microsoft.com/office/drawing/2014/main" val="20005"/>
                    </a:ext>
                  </a:extLst>
                </a:gridCol>
              </a:tblGrid>
              <a:tr h="834164">
                <a:tc>
                  <a:txBody>
                    <a:bodyPr/>
                    <a:lstStyle/>
                    <a:p>
                      <a:r>
                        <a:rPr lang="en-US" dirty="0"/>
                        <a:t>Height </a:t>
                      </a:r>
                      <a:r>
                        <a:rPr lang="en-US" i="1" dirty="0"/>
                        <a:t>h</a:t>
                      </a:r>
                    </a:p>
                  </a:txBody>
                  <a:tcPr/>
                </a:tc>
                <a:tc>
                  <a:txBody>
                    <a:bodyPr/>
                    <a:lstStyle/>
                    <a:p>
                      <a:r>
                        <a:rPr lang="en-US" dirty="0"/>
                        <a:t>Distance fallen </a:t>
                      </a:r>
                      <a:r>
                        <a:rPr lang="en-US" i="1" dirty="0"/>
                        <a:t>d</a:t>
                      </a:r>
                    </a:p>
                  </a:txBody>
                  <a:tcPr/>
                </a:tc>
                <a:tc>
                  <a:txBody>
                    <a:bodyPr/>
                    <a:lstStyle/>
                    <a:p>
                      <a:r>
                        <a:rPr lang="en-US" dirty="0"/>
                        <a:t>Velocity* </a:t>
                      </a:r>
                    </a:p>
                    <a:p>
                      <a:r>
                        <a:rPr lang="en-US" i="1" dirty="0"/>
                        <a:t>v</a:t>
                      </a:r>
                      <a:r>
                        <a:rPr lang="en-US" dirty="0"/>
                        <a:t> = (2</a:t>
                      </a:r>
                      <a:r>
                        <a:rPr lang="en-US" i="1" dirty="0"/>
                        <a:t>ad</a:t>
                      </a:r>
                      <a:r>
                        <a:rPr lang="en-US" dirty="0"/>
                        <a:t>)</a:t>
                      </a:r>
                      <a:r>
                        <a:rPr lang="en-US" baseline="30000" dirty="0"/>
                        <a:t>½</a:t>
                      </a:r>
                      <a:r>
                        <a:rPr lang="en-US" dirty="0"/>
                        <a:t> </a:t>
                      </a:r>
                    </a:p>
                  </a:txBody>
                  <a:tcPr/>
                </a:tc>
                <a:tc>
                  <a:txBody>
                    <a:bodyPr/>
                    <a:lstStyle/>
                    <a:p>
                      <a:r>
                        <a:rPr lang="en-US" dirty="0"/>
                        <a:t>Potential</a:t>
                      </a:r>
                      <a:r>
                        <a:rPr lang="en-US" baseline="0" dirty="0"/>
                        <a:t> Energy </a:t>
                      </a:r>
                    </a:p>
                    <a:p>
                      <a:r>
                        <a:rPr lang="en-US" i="1" baseline="0" dirty="0"/>
                        <a:t>U = </a:t>
                      </a:r>
                      <a:r>
                        <a:rPr lang="en-US" i="1" baseline="0" dirty="0" err="1"/>
                        <a:t>mgh</a:t>
                      </a:r>
                      <a:endParaRPr lang="en-US" i="1" dirty="0"/>
                    </a:p>
                  </a:txBody>
                  <a:tcPr/>
                </a:tc>
                <a:tc>
                  <a:txBody>
                    <a:bodyPr/>
                    <a:lstStyle/>
                    <a:p>
                      <a:r>
                        <a:rPr lang="en-US" dirty="0"/>
                        <a:t>Kinetic Energy</a:t>
                      </a:r>
                    </a:p>
                    <a:p>
                      <a:r>
                        <a:rPr lang="en-US" i="1" dirty="0"/>
                        <a:t>K</a:t>
                      </a:r>
                      <a:r>
                        <a:rPr lang="en-US" dirty="0"/>
                        <a:t> = ½</a:t>
                      </a:r>
                      <a:r>
                        <a:rPr lang="en-US" i="1" dirty="0"/>
                        <a:t>mv</a:t>
                      </a:r>
                      <a:r>
                        <a:rPr lang="en-US" baseline="30000" dirty="0"/>
                        <a:t>2</a:t>
                      </a:r>
                    </a:p>
                  </a:txBody>
                  <a:tcPr/>
                </a:tc>
                <a:tc>
                  <a:txBody>
                    <a:bodyPr/>
                    <a:lstStyle/>
                    <a:p>
                      <a:r>
                        <a:rPr lang="en-US" dirty="0"/>
                        <a:t>Mechanical Energy</a:t>
                      </a:r>
                    </a:p>
                    <a:p>
                      <a:r>
                        <a:rPr lang="en-US" i="1" dirty="0"/>
                        <a:t>K </a:t>
                      </a:r>
                      <a:r>
                        <a:rPr lang="en-US" dirty="0"/>
                        <a:t>+ </a:t>
                      </a:r>
                      <a:r>
                        <a:rPr lang="en-US" i="1" dirty="0"/>
                        <a:t>U</a:t>
                      </a:r>
                    </a:p>
                  </a:txBody>
                  <a:tcPr/>
                </a:tc>
                <a:extLst>
                  <a:ext uri="{0D108BD9-81ED-4DB2-BD59-A6C34878D82A}">
                    <a16:rowId xmlns:a16="http://schemas.microsoft.com/office/drawing/2014/main" val="10000"/>
                  </a:ext>
                </a:extLst>
              </a:tr>
              <a:tr h="834164">
                <a:tc>
                  <a:txBody>
                    <a:bodyPr/>
                    <a:lstStyle/>
                    <a:p>
                      <a:r>
                        <a:rPr lang="en-US" dirty="0"/>
                        <a:t>100 m</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1"/>
                  </a:ext>
                </a:extLst>
              </a:tr>
              <a:tr h="834164">
                <a:tc>
                  <a:txBody>
                    <a:bodyPr/>
                    <a:lstStyle/>
                    <a:p>
                      <a:r>
                        <a:rPr lang="en-US" dirty="0"/>
                        <a:t>50 m</a:t>
                      </a:r>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834164">
                <a:tc>
                  <a:txBody>
                    <a:bodyPr/>
                    <a:lstStyle/>
                    <a:p>
                      <a:r>
                        <a:rPr lang="en-US" dirty="0"/>
                        <a:t>0</a:t>
                      </a:r>
                      <a:r>
                        <a:rPr lang="en-US" baseline="0" dirty="0"/>
                        <a:t> m</a:t>
                      </a:r>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3"/>
                  </a:ext>
                </a:extLst>
              </a:tr>
            </a:tbl>
          </a:graphicData>
        </a:graphic>
      </p:graphicFrame>
      <p:sp>
        <p:nvSpPr>
          <p:cNvPr id="7" name="Content Placeholder 2"/>
          <p:cNvSpPr>
            <a:spLocks noGrp="1"/>
          </p:cNvSpPr>
          <p:nvPr>
            <p:ph idx="1"/>
          </p:nvPr>
        </p:nvSpPr>
        <p:spPr>
          <a:xfrm>
            <a:off x="196741" y="936"/>
            <a:ext cx="8549305" cy="2664449"/>
          </a:xfrm>
        </p:spPr>
        <p:txBody>
          <a:bodyPr>
            <a:normAutofit fontScale="85000" lnSpcReduction="10000"/>
          </a:bodyPr>
          <a:lstStyle/>
          <a:p>
            <a:pPr marL="0" indent="0">
              <a:buNone/>
            </a:pPr>
            <a:r>
              <a:rPr lang="en-US" sz="3600" b="0" dirty="0"/>
              <a:t>Consider a 12.000-kg object dropped from the top of a 100.00-m tall building. Consider three moments of its fall: The instant after you let go, the instant it’s halfway down, and the instant before it hits the ground.  Assuming the </a:t>
            </a:r>
            <a:r>
              <a:rPr lang="en-US" sz="3600" b="0" dirty="0" err="1"/>
              <a:t>objecct</a:t>
            </a:r>
            <a:r>
              <a:rPr lang="en-US" sz="3600" b="0" dirty="0"/>
              <a:t> was in free-fall, complete the table below.</a:t>
            </a:r>
          </a:p>
        </p:txBody>
      </p:sp>
      <p:sp>
        <p:nvSpPr>
          <p:cNvPr id="8" name="Content Placeholder 2"/>
          <p:cNvSpPr txBox="1">
            <a:spLocks/>
          </p:cNvSpPr>
          <p:nvPr/>
        </p:nvSpPr>
        <p:spPr>
          <a:xfrm>
            <a:off x="688975" y="6269649"/>
            <a:ext cx="8549305" cy="474309"/>
          </a:xfrm>
          <a:prstGeom prst="rect">
            <a:avLst/>
          </a:prstGeom>
        </p:spPr>
        <p:txBody>
          <a:bodyPr vert="horz" lIns="91440" tIns="45720" rIns="91440" bIns="45720" rtlCol="0">
            <a:normAutofit/>
          </a:bodyPr>
          <a:lstStyle>
            <a:lvl1pPr marL="403225" indent="-403225" algn="l" defTabSz="914400" rtl="0" eaLnBrk="1" latinLnBrk="0" hangingPunct="1">
              <a:spcBef>
                <a:spcPts val="2000"/>
              </a:spcBef>
              <a:buFontTx/>
              <a:buBlip>
                <a:blip r:embed="rId2"/>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2"/>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2"/>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2"/>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marL="0" indent="0">
              <a:buFontTx/>
              <a:buNone/>
            </a:pPr>
            <a:r>
              <a:rPr lang="en-US" sz="2000" b="0" dirty="0"/>
              <a:t>*Recall </a:t>
            </a:r>
            <a:r>
              <a:rPr lang="en-US" sz="2000" b="0" i="1" dirty="0"/>
              <a:t>v</a:t>
            </a:r>
            <a:r>
              <a:rPr lang="en-US" sz="2000" b="0" i="1" baseline="-25000" dirty="0"/>
              <a:t>f</a:t>
            </a:r>
            <a:r>
              <a:rPr lang="en-US" sz="2000" b="0" baseline="30000" dirty="0"/>
              <a:t>2</a:t>
            </a:r>
            <a:r>
              <a:rPr lang="en-US" sz="2000" b="0" dirty="0"/>
              <a:t> = </a:t>
            </a:r>
            <a:r>
              <a:rPr lang="en-US" sz="2000" b="0" i="1" dirty="0"/>
              <a:t>v</a:t>
            </a:r>
            <a:r>
              <a:rPr lang="en-US" sz="2000" b="0" i="1" baseline="-25000" dirty="0"/>
              <a:t>i</a:t>
            </a:r>
            <a:r>
              <a:rPr lang="en-US" sz="2000" b="0" baseline="30000" dirty="0"/>
              <a:t>2</a:t>
            </a:r>
            <a:r>
              <a:rPr lang="en-US" sz="2000" b="0" dirty="0"/>
              <a:t> + 2</a:t>
            </a:r>
            <a:r>
              <a:rPr lang="en-US" sz="2000" b="0" i="1" dirty="0"/>
              <a:t>ad</a:t>
            </a:r>
            <a:r>
              <a:rPr lang="en-US" sz="2000" b="0" dirty="0"/>
              <a:t>.  In this case, you can set </a:t>
            </a:r>
            <a:r>
              <a:rPr lang="en-US" sz="2000" b="0" i="1" dirty="0"/>
              <a:t>v</a:t>
            </a:r>
            <a:r>
              <a:rPr lang="en-US" sz="2000" b="0" i="1" baseline="-25000" dirty="0"/>
              <a:t>i</a:t>
            </a:r>
            <a:r>
              <a:rPr lang="en-US" sz="2000" b="0" dirty="0"/>
              <a:t> = 0 and solve for </a:t>
            </a:r>
            <a:r>
              <a:rPr lang="en-US" sz="2000" b="0" i="1" dirty="0" err="1"/>
              <a:t>v</a:t>
            </a:r>
            <a:r>
              <a:rPr lang="en-US" sz="2000" b="0" i="1" baseline="-25000" dirty="0" err="1"/>
              <a:t>f</a:t>
            </a:r>
            <a:r>
              <a:rPr lang="en-US" sz="2000" b="0" dirty="0"/>
              <a:t>.</a:t>
            </a:r>
          </a:p>
        </p:txBody>
      </p:sp>
    </p:spTree>
    <p:extLst>
      <p:ext uri="{BB962C8B-B14F-4D97-AF65-F5344CB8AC3E}">
        <p14:creationId xmlns:p14="http://schemas.microsoft.com/office/powerpoint/2010/main" val="35829506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625997" y="2745430"/>
          <a:ext cx="7735368" cy="3416892"/>
        </p:xfrm>
        <a:graphic>
          <a:graphicData uri="http://schemas.openxmlformats.org/drawingml/2006/table">
            <a:tbl>
              <a:tblPr firstRow="1" bandRow="1">
                <a:tableStyleId>{073A0DAA-6AF3-43AB-8588-CEC1D06C72B9}</a:tableStyleId>
              </a:tblPr>
              <a:tblGrid>
                <a:gridCol w="1181873">
                  <a:extLst>
                    <a:ext uri="{9D8B030D-6E8A-4147-A177-3AD203B41FA5}">
                      <a16:colId xmlns:a16="http://schemas.microsoft.com/office/drawing/2014/main" val="20000"/>
                    </a:ext>
                  </a:extLst>
                </a:gridCol>
                <a:gridCol w="1310699">
                  <a:extLst>
                    <a:ext uri="{9D8B030D-6E8A-4147-A177-3AD203B41FA5}">
                      <a16:colId xmlns:a16="http://schemas.microsoft.com/office/drawing/2014/main" val="20001"/>
                    </a:ext>
                  </a:extLst>
                </a:gridCol>
                <a:gridCol w="1310699">
                  <a:extLst>
                    <a:ext uri="{9D8B030D-6E8A-4147-A177-3AD203B41FA5}">
                      <a16:colId xmlns:a16="http://schemas.microsoft.com/office/drawing/2014/main" val="20002"/>
                    </a:ext>
                  </a:extLst>
                </a:gridCol>
                <a:gridCol w="1310699">
                  <a:extLst>
                    <a:ext uri="{9D8B030D-6E8A-4147-A177-3AD203B41FA5}">
                      <a16:colId xmlns:a16="http://schemas.microsoft.com/office/drawing/2014/main" val="20003"/>
                    </a:ext>
                  </a:extLst>
                </a:gridCol>
                <a:gridCol w="1310699">
                  <a:extLst>
                    <a:ext uri="{9D8B030D-6E8A-4147-A177-3AD203B41FA5}">
                      <a16:colId xmlns:a16="http://schemas.microsoft.com/office/drawing/2014/main" val="20004"/>
                    </a:ext>
                  </a:extLst>
                </a:gridCol>
                <a:gridCol w="1310699">
                  <a:extLst>
                    <a:ext uri="{9D8B030D-6E8A-4147-A177-3AD203B41FA5}">
                      <a16:colId xmlns:a16="http://schemas.microsoft.com/office/drawing/2014/main" val="20005"/>
                    </a:ext>
                  </a:extLst>
                </a:gridCol>
              </a:tblGrid>
              <a:tr h="834164">
                <a:tc>
                  <a:txBody>
                    <a:bodyPr/>
                    <a:lstStyle/>
                    <a:p>
                      <a:r>
                        <a:rPr lang="en-US" dirty="0"/>
                        <a:t>Height </a:t>
                      </a:r>
                      <a:r>
                        <a:rPr lang="en-US" i="1" dirty="0"/>
                        <a:t>h</a:t>
                      </a:r>
                    </a:p>
                  </a:txBody>
                  <a:tcPr/>
                </a:tc>
                <a:tc>
                  <a:txBody>
                    <a:bodyPr/>
                    <a:lstStyle/>
                    <a:p>
                      <a:r>
                        <a:rPr lang="en-US" dirty="0"/>
                        <a:t>Distance fallen </a:t>
                      </a:r>
                      <a:r>
                        <a:rPr lang="en-US" i="1" dirty="0"/>
                        <a:t>d</a:t>
                      </a:r>
                    </a:p>
                  </a:txBody>
                  <a:tcPr/>
                </a:tc>
                <a:tc>
                  <a:txBody>
                    <a:bodyPr/>
                    <a:lstStyle/>
                    <a:p>
                      <a:r>
                        <a:rPr lang="en-US" dirty="0"/>
                        <a:t>Velocity* </a:t>
                      </a:r>
                    </a:p>
                    <a:p>
                      <a:r>
                        <a:rPr lang="en-US" i="1" dirty="0"/>
                        <a:t>v</a:t>
                      </a:r>
                      <a:r>
                        <a:rPr lang="en-US" dirty="0"/>
                        <a:t> = (2</a:t>
                      </a:r>
                      <a:r>
                        <a:rPr lang="en-US" i="1" dirty="0"/>
                        <a:t>ad</a:t>
                      </a:r>
                      <a:r>
                        <a:rPr lang="en-US" dirty="0"/>
                        <a:t>)</a:t>
                      </a:r>
                      <a:r>
                        <a:rPr lang="en-US" baseline="30000" dirty="0"/>
                        <a:t>½</a:t>
                      </a:r>
                      <a:r>
                        <a:rPr lang="en-US" dirty="0"/>
                        <a:t> </a:t>
                      </a:r>
                    </a:p>
                  </a:txBody>
                  <a:tcPr/>
                </a:tc>
                <a:tc>
                  <a:txBody>
                    <a:bodyPr/>
                    <a:lstStyle/>
                    <a:p>
                      <a:r>
                        <a:rPr lang="en-US" dirty="0"/>
                        <a:t>Potential</a:t>
                      </a:r>
                      <a:r>
                        <a:rPr lang="en-US" baseline="0" dirty="0"/>
                        <a:t> Energy </a:t>
                      </a:r>
                    </a:p>
                    <a:p>
                      <a:r>
                        <a:rPr lang="en-US" i="1" baseline="0" dirty="0"/>
                        <a:t>U = </a:t>
                      </a:r>
                      <a:r>
                        <a:rPr lang="en-US" i="1" baseline="0" dirty="0" err="1"/>
                        <a:t>mgh</a:t>
                      </a:r>
                      <a:endParaRPr lang="en-US" i="1" dirty="0"/>
                    </a:p>
                  </a:txBody>
                  <a:tcPr/>
                </a:tc>
                <a:tc>
                  <a:txBody>
                    <a:bodyPr/>
                    <a:lstStyle/>
                    <a:p>
                      <a:r>
                        <a:rPr lang="en-US" dirty="0"/>
                        <a:t>Kinetic Energy</a:t>
                      </a:r>
                    </a:p>
                    <a:p>
                      <a:r>
                        <a:rPr lang="en-US" i="1" dirty="0"/>
                        <a:t>K</a:t>
                      </a:r>
                      <a:r>
                        <a:rPr lang="en-US" dirty="0"/>
                        <a:t> = ½</a:t>
                      </a:r>
                      <a:r>
                        <a:rPr lang="en-US" i="1" dirty="0"/>
                        <a:t>mv</a:t>
                      </a:r>
                      <a:r>
                        <a:rPr lang="en-US" baseline="30000" dirty="0"/>
                        <a:t>2</a:t>
                      </a:r>
                    </a:p>
                  </a:txBody>
                  <a:tcPr/>
                </a:tc>
                <a:tc>
                  <a:txBody>
                    <a:bodyPr/>
                    <a:lstStyle/>
                    <a:p>
                      <a:r>
                        <a:rPr lang="en-US" dirty="0"/>
                        <a:t>Mechanical Energy</a:t>
                      </a:r>
                    </a:p>
                    <a:p>
                      <a:r>
                        <a:rPr lang="en-US" i="1" dirty="0"/>
                        <a:t>K </a:t>
                      </a:r>
                      <a:r>
                        <a:rPr lang="en-US" dirty="0"/>
                        <a:t>+ </a:t>
                      </a:r>
                      <a:r>
                        <a:rPr lang="en-US" i="1" dirty="0"/>
                        <a:t>U</a:t>
                      </a:r>
                    </a:p>
                  </a:txBody>
                  <a:tcPr/>
                </a:tc>
                <a:extLst>
                  <a:ext uri="{0D108BD9-81ED-4DB2-BD59-A6C34878D82A}">
                    <a16:rowId xmlns:a16="http://schemas.microsoft.com/office/drawing/2014/main" val="10000"/>
                  </a:ext>
                </a:extLst>
              </a:tr>
              <a:tr h="834164">
                <a:tc>
                  <a:txBody>
                    <a:bodyPr/>
                    <a:lstStyle/>
                    <a:p>
                      <a:r>
                        <a:rPr lang="en-US" dirty="0"/>
                        <a:t>100 m</a:t>
                      </a:r>
                    </a:p>
                  </a:txBody>
                  <a:tcPr/>
                </a:tc>
                <a:tc>
                  <a:txBody>
                    <a:bodyPr/>
                    <a:lstStyle/>
                    <a:p>
                      <a:r>
                        <a:rPr lang="en-US" dirty="0">
                          <a:solidFill>
                            <a:srgbClr val="3366FF"/>
                          </a:solidFill>
                        </a:rPr>
                        <a:t>0</a:t>
                      </a:r>
                      <a:r>
                        <a:rPr lang="en-US" baseline="0" dirty="0">
                          <a:solidFill>
                            <a:srgbClr val="3366FF"/>
                          </a:solidFill>
                        </a:rPr>
                        <a:t> m</a:t>
                      </a:r>
                      <a:endParaRPr lang="en-US" dirty="0">
                        <a:solidFill>
                          <a:srgbClr val="3366FF"/>
                        </a:solidFill>
                      </a:endParaRP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1"/>
                  </a:ext>
                </a:extLst>
              </a:tr>
              <a:tr h="834164">
                <a:tc>
                  <a:txBody>
                    <a:bodyPr/>
                    <a:lstStyle/>
                    <a:p>
                      <a:r>
                        <a:rPr lang="en-US" dirty="0"/>
                        <a:t>50 m</a:t>
                      </a:r>
                    </a:p>
                  </a:txBody>
                  <a:tcPr/>
                </a:tc>
                <a:tc>
                  <a:txBody>
                    <a:bodyPr/>
                    <a:lstStyle/>
                    <a:p>
                      <a:r>
                        <a:rPr lang="en-US" dirty="0">
                          <a:solidFill>
                            <a:srgbClr val="3366FF"/>
                          </a:solidFill>
                        </a:rPr>
                        <a:t>50 m</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834164">
                <a:tc>
                  <a:txBody>
                    <a:bodyPr/>
                    <a:lstStyle/>
                    <a:p>
                      <a:r>
                        <a:rPr lang="en-US" dirty="0"/>
                        <a:t>0</a:t>
                      </a:r>
                      <a:r>
                        <a:rPr lang="en-US" baseline="0" dirty="0"/>
                        <a:t> m</a:t>
                      </a:r>
                      <a:endParaRPr lang="en-US" dirty="0"/>
                    </a:p>
                  </a:txBody>
                  <a:tcPr/>
                </a:tc>
                <a:tc>
                  <a:txBody>
                    <a:bodyPr/>
                    <a:lstStyle/>
                    <a:p>
                      <a:r>
                        <a:rPr lang="en-US" dirty="0">
                          <a:solidFill>
                            <a:srgbClr val="3366FF"/>
                          </a:solidFill>
                        </a:rPr>
                        <a:t>100 m</a:t>
                      </a:r>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3"/>
                  </a:ext>
                </a:extLst>
              </a:tr>
            </a:tbl>
          </a:graphicData>
        </a:graphic>
      </p:graphicFrame>
      <p:sp>
        <p:nvSpPr>
          <p:cNvPr id="7" name="Content Placeholder 2"/>
          <p:cNvSpPr>
            <a:spLocks noGrp="1"/>
          </p:cNvSpPr>
          <p:nvPr>
            <p:ph idx="1"/>
          </p:nvPr>
        </p:nvSpPr>
        <p:spPr>
          <a:xfrm>
            <a:off x="196741" y="936"/>
            <a:ext cx="8549305" cy="2664449"/>
          </a:xfrm>
        </p:spPr>
        <p:txBody>
          <a:bodyPr>
            <a:normAutofit fontScale="85000" lnSpcReduction="10000"/>
          </a:bodyPr>
          <a:lstStyle/>
          <a:p>
            <a:pPr marL="0" indent="0">
              <a:buNone/>
            </a:pPr>
            <a:r>
              <a:rPr lang="en-US" sz="3600" b="0" dirty="0"/>
              <a:t>Consider a 12.000-kg object dropped from the top of a 100.00-m tall building. Consider three moments of its fall: The instant after you let go, the instant it’s halfway down, and the instant before it hits the ground.  Assuming the </a:t>
            </a:r>
            <a:r>
              <a:rPr lang="en-US" sz="3600" b="0" dirty="0" err="1"/>
              <a:t>objecct</a:t>
            </a:r>
            <a:r>
              <a:rPr lang="en-US" sz="3600" b="0" dirty="0"/>
              <a:t> was in free-fall, complete the table below.</a:t>
            </a:r>
          </a:p>
        </p:txBody>
      </p:sp>
      <p:sp>
        <p:nvSpPr>
          <p:cNvPr id="8" name="Content Placeholder 2"/>
          <p:cNvSpPr txBox="1">
            <a:spLocks/>
          </p:cNvSpPr>
          <p:nvPr/>
        </p:nvSpPr>
        <p:spPr>
          <a:xfrm>
            <a:off x="688975" y="6269649"/>
            <a:ext cx="8549305" cy="474309"/>
          </a:xfrm>
          <a:prstGeom prst="rect">
            <a:avLst/>
          </a:prstGeom>
        </p:spPr>
        <p:txBody>
          <a:bodyPr vert="horz" lIns="91440" tIns="45720" rIns="91440" bIns="45720" rtlCol="0">
            <a:normAutofit/>
          </a:bodyPr>
          <a:lstStyle>
            <a:lvl1pPr marL="403225" indent="-403225" algn="l" defTabSz="914400" rtl="0" eaLnBrk="1" latinLnBrk="0" hangingPunct="1">
              <a:spcBef>
                <a:spcPts val="2000"/>
              </a:spcBef>
              <a:buFontTx/>
              <a:buBlip>
                <a:blip r:embed="rId2"/>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2"/>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2"/>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2"/>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marL="0" indent="0">
              <a:buFontTx/>
              <a:buNone/>
            </a:pPr>
            <a:r>
              <a:rPr lang="en-US" sz="2000" b="0" dirty="0"/>
              <a:t>*Recall </a:t>
            </a:r>
            <a:r>
              <a:rPr lang="en-US" sz="2000" b="0" i="1" dirty="0"/>
              <a:t>v</a:t>
            </a:r>
            <a:r>
              <a:rPr lang="en-US" sz="2000" b="0" i="1" baseline="-25000" dirty="0"/>
              <a:t>f</a:t>
            </a:r>
            <a:r>
              <a:rPr lang="en-US" sz="2000" b="0" baseline="30000" dirty="0"/>
              <a:t>2</a:t>
            </a:r>
            <a:r>
              <a:rPr lang="en-US" sz="2000" b="0" dirty="0"/>
              <a:t> = </a:t>
            </a:r>
            <a:r>
              <a:rPr lang="en-US" sz="2000" b="0" i="1" dirty="0"/>
              <a:t>v</a:t>
            </a:r>
            <a:r>
              <a:rPr lang="en-US" sz="2000" b="0" i="1" baseline="-25000" dirty="0"/>
              <a:t>i</a:t>
            </a:r>
            <a:r>
              <a:rPr lang="en-US" sz="2000" b="0" baseline="30000" dirty="0"/>
              <a:t>2</a:t>
            </a:r>
            <a:r>
              <a:rPr lang="en-US" sz="2000" b="0" dirty="0"/>
              <a:t> + 2</a:t>
            </a:r>
            <a:r>
              <a:rPr lang="en-US" sz="2000" b="0" i="1" dirty="0"/>
              <a:t>ad</a:t>
            </a:r>
            <a:r>
              <a:rPr lang="en-US" sz="2000" b="0" dirty="0"/>
              <a:t>.  In this case, you can set </a:t>
            </a:r>
            <a:r>
              <a:rPr lang="en-US" sz="2000" b="0" i="1" dirty="0"/>
              <a:t>v</a:t>
            </a:r>
            <a:r>
              <a:rPr lang="en-US" sz="2000" b="0" i="1" baseline="-25000" dirty="0"/>
              <a:t>i</a:t>
            </a:r>
            <a:r>
              <a:rPr lang="en-US" sz="2000" b="0" dirty="0"/>
              <a:t> = 0 and solve for </a:t>
            </a:r>
            <a:r>
              <a:rPr lang="en-US" sz="2000" b="0" i="1" dirty="0" err="1"/>
              <a:t>v</a:t>
            </a:r>
            <a:r>
              <a:rPr lang="en-US" sz="2000" b="0" i="1" baseline="-25000" dirty="0" err="1"/>
              <a:t>f</a:t>
            </a:r>
            <a:r>
              <a:rPr lang="en-US" sz="2000" b="0" dirty="0"/>
              <a:t>.</a:t>
            </a:r>
          </a:p>
        </p:txBody>
      </p:sp>
    </p:spTree>
    <p:extLst>
      <p:ext uri="{BB962C8B-B14F-4D97-AF65-F5344CB8AC3E}">
        <p14:creationId xmlns:p14="http://schemas.microsoft.com/office/powerpoint/2010/main" val="10633548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625997" y="2745430"/>
          <a:ext cx="7735368" cy="3416892"/>
        </p:xfrm>
        <a:graphic>
          <a:graphicData uri="http://schemas.openxmlformats.org/drawingml/2006/table">
            <a:tbl>
              <a:tblPr firstRow="1" bandRow="1">
                <a:tableStyleId>{073A0DAA-6AF3-43AB-8588-CEC1D06C72B9}</a:tableStyleId>
              </a:tblPr>
              <a:tblGrid>
                <a:gridCol w="1181873">
                  <a:extLst>
                    <a:ext uri="{9D8B030D-6E8A-4147-A177-3AD203B41FA5}">
                      <a16:colId xmlns:a16="http://schemas.microsoft.com/office/drawing/2014/main" val="20000"/>
                    </a:ext>
                  </a:extLst>
                </a:gridCol>
                <a:gridCol w="1310699">
                  <a:extLst>
                    <a:ext uri="{9D8B030D-6E8A-4147-A177-3AD203B41FA5}">
                      <a16:colId xmlns:a16="http://schemas.microsoft.com/office/drawing/2014/main" val="20001"/>
                    </a:ext>
                  </a:extLst>
                </a:gridCol>
                <a:gridCol w="1310699">
                  <a:extLst>
                    <a:ext uri="{9D8B030D-6E8A-4147-A177-3AD203B41FA5}">
                      <a16:colId xmlns:a16="http://schemas.microsoft.com/office/drawing/2014/main" val="20002"/>
                    </a:ext>
                  </a:extLst>
                </a:gridCol>
                <a:gridCol w="1310699">
                  <a:extLst>
                    <a:ext uri="{9D8B030D-6E8A-4147-A177-3AD203B41FA5}">
                      <a16:colId xmlns:a16="http://schemas.microsoft.com/office/drawing/2014/main" val="20003"/>
                    </a:ext>
                  </a:extLst>
                </a:gridCol>
                <a:gridCol w="1310699">
                  <a:extLst>
                    <a:ext uri="{9D8B030D-6E8A-4147-A177-3AD203B41FA5}">
                      <a16:colId xmlns:a16="http://schemas.microsoft.com/office/drawing/2014/main" val="20004"/>
                    </a:ext>
                  </a:extLst>
                </a:gridCol>
                <a:gridCol w="1310699">
                  <a:extLst>
                    <a:ext uri="{9D8B030D-6E8A-4147-A177-3AD203B41FA5}">
                      <a16:colId xmlns:a16="http://schemas.microsoft.com/office/drawing/2014/main" val="20005"/>
                    </a:ext>
                  </a:extLst>
                </a:gridCol>
              </a:tblGrid>
              <a:tr h="834164">
                <a:tc>
                  <a:txBody>
                    <a:bodyPr/>
                    <a:lstStyle/>
                    <a:p>
                      <a:r>
                        <a:rPr lang="en-US" dirty="0"/>
                        <a:t>Height </a:t>
                      </a:r>
                      <a:r>
                        <a:rPr lang="en-US" i="1" dirty="0"/>
                        <a:t>h</a:t>
                      </a:r>
                    </a:p>
                  </a:txBody>
                  <a:tcPr/>
                </a:tc>
                <a:tc>
                  <a:txBody>
                    <a:bodyPr/>
                    <a:lstStyle/>
                    <a:p>
                      <a:r>
                        <a:rPr lang="en-US" dirty="0"/>
                        <a:t>Distance fallen </a:t>
                      </a:r>
                      <a:r>
                        <a:rPr lang="en-US" i="1" dirty="0"/>
                        <a:t>d</a:t>
                      </a:r>
                    </a:p>
                  </a:txBody>
                  <a:tcPr/>
                </a:tc>
                <a:tc>
                  <a:txBody>
                    <a:bodyPr/>
                    <a:lstStyle/>
                    <a:p>
                      <a:r>
                        <a:rPr lang="en-US" dirty="0"/>
                        <a:t>Velocity* </a:t>
                      </a:r>
                    </a:p>
                    <a:p>
                      <a:r>
                        <a:rPr lang="en-US" i="1" dirty="0"/>
                        <a:t>v</a:t>
                      </a:r>
                      <a:r>
                        <a:rPr lang="en-US" dirty="0"/>
                        <a:t> = (2</a:t>
                      </a:r>
                      <a:r>
                        <a:rPr lang="en-US" i="1" dirty="0"/>
                        <a:t>ad</a:t>
                      </a:r>
                      <a:r>
                        <a:rPr lang="en-US" dirty="0"/>
                        <a:t>)</a:t>
                      </a:r>
                      <a:r>
                        <a:rPr lang="en-US" baseline="30000" dirty="0"/>
                        <a:t>½</a:t>
                      </a:r>
                      <a:r>
                        <a:rPr lang="en-US" dirty="0"/>
                        <a:t> </a:t>
                      </a:r>
                    </a:p>
                  </a:txBody>
                  <a:tcPr/>
                </a:tc>
                <a:tc>
                  <a:txBody>
                    <a:bodyPr/>
                    <a:lstStyle/>
                    <a:p>
                      <a:r>
                        <a:rPr lang="en-US" dirty="0"/>
                        <a:t>Potential</a:t>
                      </a:r>
                      <a:r>
                        <a:rPr lang="en-US" baseline="0" dirty="0"/>
                        <a:t> Energy </a:t>
                      </a:r>
                    </a:p>
                    <a:p>
                      <a:r>
                        <a:rPr lang="en-US" i="1" baseline="0" dirty="0"/>
                        <a:t>U = </a:t>
                      </a:r>
                      <a:r>
                        <a:rPr lang="en-US" i="1" baseline="0" dirty="0" err="1"/>
                        <a:t>mgh</a:t>
                      </a:r>
                      <a:endParaRPr lang="en-US" i="1" dirty="0"/>
                    </a:p>
                  </a:txBody>
                  <a:tcPr/>
                </a:tc>
                <a:tc>
                  <a:txBody>
                    <a:bodyPr/>
                    <a:lstStyle/>
                    <a:p>
                      <a:r>
                        <a:rPr lang="en-US" dirty="0"/>
                        <a:t>Kinetic Energy</a:t>
                      </a:r>
                    </a:p>
                    <a:p>
                      <a:r>
                        <a:rPr lang="en-US" i="1" dirty="0"/>
                        <a:t>K</a:t>
                      </a:r>
                      <a:r>
                        <a:rPr lang="en-US" dirty="0"/>
                        <a:t> = ½</a:t>
                      </a:r>
                      <a:r>
                        <a:rPr lang="en-US" i="1" dirty="0"/>
                        <a:t>mv</a:t>
                      </a:r>
                      <a:r>
                        <a:rPr lang="en-US" baseline="30000" dirty="0"/>
                        <a:t>2</a:t>
                      </a:r>
                    </a:p>
                  </a:txBody>
                  <a:tcPr/>
                </a:tc>
                <a:tc>
                  <a:txBody>
                    <a:bodyPr/>
                    <a:lstStyle/>
                    <a:p>
                      <a:r>
                        <a:rPr lang="en-US" dirty="0"/>
                        <a:t>Mechanical Energy</a:t>
                      </a:r>
                    </a:p>
                    <a:p>
                      <a:r>
                        <a:rPr lang="en-US" i="1" dirty="0"/>
                        <a:t>K </a:t>
                      </a:r>
                      <a:r>
                        <a:rPr lang="en-US" dirty="0"/>
                        <a:t>+ </a:t>
                      </a:r>
                      <a:r>
                        <a:rPr lang="en-US" i="1" dirty="0"/>
                        <a:t>U</a:t>
                      </a:r>
                    </a:p>
                  </a:txBody>
                  <a:tcPr/>
                </a:tc>
                <a:extLst>
                  <a:ext uri="{0D108BD9-81ED-4DB2-BD59-A6C34878D82A}">
                    <a16:rowId xmlns:a16="http://schemas.microsoft.com/office/drawing/2014/main" val="10000"/>
                  </a:ext>
                </a:extLst>
              </a:tr>
              <a:tr h="834164">
                <a:tc>
                  <a:txBody>
                    <a:bodyPr/>
                    <a:lstStyle/>
                    <a:p>
                      <a:r>
                        <a:rPr lang="en-US" dirty="0"/>
                        <a:t>100 m</a:t>
                      </a:r>
                    </a:p>
                  </a:txBody>
                  <a:tcPr/>
                </a:tc>
                <a:tc>
                  <a:txBody>
                    <a:bodyPr/>
                    <a:lstStyle/>
                    <a:p>
                      <a:r>
                        <a:rPr lang="en-US" dirty="0">
                          <a:solidFill>
                            <a:srgbClr val="3366FF"/>
                          </a:solidFill>
                        </a:rPr>
                        <a:t>0</a:t>
                      </a:r>
                      <a:r>
                        <a:rPr lang="en-US" baseline="0" dirty="0">
                          <a:solidFill>
                            <a:srgbClr val="3366FF"/>
                          </a:solidFill>
                        </a:rPr>
                        <a:t> m</a:t>
                      </a:r>
                      <a:endParaRPr lang="en-US" dirty="0">
                        <a:solidFill>
                          <a:srgbClr val="3366FF"/>
                        </a:solidFill>
                      </a:endParaRPr>
                    </a:p>
                  </a:txBody>
                  <a:tcPr/>
                </a:tc>
                <a:tc>
                  <a:txBody>
                    <a:bodyPr/>
                    <a:lstStyle/>
                    <a:p>
                      <a:r>
                        <a:rPr lang="en-US" dirty="0">
                          <a:solidFill>
                            <a:srgbClr val="3366FF"/>
                          </a:solidFill>
                        </a:rPr>
                        <a:t>0 m/s</a:t>
                      </a:r>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1"/>
                  </a:ext>
                </a:extLst>
              </a:tr>
              <a:tr h="834164">
                <a:tc>
                  <a:txBody>
                    <a:bodyPr/>
                    <a:lstStyle/>
                    <a:p>
                      <a:r>
                        <a:rPr lang="en-US" dirty="0"/>
                        <a:t>50 m</a:t>
                      </a:r>
                    </a:p>
                  </a:txBody>
                  <a:tcPr/>
                </a:tc>
                <a:tc>
                  <a:txBody>
                    <a:bodyPr/>
                    <a:lstStyle/>
                    <a:p>
                      <a:r>
                        <a:rPr lang="en-US" dirty="0">
                          <a:solidFill>
                            <a:srgbClr val="3366FF"/>
                          </a:solidFill>
                        </a:rPr>
                        <a:t>50 m</a:t>
                      </a:r>
                    </a:p>
                  </a:txBody>
                  <a:tcPr/>
                </a:tc>
                <a:tc>
                  <a:txBody>
                    <a:bodyPr/>
                    <a:lstStyle/>
                    <a:p>
                      <a:r>
                        <a:rPr lang="en-US" dirty="0">
                          <a:solidFill>
                            <a:srgbClr val="3366FF"/>
                          </a:solidFill>
                        </a:rPr>
                        <a:t>31.305 m/s</a:t>
                      </a:r>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834164">
                <a:tc>
                  <a:txBody>
                    <a:bodyPr/>
                    <a:lstStyle/>
                    <a:p>
                      <a:r>
                        <a:rPr lang="en-US" dirty="0"/>
                        <a:t>0</a:t>
                      </a:r>
                      <a:r>
                        <a:rPr lang="en-US" baseline="0" dirty="0"/>
                        <a:t> m</a:t>
                      </a:r>
                      <a:endParaRPr lang="en-US" dirty="0"/>
                    </a:p>
                  </a:txBody>
                  <a:tcPr/>
                </a:tc>
                <a:tc>
                  <a:txBody>
                    <a:bodyPr/>
                    <a:lstStyle/>
                    <a:p>
                      <a:r>
                        <a:rPr lang="en-US" dirty="0">
                          <a:solidFill>
                            <a:srgbClr val="3366FF"/>
                          </a:solidFill>
                        </a:rPr>
                        <a:t>100 m</a:t>
                      </a:r>
                    </a:p>
                  </a:txBody>
                  <a:tcPr/>
                </a:tc>
                <a:tc>
                  <a:txBody>
                    <a:bodyPr/>
                    <a:lstStyle/>
                    <a:p>
                      <a:r>
                        <a:rPr lang="en-US" dirty="0">
                          <a:solidFill>
                            <a:srgbClr val="3366FF"/>
                          </a:solidFill>
                        </a:rPr>
                        <a:t>44.272 m/s</a:t>
                      </a:r>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3"/>
                  </a:ext>
                </a:extLst>
              </a:tr>
            </a:tbl>
          </a:graphicData>
        </a:graphic>
      </p:graphicFrame>
      <p:sp>
        <p:nvSpPr>
          <p:cNvPr id="7" name="Content Placeholder 2"/>
          <p:cNvSpPr>
            <a:spLocks noGrp="1"/>
          </p:cNvSpPr>
          <p:nvPr>
            <p:ph idx="1"/>
          </p:nvPr>
        </p:nvSpPr>
        <p:spPr>
          <a:xfrm>
            <a:off x="196741" y="936"/>
            <a:ext cx="8549305" cy="2664449"/>
          </a:xfrm>
        </p:spPr>
        <p:txBody>
          <a:bodyPr>
            <a:normAutofit fontScale="85000" lnSpcReduction="10000"/>
          </a:bodyPr>
          <a:lstStyle/>
          <a:p>
            <a:pPr marL="0" indent="0">
              <a:buNone/>
            </a:pPr>
            <a:r>
              <a:rPr lang="en-US" sz="3600" b="0" dirty="0"/>
              <a:t>Consider a 12.000-kg object dropped from the top of a 100.00-m tall building. Consider three moments of its fall: The instant after you let go, the instant it’s halfway down, and the instant before it hits the ground.  Assuming the </a:t>
            </a:r>
            <a:r>
              <a:rPr lang="en-US" sz="3600" b="0" dirty="0" err="1"/>
              <a:t>objecct</a:t>
            </a:r>
            <a:r>
              <a:rPr lang="en-US" sz="3600" b="0" dirty="0"/>
              <a:t> was in free-fall, complete the table below.</a:t>
            </a:r>
          </a:p>
        </p:txBody>
      </p:sp>
      <p:sp>
        <p:nvSpPr>
          <p:cNvPr id="8" name="Content Placeholder 2"/>
          <p:cNvSpPr txBox="1">
            <a:spLocks/>
          </p:cNvSpPr>
          <p:nvPr/>
        </p:nvSpPr>
        <p:spPr>
          <a:xfrm>
            <a:off x="688975" y="6269649"/>
            <a:ext cx="8549305" cy="474309"/>
          </a:xfrm>
          <a:prstGeom prst="rect">
            <a:avLst/>
          </a:prstGeom>
        </p:spPr>
        <p:txBody>
          <a:bodyPr vert="horz" lIns="91440" tIns="45720" rIns="91440" bIns="45720" rtlCol="0">
            <a:normAutofit/>
          </a:bodyPr>
          <a:lstStyle>
            <a:lvl1pPr marL="403225" indent="-403225" algn="l" defTabSz="914400" rtl="0" eaLnBrk="1" latinLnBrk="0" hangingPunct="1">
              <a:spcBef>
                <a:spcPts val="2000"/>
              </a:spcBef>
              <a:buFontTx/>
              <a:buBlip>
                <a:blip r:embed="rId2"/>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2"/>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2"/>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2"/>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marL="0" indent="0">
              <a:buFontTx/>
              <a:buNone/>
            </a:pPr>
            <a:r>
              <a:rPr lang="en-US" sz="2000" b="0" dirty="0"/>
              <a:t>*Recall </a:t>
            </a:r>
            <a:r>
              <a:rPr lang="en-US" sz="2000" b="0" i="1" dirty="0"/>
              <a:t>v</a:t>
            </a:r>
            <a:r>
              <a:rPr lang="en-US" sz="2000" b="0" i="1" baseline="-25000" dirty="0"/>
              <a:t>f</a:t>
            </a:r>
            <a:r>
              <a:rPr lang="en-US" sz="2000" b="0" baseline="30000" dirty="0"/>
              <a:t>2</a:t>
            </a:r>
            <a:r>
              <a:rPr lang="en-US" sz="2000" b="0" dirty="0"/>
              <a:t> = </a:t>
            </a:r>
            <a:r>
              <a:rPr lang="en-US" sz="2000" b="0" i="1" dirty="0"/>
              <a:t>v</a:t>
            </a:r>
            <a:r>
              <a:rPr lang="en-US" sz="2000" b="0" i="1" baseline="-25000" dirty="0"/>
              <a:t>i</a:t>
            </a:r>
            <a:r>
              <a:rPr lang="en-US" sz="2000" b="0" baseline="30000" dirty="0"/>
              <a:t>2</a:t>
            </a:r>
            <a:r>
              <a:rPr lang="en-US" sz="2000" b="0" dirty="0"/>
              <a:t> + 2</a:t>
            </a:r>
            <a:r>
              <a:rPr lang="en-US" sz="2000" b="0" i="1" dirty="0"/>
              <a:t>ad</a:t>
            </a:r>
            <a:r>
              <a:rPr lang="en-US" sz="2000" b="0" dirty="0"/>
              <a:t>.  In this case, you can set </a:t>
            </a:r>
            <a:r>
              <a:rPr lang="en-US" sz="2000" b="0" i="1" dirty="0"/>
              <a:t>v</a:t>
            </a:r>
            <a:r>
              <a:rPr lang="en-US" sz="2000" b="0" i="1" baseline="-25000" dirty="0"/>
              <a:t>i</a:t>
            </a:r>
            <a:r>
              <a:rPr lang="en-US" sz="2000" b="0" dirty="0"/>
              <a:t> = 0 and solve for </a:t>
            </a:r>
            <a:r>
              <a:rPr lang="en-US" sz="2000" b="0" i="1" dirty="0" err="1"/>
              <a:t>v</a:t>
            </a:r>
            <a:r>
              <a:rPr lang="en-US" sz="2000" b="0" i="1" baseline="-25000" dirty="0" err="1"/>
              <a:t>f</a:t>
            </a:r>
            <a:r>
              <a:rPr lang="en-US" sz="2000" b="0" dirty="0"/>
              <a:t>.</a:t>
            </a:r>
          </a:p>
        </p:txBody>
      </p:sp>
    </p:spTree>
    <p:extLst>
      <p:ext uri="{BB962C8B-B14F-4D97-AF65-F5344CB8AC3E}">
        <p14:creationId xmlns:p14="http://schemas.microsoft.com/office/powerpoint/2010/main" val="12670783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625997" y="2745430"/>
          <a:ext cx="7735368" cy="3416892"/>
        </p:xfrm>
        <a:graphic>
          <a:graphicData uri="http://schemas.openxmlformats.org/drawingml/2006/table">
            <a:tbl>
              <a:tblPr firstRow="1" bandRow="1">
                <a:tableStyleId>{073A0DAA-6AF3-43AB-8588-CEC1D06C72B9}</a:tableStyleId>
              </a:tblPr>
              <a:tblGrid>
                <a:gridCol w="1181873">
                  <a:extLst>
                    <a:ext uri="{9D8B030D-6E8A-4147-A177-3AD203B41FA5}">
                      <a16:colId xmlns:a16="http://schemas.microsoft.com/office/drawing/2014/main" val="20000"/>
                    </a:ext>
                  </a:extLst>
                </a:gridCol>
                <a:gridCol w="1310699">
                  <a:extLst>
                    <a:ext uri="{9D8B030D-6E8A-4147-A177-3AD203B41FA5}">
                      <a16:colId xmlns:a16="http://schemas.microsoft.com/office/drawing/2014/main" val="20001"/>
                    </a:ext>
                  </a:extLst>
                </a:gridCol>
                <a:gridCol w="1310699">
                  <a:extLst>
                    <a:ext uri="{9D8B030D-6E8A-4147-A177-3AD203B41FA5}">
                      <a16:colId xmlns:a16="http://schemas.microsoft.com/office/drawing/2014/main" val="20002"/>
                    </a:ext>
                  </a:extLst>
                </a:gridCol>
                <a:gridCol w="1310699">
                  <a:extLst>
                    <a:ext uri="{9D8B030D-6E8A-4147-A177-3AD203B41FA5}">
                      <a16:colId xmlns:a16="http://schemas.microsoft.com/office/drawing/2014/main" val="20003"/>
                    </a:ext>
                  </a:extLst>
                </a:gridCol>
                <a:gridCol w="1310699">
                  <a:extLst>
                    <a:ext uri="{9D8B030D-6E8A-4147-A177-3AD203B41FA5}">
                      <a16:colId xmlns:a16="http://schemas.microsoft.com/office/drawing/2014/main" val="20004"/>
                    </a:ext>
                  </a:extLst>
                </a:gridCol>
                <a:gridCol w="1310699">
                  <a:extLst>
                    <a:ext uri="{9D8B030D-6E8A-4147-A177-3AD203B41FA5}">
                      <a16:colId xmlns:a16="http://schemas.microsoft.com/office/drawing/2014/main" val="20005"/>
                    </a:ext>
                  </a:extLst>
                </a:gridCol>
              </a:tblGrid>
              <a:tr h="834164">
                <a:tc>
                  <a:txBody>
                    <a:bodyPr/>
                    <a:lstStyle/>
                    <a:p>
                      <a:r>
                        <a:rPr lang="en-US" dirty="0"/>
                        <a:t>Height </a:t>
                      </a:r>
                      <a:r>
                        <a:rPr lang="en-US" i="1" dirty="0"/>
                        <a:t>h</a:t>
                      </a:r>
                    </a:p>
                  </a:txBody>
                  <a:tcPr/>
                </a:tc>
                <a:tc>
                  <a:txBody>
                    <a:bodyPr/>
                    <a:lstStyle/>
                    <a:p>
                      <a:r>
                        <a:rPr lang="en-US" dirty="0"/>
                        <a:t>Distance fallen </a:t>
                      </a:r>
                      <a:r>
                        <a:rPr lang="en-US" i="1" dirty="0"/>
                        <a:t>d</a:t>
                      </a:r>
                    </a:p>
                  </a:txBody>
                  <a:tcPr/>
                </a:tc>
                <a:tc>
                  <a:txBody>
                    <a:bodyPr/>
                    <a:lstStyle/>
                    <a:p>
                      <a:r>
                        <a:rPr lang="en-US" dirty="0"/>
                        <a:t>Velocity* </a:t>
                      </a:r>
                    </a:p>
                    <a:p>
                      <a:r>
                        <a:rPr lang="en-US" i="1" dirty="0"/>
                        <a:t>v</a:t>
                      </a:r>
                      <a:r>
                        <a:rPr lang="en-US" dirty="0"/>
                        <a:t> = (2</a:t>
                      </a:r>
                      <a:r>
                        <a:rPr lang="en-US" i="1" dirty="0"/>
                        <a:t>ad</a:t>
                      </a:r>
                      <a:r>
                        <a:rPr lang="en-US" dirty="0"/>
                        <a:t>)</a:t>
                      </a:r>
                      <a:r>
                        <a:rPr lang="en-US" baseline="30000" dirty="0"/>
                        <a:t>½</a:t>
                      </a:r>
                      <a:r>
                        <a:rPr lang="en-US" dirty="0"/>
                        <a:t> </a:t>
                      </a:r>
                    </a:p>
                  </a:txBody>
                  <a:tcPr/>
                </a:tc>
                <a:tc>
                  <a:txBody>
                    <a:bodyPr/>
                    <a:lstStyle/>
                    <a:p>
                      <a:r>
                        <a:rPr lang="en-US" dirty="0"/>
                        <a:t>Potential</a:t>
                      </a:r>
                      <a:r>
                        <a:rPr lang="en-US" baseline="0" dirty="0"/>
                        <a:t> Energy </a:t>
                      </a:r>
                    </a:p>
                    <a:p>
                      <a:r>
                        <a:rPr lang="en-US" i="1" baseline="0" dirty="0"/>
                        <a:t>U = </a:t>
                      </a:r>
                      <a:r>
                        <a:rPr lang="en-US" i="1" baseline="0" dirty="0" err="1"/>
                        <a:t>mgh</a:t>
                      </a:r>
                      <a:endParaRPr lang="en-US" i="1" dirty="0"/>
                    </a:p>
                  </a:txBody>
                  <a:tcPr/>
                </a:tc>
                <a:tc>
                  <a:txBody>
                    <a:bodyPr/>
                    <a:lstStyle/>
                    <a:p>
                      <a:r>
                        <a:rPr lang="en-US" dirty="0"/>
                        <a:t>Kinetic Energy</a:t>
                      </a:r>
                    </a:p>
                    <a:p>
                      <a:r>
                        <a:rPr lang="en-US" i="1" dirty="0"/>
                        <a:t>K</a:t>
                      </a:r>
                      <a:r>
                        <a:rPr lang="en-US" dirty="0"/>
                        <a:t> = ½</a:t>
                      </a:r>
                      <a:r>
                        <a:rPr lang="en-US" i="1" dirty="0"/>
                        <a:t>mv</a:t>
                      </a:r>
                      <a:r>
                        <a:rPr lang="en-US" baseline="30000" dirty="0"/>
                        <a:t>2</a:t>
                      </a:r>
                    </a:p>
                  </a:txBody>
                  <a:tcPr/>
                </a:tc>
                <a:tc>
                  <a:txBody>
                    <a:bodyPr/>
                    <a:lstStyle/>
                    <a:p>
                      <a:r>
                        <a:rPr lang="en-US" dirty="0"/>
                        <a:t>Mechanical Energy</a:t>
                      </a:r>
                    </a:p>
                    <a:p>
                      <a:r>
                        <a:rPr lang="en-US" i="1" dirty="0"/>
                        <a:t>K </a:t>
                      </a:r>
                      <a:r>
                        <a:rPr lang="en-US" dirty="0"/>
                        <a:t>+ </a:t>
                      </a:r>
                      <a:r>
                        <a:rPr lang="en-US" i="1" dirty="0"/>
                        <a:t>U</a:t>
                      </a:r>
                    </a:p>
                  </a:txBody>
                  <a:tcPr/>
                </a:tc>
                <a:extLst>
                  <a:ext uri="{0D108BD9-81ED-4DB2-BD59-A6C34878D82A}">
                    <a16:rowId xmlns:a16="http://schemas.microsoft.com/office/drawing/2014/main" val="10000"/>
                  </a:ext>
                </a:extLst>
              </a:tr>
              <a:tr h="834164">
                <a:tc>
                  <a:txBody>
                    <a:bodyPr/>
                    <a:lstStyle/>
                    <a:p>
                      <a:r>
                        <a:rPr lang="en-US" dirty="0"/>
                        <a:t>100 m</a:t>
                      </a:r>
                    </a:p>
                  </a:txBody>
                  <a:tcPr/>
                </a:tc>
                <a:tc>
                  <a:txBody>
                    <a:bodyPr/>
                    <a:lstStyle/>
                    <a:p>
                      <a:r>
                        <a:rPr lang="en-US" dirty="0">
                          <a:solidFill>
                            <a:srgbClr val="3366FF"/>
                          </a:solidFill>
                        </a:rPr>
                        <a:t>0</a:t>
                      </a:r>
                      <a:r>
                        <a:rPr lang="en-US" baseline="0" dirty="0">
                          <a:solidFill>
                            <a:srgbClr val="3366FF"/>
                          </a:solidFill>
                        </a:rPr>
                        <a:t> m</a:t>
                      </a:r>
                      <a:endParaRPr lang="en-US" dirty="0">
                        <a:solidFill>
                          <a:srgbClr val="3366FF"/>
                        </a:solidFill>
                      </a:endParaRPr>
                    </a:p>
                  </a:txBody>
                  <a:tcPr/>
                </a:tc>
                <a:tc>
                  <a:txBody>
                    <a:bodyPr/>
                    <a:lstStyle/>
                    <a:p>
                      <a:r>
                        <a:rPr lang="en-US" dirty="0">
                          <a:solidFill>
                            <a:srgbClr val="3366FF"/>
                          </a:solidFill>
                        </a:rPr>
                        <a:t>0 m/s</a:t>
                      </a:r>
                    </a:p>
                  </a:txBody>
                  <a:tcPr/>
                </a:tc>
                <a:tc>
                  <a:txBody>
                    <a:bodyPr/>
                    <a:lstStyle/>
                    <a:p>
                      <a:r>
                        <a:rPr lang="en-US" dirty="0">
                          <a:solidFill>
                            <a:srgbClr val="3366FF"/>
                          </a:solidFill>
                        </a:rPr>
                        <a:t>11,760 J</a:t>
                      </a: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1"/>
                  </a:ext>
                </a:extLst>
              </a:tr>
              <a:tr h="834164">
                <a:tc>
                  <a:txBody>
                    <a:bodyPr/>
                    <a:lstStyle/>
                    <a:p>
                      <a:r>
                        <a:rPr lang="en-US" dirty="0"/>
                        <a:t>50 m</a:t>
                      </a:r>
                    </a:p>
                  </a:txBody>
                  <a:tcPr/>
                </a:tc>
                <a:tc>
                  <a:txBody>
                    <a:bodyPr/>
                    <a:lstStyle/>
                    <a:p>
                      <a:r>
                        <a:rPr lang="en-US" dirty="0">
                          <a:solidFill>
                            <a:srgbClr val="3366FF"/>
                          </a:solidFill>
                        </a:rPr>
                        <a:t>50 m</a:t>
                      </a:r>
                    </a:p>
                  </a:txBody>
                  <a:tcPr/>
                </a:tc>
                <a:tc>
                  <a:txBody>
                    <a:bodyPr/>
                    <a:lstStyle/>
                    <a:p>
                      <a:r>
                        <a:rPr lang="en-US" dirty="0">
                          <a:solidFill>
                            <a:srgbClr val="3366FF"/>
                          </a:solidFill>
                        </a:rPr>
                        <a:t>31.305 m/s</a:t>
                      </a:r>
                    </a:p>
                  </a:txBody>
                  <a:tcPr/>
                </a:tc>
                <a:tc>
                  <a:txBody>
                    <a:bodyPr/>
                    <a:lstStyle/>
                    <a:p>
                      <a:r>
                        <a:rPr lang="en-US" dirty="0">
                          <a:solidFill>
                            <a:srgbClr val="3366FF"/>
                          </a:solidFill>
                        </a:rPr>
                        <a:t>5,880</a:t>
                      </a:r>
                      <a:r>
                        <a:rPr lang="en-US" baseline="0" dirty="0">
                          <a:solidFill>
                            <a:srgbClr val="3366FF"/>
                          </a:solidFill>
                        </a:rPr>
                        <a:t> J</a:t>
                      </a:r>
                      <a:endParaRPr lang="en-US" dirty="0">
                        <a:solidFill>
                          <a:srgbClr val="3366FF"/>
                        </a:solidFill>
                      </a:endParaRP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834164">
                <a:tc>
                  <a:txBody>
                    <a:bodyPr/>
                    <a:lstStyle/>
                    <a:p>
                      <a:r>
                        <a:rPr lang="en-US" dirty="0"/>
                        <a:t>0</a:t>
                      </a:r>
                      <a:r>
                        <a:rPr lang="en-US" baseline="0" dirty="0"/>
                        <a:t> m</a:t>
                      </a:r>
                      <a:endParaRPr lang="en-US" dirty="0"/>
                    </a:p>
                  </a:txBody>
                  <a:tcPr/>
                </a:tc>
                <a:tc>
                  <a:txBody>
                    <a:bodyPr/>
                    <a:lstStyle/>
                    <a:p>
                      <a:r>
                        <a:rPr lang="en-US" dirty="0">
                          <a:solidFill>
                            <a:srgbClr val="3366FF"/>
                          </a:solidFill>
                        </a:rPr>
                        <a:t>100 m</a:t>
                      </a:r>
                    </a:p>
                  </a:txBody>
                  <a:tcPr/>
                </a:tc>
                <a:tc>
                  <a:txBody>
                    <a:bodyPr/>
                    <a:lstStyle/>
                    <a:p>
                      <a:r>
                        <a:rPr lang="en-US" dirty="0">
                          <a:solidFill>
                            <a:srgbClr val="3366FF"/>
                          </a:solidFill>
                        </a:rPr>
                        <a:t>44.272 m/s</a:t>
                      </a:r>
                    </a:p>
                  </a:txBody>
                  <a:tcPr/>
                </a:tc>
                <a:tc>
                  <a:txBody>
                    <a:bodyPr/>
                    <a:lstStyle/>
                    <a:p>
                      <a:r>
                        <a:rPr lang="en-US" dirty="0">
                          <a:solidFill>
                            <a:srgbClr val="3366FF"/>
                          </a:solidFill>
                        </a:rPr>
                        <a:t>0 J</a:t>
                      </a: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3"/>
                  </a:ext>
                </a:extLst>
              </a:tr>
            </a:tbl>
          </a:graphicData>
        </a:graphic>
      </p:graphicFrame>
      <p:sp>
        <p:nvSpPr>
          <p:cNvPr id="7" name="Content Placeholder 2"/>
          <p:cNvSpPr>
            <a:spLocks noGrp="1"/>
          </p:cNvSpPr>
          <p:nvPr>
            <p:ph idx="1"/>
          </p:nvPr>
        </p:nvSpPr>
        <p:spPr>
          <a:xfrm>
            <a:off x="196741" y="936"/>
            <a:ext cx="8549305" cy="2664449"/>
          </a:xfrm>
        </p:spPr>
        <p:txBody>
          <a:bodyPr>
            <a:normAutofit fontScale="85000" lnSpcReduction="10000"/>
          </a:bodyPr>
          <a:lstStyle/>
          <a:p>
            <a:pPr marL="0" indent="0">
              <a:buNone/>
            </a:pPr>
            <a:r>
              <a:rPr lang="en-US" sz="3600" b="0" dirty="0"/>
              <a:t>Consider a 12.000-kg object dropped from the top of a 100.00-m tall building. Consider three moments of its fall: The instant after you let go, the instant it’s halfway down, and the instant before it hits the ground.  Assuming the </a:t>
            </a:r>
            <a:r>
              <a:rPr lang="en-US" sz="3600" b="0" dirty="0" err="1"/>
              <a:t>objecct</a:t>
            </a:r>
            <a:r>
              <a:rPr lang="en-US" sz="3600" b="0" dirty="0"/>
              <a:t> was in free-fall, complete the table below.</a:t>
            </a:r>
          </a:p>
        </p:txBody>
      </p:sp>
      <p:sp>
        <p:nvSpPr>
          <p:cNvPr id="8" name="Content Placeholder 2"/>
          <p:cNvSpPr txBox="1">
            <a:spLocks/>
          </p:cNvSpPr>
          <p:nvPr/>
        </p:nvSpPr>
        <p:spPr>
          <a:xfrm>
            <a:off x="688975" y="6269649"/>
            <a:ext cx="8549305" cy="474309"/>
          </a:xfrm>
          <a:prstGeom prst="rect">
            <a:avLst/>
          </a:prstGeom>
        </p:spPr>
        <p:txBody>
          <a:bodyPr vert="horz" lIns="91440" tIns="45720" rIns="91440" bIns="45720" rtlCol="0">
            <a:normAutofit/>
          </a:bodyPr>
          <a:lstStyle>
            <a:lvl1pPr marL="403225" indent="-403225" algn="l" defTabSz="914400" rtl="0" eaLnBrk="1" latinLnBrk="0" hangingPunct="1">
              <a:spcBef>
                <a:spcPts val="2000"/>
              </a:spcBef>
              <a:buFontTx/>
              <a:buBlip>
                <a:blip r:embed="rId2"/>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2"/>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2"/>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2"/>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marL="0" indent="0">
              <a:buFontTx/>
              <a:buNone/>
            </a:pPr>
            <a:r>
              <a:rPr lang="en-US" sz="2000" b="0" dirty="0"/>
              <a:t>*Recall </a:t>
            </a:r>
            <a:r>
              <a:rPr lang="en-US" sz="2000" b="0" i="1" dirty="0"/>
              <a:t>v</a:t>
            </a:r>
            <a:r>
              <a:rPr lang="en-US" sz="2000" b="0" i="1" baseline="-25000" dirty="0"/>
              <a:t>f</a:t>
            </a:r>
            <a:r>
              <a:rPr lang="en-US" sz="2000" b="0" baseline="30000" dirty="0"/>
              <a:t>2</a:t>
            </a:r>
            <a:r>
              <a:rPr lang="en-US" sz="2000" b="0" dirty="0"/>
              <a:t> = </a:t>
            </a:r>
            <a:r>
              <a:rPr lang="en-US" sz="2000" b="0" i="1" dirty="0"/>
              <a:t>v</a:t>
            </a:r>
            <a:r>
              <a:rPr lang="en-US" sz="2000" b="0" i="1" baseline="-25000" dirty="0"/>
              <a:t>i</a:t>
            </a:r>
            <a:r>
              <a:rPr lang="en-US" sz="2000" b="0" baseline="30000" dirty="0"/>
              <a:t>2</a:t>
            </a:r>
            <a:r>
              <a:rPr lang="en-US" sz="2000" b="0" dirty="0"/>
              <a:t> + 2</a:t>
            </a:r>
            <a:r>
              <a:rPr lang="en-US" sz="2000" b="0" i="1" dirty="0"/>
              <a:t>ad</a:t>
            </a:r>
            <a:r>
              <a:rPr lang="en-US" sz="2000" b="0" dirty="0"/>
              <a:t>.  In this case, you can set </a:t>
            </a:r>
            <a:r>
              <a:rPr lang="en-US" sz="2000" b="0" i="1" dirty="0"/>
              <a:t>v</a:t>
            </a:r>
            <a:r>
              <a:rPr lang="en-US" sz="2000" b="0" i="1" baseline="-25000" dirty="0"/>
              <a:t>i</a:t>
            </a:r>
            <a:r>
              <a:rPr lang="en-US" sz="2000" b="0" dirty="0"/>
              <a:t> = 0 and solve for </a:t>
            </a:r>
            <a:r>
              <a:rPr lang="en-US" sz="2000" b="0" i="1" dirty="0" err="1"/>
              <a:t>v</a:t>
            </a:r>
            <a:r>
              <a:rPr lang="en-US" sz="2000" b="0" i="1" baseline="-25000" dirty="0" err="1"/>
              <a:t>f</a:t>
            </a:r>
            <a:r>
              <a:rPr lang="en-US" sz="2000" b="0" dirty="0"/>
              <a:t>.</a:t>
            </a:r>
          </a:p>
        </p:txBody>
      </p:sp>
    </p:spTree>
    <p:extLst>
      <p:ext uri="{BB962C8B-B14F-4D97-AF65-F5344CB8AC3E}">
        <p14:creationId xmlns:p14="http://schemas.microsoft.com/office/powerpoint/2010/main" val="25207676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625997" y="2745430"/>
          <a:ext cx="7735368" cy="3416892"/>
        </p:xfrm>
        <a:graphic>
          <a:graphicData uri="http://schemas.openxmlformats.org/drawingml/2006/table">
            <a:tbl>
              <a:tblPr firstRow="1" bandRow="1">
                <a:tableStyleId>{073A0DAA-6AF3-43AB-8588-CEC1D06C72B9}</a:tableStyleId>
              </a:tblPr>
              <a:tblGrid>
                <a:gridCol w="1181873">
                  <a:extLst>
                    <a:ext uri="{9D8B030D-6E8A-4147-A177-3AD203B41FA5}">
                      <a16:colId xmlns:a16="http://schemas.microsoft.com/office/drawing/2014/main" val="20000"/>
                    </a:ext>
                  </a:extLst>
                </a:gridCol>
                <a:gridCol w="1310699">
                  <a:extLst>
                    <a:ext uri="{9D8B030D-6E8A-4147-A177-3AD203B41FA5}">
                      <a16:colId xmlns:a16="http://schemas.microsoft.com/office/drawing/2014/main" val="20001"/>
                    </a:ext>
                  </a:extLst>
                </a:gridCol>
                <a:gridCol w="1310699">
                  <a:extLst>
                    <a:ext uri="{9D8B030D-6E8A-4147-A177-3AD203B41FA5}">
                      <a16:colId xmlns:a16="http://schemas.microsoft.com/office/drawing/2014/main" val="20002"/>
                    </a:ext>
                  </a:extLst>
                </a:gridCol>
                <a:gridCol w="1310699">
                  <a:extLst>
                    <a:ext uri="{9D8B030D-6E8A-4147-A177-3AD203B41FA5}">
                      <a16:colId xmlns:a16="http://schemas.microsoft.com/office/drawing/2014/main" val="20003"/>
                    </a:ext>
                  </a:extLst>
                </a:gridCol>
                <a:gridCol w="1310699">
                  <a:extLst>
                    <a:ext uri="{9D8B030D-6E8A-4147-A177-3AD203B41FA5}">
                      <a16:colId xmlns:a16="http://schemas.microsoft.com/office/drawing/2014/main" val="20004"/>
                    </a:ext>
                  </a:extLst>
                </a:gridCol>
                <a:gridCol w="1310699">
                  <a:extLst>
                    <a:ext uri="{9D8B030D-6E8A-4147-A177-3AD203B41FA5}">
                      <a16:colId xmlns:a16="http://schemas.microsoft.com/office/drawing/2014/main" val="20005"/>
                    </a:ext>
                  </a:extLst>
                </a:gridCol>
              </a:tblGrid>
              <a:tr h="834164">
                <a:tc>
                  <a:txBody>
                    <a:bodyPr/>
                    <a:lstStyle/>
                    <a:p>
                      <a:r>
                        <a:rPr lang="en-US" dirty="0"/>
                        <a:t>Height </a:t>
                      </a:r>
                      <a:r>
                        <a:rPr lang="en-US" i="1" dirty="0"/>
                        <a:t>h</a:t>
                      </a:r>
                    </a:p>
                  </a:txBody>
                  <a:tcPr/>
                </a:tc>
                <a:tc>
                  <a:txBody>
                    <a:bodyPr/>
                    <a:lstStyle/>
                    <a:p>
                      <a:r>
                        <a:rPr lang="en-US" dirty="0"/>
                        <a:t>Distance fallen </a:t>
                      </a:r>
                      <a:r>
                        <a:rPr lang="en-US" i="1" dirty="0"/>
                        <a:t>d</a:t>
                      </a:r>
                    </a:p>
                  </a:txBody>
                  <a:tcPr/>
                </a:tc>
                <a:tc>
                  <a:txBody>
                    <a:bodyPr/>
                    <a:lstStyle/>
                    <a:p>
                      <a:r>
                        <a:rPr lang="en-US" dirty="0"/>
                        <a:t>Velocity* </a:t>
                      </a:r>
                    </a:p>
                    <a:p>
                      <a:r>
                        <a:rPr lang="en-US" i="1" dirty="0"/>
                        <a:t>v</a:t>
                      </a:r>
                      <a:r>
                        <a:rPr lang="en-US" dirty="0"/>
                        <a:t> = (2</a:t>
                      </a:r>
                      <a:r>
                        <a:rPr lang="en-US" i="1" dirty="0"/>
                        <a:t>ad</a:t>
                      </a:r>
                      <a:r>
                        <a:rPr lang="en-US" dirty="0"/>
                        <a:t>)</a:t>
                      </a:r>
                      <a:r>
                        <a:rPr lang="en-US" baseline="30000" dirty="0"/>
                        <a:t>½</a:t>
                      </a:r>
                      <a:r>
                        <a:rPr lang="en-US" dirty="0"/>
                        <a:t> </a:t>
                      </a:r>
                    </a:p>
                  </a:txBody>
                  <a:tcPr/>
                </a:tc>
                <a:tc>
                  <a:txBody>
                    <a:bodyPr/>
                    <a:lstStyle/>
                    <a:p>
                      <a:r>
                        <a:rPr lang="en-US" dirty="0"/>
                        <a:t>Potential</a:t>
                      </a:r>
                      <a:r>
                        <a:rPr lang="en-US" baseline="0" dirty="0"/>
                        <a:t> Energy </a:t>
                      </a:r>
                    </a:p>
                    <a:p>
                      <a:r>
                        <a:rPr lang="en-US" i="1" baseline="0" dirty="0"/>
                        <a:t>U = </a:t>
                      </a:r>
                      <a:r>
                        <a:rPr lang="en-US" i="1" baseline="0" dirty="0" err="1"/>
                        <a:t>mgh</a:t>
                      </a:r>
                      <a:endParaRPr lang="en-US" i="1" dirty="0"/>
                    </a:p>
                  </a:txBody>
                  <a:tcPr/>
                </a:tc>
                <a:tc>
                  <a:txBody>
                    <a:bodyPr/>
                    <a:lstStyle/>
                    <a:p>
                      <a:r>
                        <a:rPr lang="en-US" dirty="0"/>
                        <a:t>Kinetic Energy</a:t>
                      </a:r>
                    </a:p>
                    <a:p>
                      <a:r>
                        <a:rPr lang="en-US" i="1" dirty="0"/>
                        <a:t>K</a:t>
                      </a:r>
                      <a:r>
                        <a:rPr lang="en-US" dirty="0"/>
                        <a:t> = ½</a:t>
                      </a:r>
                      <a:r>
                        <a:rPr lang="en-US" i="1" dirty="0"/>
                        <a:t>mv</a:t>
                      </a:r>
                      <a:r>
                        <a:rPr lang="en-US" baseline="30000" dirty="0"/>
                        <a:t>2</a:t>
                      </a:r>
                    </a:p>
                  </a:txBody>
                  <a:tcPr/>
                </a:tc>
                <a:tc>
                  <a:txBody>
                    <a:bodyPr/>
                    <a:lstStyle/>
                    <a:p>
                      <a:r>
                        <a:rPr lang="en-US" dirty="0"/>
                        <a:t>Mechanical Energy</a:t>
                      </a:r>
                    </a:p>
                    <a:p>
                      <a:r>
                        <a:rPr lang="en-US" i="1" dirty="0"/>
                        <a:t>K </a:t>
                      </a:r>
                      <a:r>
                        <a:rPr lang="en-US" dirty="0"/>
                        <a:t>+ </a:t>
                      </a:r>
                      <a:r>
                        <a:rPr lang="en-US" i="1" dirty="0"/>
                        <a:t>U</a:t>
                      </a:r>
                    </a:p>
                  </a:txBody>
                  <a:tcPr/>
                </a:tc>
                <a:extLst>
                  <a:ext uri="{0D108BD9-81ED-4DB2-BD59-A6C34878D82A}">
                    <a16:rowId xmlns:a16="http://schemas.microsoft.com/office/drawing/2014/main" val="10000"/>
                  </a:ext>
                </a:extLst>
              </a:tr>
              <a:tr h="834164">
                <a:tc>
                  <a:txBody>
                    <a:bodyPr/>
                    <a:lstStyle/>
                    <a:p>
                      <a:r>
                        <a:rPr lang="en-US" dirty="0"/>
                        <a:t>100 m</a:t>
                      </a:r>
                    </a:p>
                  </a:txBody>
                  <a:tcPr/>
                </a:tc>
                <a:tc>
                  <a:txBody>
                    <a:bodyPr/>
                    <a:lstStyle/>
                    <a:p>
                      <a:r>
                        <a:rPr lang="en-US" dirty="0">
                          <a:solidFill>
                            <a:srgbClr val="3366FF"/>
                          </a:solidFill>
                        </a:rPr>
                        <a:t>0</a:t>
                      </a:r>
                      <a:r>
                        <a:rPr lang="en-US" baseline="0" dirty="0">
                          <a:solidFill>
                            <a:srgbClr val="3366FF"/>
                          </a:solidFill>
                        </a:rPr>
                        <a:t> m</a:t>
                      </a:r>
                      <a:endParaRPr lang="en-US" dirty="0">
                        <a:solidFill>
                          <a:srgbClr val="3366FF"/>
                        </a:solidFill>
                      </a:endParaRPr>
                    </a:p>
                  </a:txBody>
                  <a:tcPr/>
                </a:tc>
                <a:tc>
                  <a:txBody>
                    <a:bodyPr/>
                    <a:lstStyle/>
                    <a:p>
                      <a:r>
                        <a:rPr lang="en-US" dirty="0">
                          <a:solidFill>
                            <a:srgbClr val="3366FF"/>
                          </a:solidFill>
                        </a:rPr>
                        <a:t>0 m/s</a:t>
                      </a:r>
                    </a:p>
                  </a:txBody>
                  <a:tcPr/>
                </a:tc>
                <a:tc>
                  <a:txBody>
                    <a:bodyPr/>
                    <a:lstStyle/>
                    <a:p>
                      <a:r>
                        <a:rPr lang="en-US" dirty="0">
                          <a:solidFill>
                            <a:srgbClr val="3366FF"/>
                          </a:solidFill>
                        </a:rPr>
                        <a:t>11,760 J</a:t>
                      </a:r>
                    </a:p>
                  </a:txBody>
                  <a:tcPr/>
                </a:tc>
                <a:tc>
                  <a:txBody>
                    <a:bodyPr/>
                    <a:lstStyle/>
                    <a:p>
                      <a:r>
                        <a:rPr lang="en-US" dirty="0">
                          <a:solidFill>
                            <a:srgbClr val="3366FF"/>
                          </a:solidFill>
                        </a:rPr>
                        <a:t>0 J</a:t>
                      </a:r>
                    </a:p>
                  </a:txBody>
                  <a:tcPr/>
                </a:tc>
                <a:tc>
                  <a:txBody>
                    <a:bodyPr/>
                    <a:lstStyle/>
                    <a:p>
                      <a:endParaRPr lang="en-US" dirty="0"/>
                    </a:p>
                  </a:txBody>
                  <a:tcPr/>
                </a:tc>
                <a:extLst>
                  <a:ext uri="{0D108BD9-81ED-4DB2-BD59-A6C34878D82A}">
                    <a16:rowId xmlns:a16="http://schemas.microsoft.com/office/drawing/2014/main" val="10001"/>
                  </a:ext>
                </a:extLst>
              </a:tr>
              <a:tr h="834164">
                <a:tc>
                  <a:txBody>
                    <a:bodyPr/>
                    <a:lstStyle/>
                    <a:p>
                      <a:r>
                        <a:rPr lang="en-US" dirty="0"/>
                        <a:t>50 m</a:t>
                      </a:r>
                    </a:p>
                  </a:txBody>
                  <a:tcPr/>
                </a:tc>
                <a:tc>
                  <a:txBody>
                    <a:bodyPr/>
                    <a:lstStyle/>
                    <a:p>
                      <a:r>
                        <a:rPr lang="en-US" dirty="0">
                          <a:solidFill>
                            <a:srgbClr val="3366FF"/>
                          </a:solidFill>
                        </a:rPr>
                        <a:t>50 m</a:t>
                      </a:r>
                    </a:p>
                  </a:txBody>
                  <a:tcPr/>
                </a:tc>
                <a:tc>
                  <a:txBody>
                    <a:bodyPr/>
                    <a:lstStyle/>
                    <a:p>
                      <a:r>
                        <a:rPr lang="en-US" dirty="0">
                          <a:solidFill>
                            <a:srgbClr val="3366FF"/>
                          </a:solidFill>
                        </a:rPr>
                        <a:t>31.305 m/s</a:t>
                      </a:r>
                    </a:p>
                  </a:txBody>
                  <a:tcPr/>
                </a:tc>
                <a:tc>
                  <a:txBody>
                    <a:bodyPr/>
                    <a:lstStyle/>
                    <a:p>
                      <a:r>
                        <a:rPr lang="en-US" dirty="0">
                          <a:solidFill>
                            <a:srgbClr val="3366FF"/>
                          </a:solidFill>
                        </a:rPr>
                        <a:t>5,880</a:t>
                      </a:r>
                      <a:r>
                        <a:rPr lang="en-US" baseline="0" dirty="0">
                          <a:solidFill>
                            <a:srgbClr val="3366FF"/>
                          </a:solidFill>
                        </a:rPr>
                        <a:t> J</a:t>
                      </a:r>
                      <a:endParaRPr lang="en-US" dirty="0">
                        <a:solidFill>
                          <a:srgbClr val="3366FF"/>
                        </a:solidFill>
                      </a:endParaRPr>
                    </a:p>
                  </a:txBody>
                  <a:tcPr/>
                </a:tc>
                <a:tc>
                  <a:txBody>
                    <a:bodyPr/>
                    <a:lstStyle/>
                    <a:p>
                      <a:r>
                        <a:rPr lang="en-US" dirty="0">
                          <a:solidFill>
                            <a:srgbClr val="3366FF"/>
                          </a:solidFill>
                        </a:rPr>
                        <a:t>5880</a:t>
                      </a:r>
                      <a:r>
                        <a:rPr lang="en-US" baseline="0" dirty="0">
                          <a:solidFill>
                            <a:srgbClr val="3366FF"/>
                          </a:solidFill>
                        </a:rPr>
                        <a:t> J</a:t>
                      </a:r>
                      <a:endParaRPr lang="en-US" dirty="0">
                        <a:solidFill>
                          <a:srgbClr val="3366FF"/>
                        </a:solidFill>
                      </a:endParaRPr>
                    </a:p>
                  </a:txBody>
                  <a:tcPr/>
                </a:tc>
                <a:tc>
                  <a:txBody>
                    <a:bodyPr/>
                    <a:lstStyle/>
                    <a:p>
                      <a:endParaRPr lang="en-US"/>
                    </a:p>
                  </a:txBody>
                  <a:tcPr/>
                </a:tc>
                <a:extLst>
                  <a:ext uri="{0D108BD9-81ED-4DB2-BD59-A6C34878D82A}">
                    <a16:rowId xmlns:a16="http://schemas.microsoft.com/office/drawing/2014/main" val="10002"/>
                  </a:ext>
                </a:extLst>
              </a:tr>
              <a:tr h="834164">
                <a:tc>
                  <a:txBody>
                    <a:bodyPr/>
                    <a:lstStyle/>
                    <a:p>
                      <a:r>
                        <a:rPr lang="en-US" dirty="0"/>
                        <a:t>0</a:t>
                      </a:r>
                      <a:r>
                        <a:rPr lang="en-US" baseline="0" dirty="0"/>
                        <a:t> m</a:t>
                      </a:r>
                      <a:endParaRPr lang="en-US" dirty="0"/>
                    </a:p>
                  </a:txBody>
                  <a:tcPr/>
                </a:tc>
                <a:tc>
                  <a:txBody>
                    <a:bodyPr/>
                    <a:lstStyle/>
                    <a:p>
                      <a:r>
                        <a:rPr lang="en-US" dirty="0">
                          <a:solidFill>
                            <a:srgbClr val="3366FF"/>
                          </a:solidFill>
                        </a:rPr>
                        <a:t>100 m</a:t>
                      </a:r>
                    </a:p>
                  </a:txBody>
                  <a:tcPr/>
                </a:tc>
                <a:tc>
                  <a:txBody>
                    <a:bodyPr/>
                    <a:lstStyle/>
                    <a:p>
                      <a:r>
                        <a:rPr lang="en-US" dirty="0">
                          <a:solidFill>
                            <a:srgbClr val="3366FF"/>
                          </a:solidFill>
                        </a:rPr>
                        <a:t>44.272 m/s</a:t>
                      </a:r>
                    </a:p>
                  </a:txBody>
                  <a:tcPr/>
                </a:tc>
                <a:tc>
                  <a:txBody>
                    <a:bodyPr/>
                    <a:lstStyle/>
                    <a:p>
                      <a:r>
                        <a:rPr lang="en-US" dirty="0">
                          <a:solidFill>
                            <a:srgbClr val="3366FF"/>
                          </a:solidFill>
                        </a:rPr>
                        <a:t>0 J</a:t>
                      </a:r>
                    </a:p>
                  </a:txBody>
                  <a:tcPr/>
                </a:tc>
                <a:tc>
                  <a:txBody>
                    <a:bodyPr/>
                    <a:lstStyle/>
                    <a:p>
                      <a:r>
                        <a:rPr lang="en-US" dirty="0">
                          <a:solidFill>
                            <a:srgbClr val="3366FF"/>
                          </a:solidFill>
                        </a:rPr>
                        <a:t>11,760 J</a:t>
                      </a:r>
                    </a:p>
                  </a:txBody>
                  <a:tcPr/>
                </a:tc>
                <a:tc>
                  <a:txBody>
                    <a:bodyPr/>
                    <a:lstStyle/>
                    <a:p>
                      <a:endParaRPr lang="en-US" dirty="0"/>
                    </a:p>
                  </a:txBody>
                  <a:tcPr/>
                </a:tc>
                <a:extLst>
                  <a:ext uri="{0D108BD9-81ED-4DB2-BD59-A6C34878D82A}">
                    <a16:rowId xmlns:a16="http://schemas.microsoft.com/office/drawing/2014/main" val="10003"/>
                  </a:ext>
                </a:extLst>
              </a:tr>
            </a:tbl>
          </a:graphicData>
        </a:graphic>
      </p:graphicFrame>
      <p:sp>
        <p:nvSpPr>
          <p:cNvPr id="7" name="Content Placeholder 2"/>
          <p:cNvSpPr>
            <a:spLocks noGrp="1"/>
          </p:cNvSpPr>
          <p:nvPr>
            <p:ph idx="1"/>
          </p:nvPr>
        </p:nvSpPr>
        <p:spPr>
          <a:xfrm>
            <a:off x="196741" y="936"/>
            <a:ext cx="8549305" cy="2664449"/>
          </a:xfrm>
        </p:spPr>
        <p:txBody>
          <a:bodyPr>
            <a:normAutofit fontScale="85000" lnSpcReduction="10000"/>
          </a:bodyPr>
          <a:lstStyle/>
          <a:p>
            <a:pPr marL="0" indent="0">
              <a:buNone/>
            </a:pPr>
            <a:r>
              <a:rPr lang="en-US" sz="3600" b="0" dirty="0"/>
              <a:t>Consider a 12.000-kg object dropped from the top of a 100.00-m tall building. Consider three moments of its fall: The instant after you let go, the instant it’s halfway down, and the instant before it hits the ground.  Assuming the </a:t>
            </a:r>
            <a:r>
              <a:rPr lang="en-US" sz="3600" b="0" dirty="0" err="1"/>
              <a:t>objecct</a:t>
            </a:r>
            <a:r>
              <a:rPr lang="en-US" sz="3600" b="0" dirty="0"/>
              <a:t> was in free-fall, complete the table below.</a:t>
            </a:r>
          </a:p>
        </p:txBody>
      </p:sp>
      <p:sp>
        <p:nvSpPr>
          <p:cNvPr id="8" name="Content Placeholder 2"/>
          <p:cNvSpPr txBox="1">
            <a:spLocks/>
          </p:cNvSpPr>
          <p:nvPr/>
        </p:nvSpPr>
        <p:spPr>
          <a:xfrm>
            <a:off x="688975" y="6269649"/>
            <a:ext cx="8549305" cy="474309"/>
          </a:xfrm>
          <a:prstGeom prst="rect">
            <a:avLst/>
          </a:prstGeom>
        </p:spPr>
        <p:txBody>
          <a:bodyPr vert="horz" lIns="91440" tIns="45720" rIns="91440" bIns="45720" rtlCol="0">
            <a:normAutofit/>
          </a:bodyPr>
          <a:lstStyle>
            <a:lvl1pPr marL="403225" indent="-403225" algn="l" defTabSz="914400" rtl="0" eaLnBrk="1" latinLnBrk="0" hangingPunct="1">
              <a:spcBef>
                <a:spcPts val="2000"/>
              </a:spcBef>
              <a:buFontTx/>
              <a:buBlip>
                <a:blip r:embed="rId2"/>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2"/>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2"/>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2"/>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marL="0" indent="0">
              <a:buFontTx/>
              <a:buNone/>
            </a:pPr>
            <a:r>
              <a:rPr lang="en-US" sz="2000" b="0" dirty="0"/>
              <a:t>*Recall </a:t>
            </a:r>
            <a:r>
              <a:rPr lang="en-US" sz="2000" b="0" i="1" dirty="0"/>
              <a:t>v</a:t>
            </a:r>
            <a:r>
              <a:rPr lang="en-US" sz="2000" b="0" i="1" baseline="-25000" dirty="0"/>
              <a:t>f</a:t>
            </a:r>
            <a:r>
              <a:rPr lang="en-US" sz="2000" b="0" baseline="30000" dirty="0"/>
              <a:t>2</a:t>
            </a:r>
            <a:r>
              <a:rPr lang="en-US" sz="2000" b="0" dirty="0"/>
              <a:t> = </a:t>
            </a:r>
            <a:r>
              <a:rPr lang="en-US" sz="2000" b="0" i="1" dirty="0"/>
              <a:t>v</a:t>
            </a:r>
            <a:r>
              <a:rPr lang="en-US" sz="2000" b="0" i="1" baseline="-25000" dirty="0"/>
              <a:t>i</a:t>
            </a:r>
            <a:r>
              <a:rPr lang="en-US" sz="2000" b="0" baseline="30000" dirty="0"/>
              <a:t>2</a:t>
            </a:r>
            <a:r>
              <a:rPr lang="en-US" sz="2000" b="0" dirty="0"/>
              <a:t> + 2</a:t>
            </a:r>
            <a:r>
              <a:rPr lang="en-US" sz="2000" b="0" i="1" dirty="0"/>
              <a:t>ad</a:t>
            </a:r>
            <a:r>
              <a:rPr lang="en-US" sz="2000" b="0" dirty="0"/>
              <a:t>.  In this case, you can set </a:t>
            </a:r>
            <a:r>
              <a:rPr lang="en-US" sz="2000" b="0" i="1" dirty="0"/>
              <a:t>v</a:t>
            </a:r>
            <a:r>
              <a:rPr lang="en-US" sz="2000" b="0" i="1" baseline="-25000" dirty="0"/>
              <a:t>i</a:t>
            </a:r>
            <a:r>
              <a:rPr lang="en-US" sz="2000" b="0" dirty="0"/>
              <a:t> = 0 and solve for </a:t>
            </a:r>
            <a:r>
              <a:rPr lang="en-US" sz="2000" b="0" i="1" dirty="0" err="1"/>
              <a:t>v</a:t>
            </a:r>
            <a:r>
              <a:rPr lang="en-US" sz="2000" b="0" i="1" baseline="-25000" dirty="0" err="1"/>
              <a:t>f</a:t>
            </a:r>
            <a:r>
              <a:rPr lang="en-US" sz="2000" b="0" dirty="0"/>
              <a:t>.</a:t>
            </a:r>
          </a:p>
        </p:txBody>
      </p:sp>
    </p:spTree>
    <p:extLst>
      <p:ext uri="{BB962C8B-B14F-4D97-AF65-F5344CB8AC3E}">
        <p14:creationId xmlns:p14="http://schemas.microsoft.com/office/powerpoint/2010/main" val="7392573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625997" y="2745430"/>
          <a:ext cx="7735368" cy="3416892"/>
        </p:xfrm>
        <a:graphic>
          <a:graphicData uri="http://schemas.openxmlformats.org/drawingml/2006/table">
            <a:tbl>
              <a:tblPr firstRow="1" bandRow="1">
                <a:tableStyleId>{073A0DAA-6AF3-43AB-8588-CEC1D06C72B9}</a:tableStyleId>
              </a:tblPr>
              <a:tblGrid>
                <a:gridCol w="1181873">
                  <a:extLst>
                    <a:ext uri="{9D8B030D-6E8A-4147-A177-3AD203B41FA5}">
                      <a16:colId xmlns:a16="http://schemas.microsoft.com/office/drawing/2014/main" val="20000"/>
                    </a:ext>
                  </a:extLst>
                </a:gridCol>
                <a:gridCol w="1310699">
                  <a:extLst>
                    <a:ext uri="{9D8B030D-6E8A-4147-A177-3AD203B41FA5}">
                      <a16:colId xmlns:a16="http://schemas.microsoft.com/office/drawing/2014/main" val="20001"/>
                    </a:ext>
                  </a:extLst>
                </a:gridCol>
                <a:gridCol w="1310699">
                  <a:extLst>
                    <a:ext uri="{9D8B030D-6E8A-4147-A177-3AD203B41FA5}">
                      <a16:colId xmlns:a16="http://schemas.microsoft.com/office/drawing/2014/main" val="20002"/>
                    </a:ext>
                  </a:extLst>
                </a:gridCol>
                <a:gridCol w="1310699">
                  <a:extLst>
                    <a:ext uri="{9D8B030D-6E8A-4147-A177-3AD203B41FA5}">
                      <a16:colId xmlns:a16="http://schemas.microsoft.com/office/drawing/2014/main" val="20003"/>
                    </a:ext>
                  </a:extLst>
                </a:gridCol>
                <a:gridCol w="1310699">
                  <a:extLst>
                    <a:ext uri="{9D8B030D-6E8A-4147-A177-3AD203B41FA5}">
                      <a16:colId xmlns:a16="http://schemas.microsoft.com/office/drawing/2014/main" val="20004"/>
                    </a:ext>
                  </a:extLst>
                </a:gridCol>
                <a:gridCol w="1310699">
                  <a:extLst>
                    <a:ext uri="{9D8B030D-6E8A-4147-A177-3AD203B41FA5}">
                      <a16:colId xmlns:a16="http://schemas.microsoft.com/office/drawing/2014/main" val="20005"/>
                    </a:ext>
                  </a:extLst>
                </a:gridCol>
              </a:tblGrid>
              <a:tr h="834164">
                <a:tc>
                  <a:txBody>
                    <a:bodyPr/>
                    <a:lstStyle/>
                    <a:p>
                      <a:r>
                        <a:rPr lang="en-US" dirty="0"/>
                        <a:t>Height </a:t>
                      </a:r>
                      <a:r>
                        <a:rPr lang="en-US" i="1" dirty="0"/>
                        <a:t>h</a:t>
                      </a:r>
                    </a:p>
                  </a:txBody>
                  <a:tcPr/>
                </a:tc>
                <a:tc>
                  <a:txBody>
                    <a:bodyPr/>
                    <a:lstStyle/>
                    <a:p>
                      <a:r>
                        <a:rPr lang="en-US" dirty="0"/>
                        <a:t>Distance fallen </a:t>
                      </a:r>
                      <a:r>
                        <a:rPr lang="en-US" i="1" dirty="0"/>
                        <a:t>d</a:t>
                      </a:r>
                    </a:p>
                  </a:txBody>
                  <a:tcPr/>
                </a:tc>
                <a:tc>
                  <a:txBody>
                    <a:bodyPr/>
                    <a:lstStyle/>
                    <a:p>
                      <a:r>
                        <a:rPr lang="en-US" dirty="0"/>
                        <a:t>Velocity* </a:t>
                      </a:r>
                    </a:p>
                    <a:p>
                      <a:r>
                        <a:rPr lang="en-US" i="1" dirty="0"/>
                        <a:t>v</a:t>
                      </a:r>
                      <a:r>
                        <a:rPr lang="en-US" dirty="0"/>
                        <a:t> = (2</a:t>
                      </a:r>
                      <a:r>
                        <a:rPr lang="en-US" i="1" dirty="0"/>
                        <a:t>ad</a:t>
                      </a:r>
                      <a:r>
                        <a:rPr lang="en-US" dirty="0"/>
                        <a:t>)</a:t>
                      </a:r>
                      <a:r>
                        <a:rPr lang="en-US" baseline="30000" dirty="0"/>
                        <a:t>½</a:t>
                      </a:r>
                      <a:r>
                        <a:rPr lang="en-US" dirty="0"/>
                        <a:t> </a:t>
                      </a:r>
                    </a:p>
                  </a:txBody>
                  <a:tcPr/>
                </a:tc>
                <a:tc>
                  <a:txBody>
                    <a:bodyPr/>
                    <a:lstStyle/>
                    <a:p>
                      <a:r>
                        <a:rPr lang="en-US" dirty="0"/>
                        <a:t>Potential</a:t>
                      </a:r>
                      <a:r>
                        <a:rPr lang="en-US" baseline="0" dirty="0"/>
                        <a:t> Energy </a:t>
                      </a:r>
                    </a:p>
                    <a:p>
                      <a:r>
                        <a:rPr lang="en-US" i="1" baseline="0" dirty="0"/>
                        <a:t>U = </a:t>
                      </a:r>
                      <a:r>
                        <a:rPr lang="en-US" i="1" baseline="0" dirty="0" err="1"/>
                        <a:t>mgh</a:t>
                      </a:r>
                      <a:endParaRPr lang="en-US" i="1" dirty="0"/>
                    </a:p>
                  </a:txBody>
                  <a:tcPr/>
                </a:tc>
                <a:tc>
                  <a:txBody>
                    <a:bodyPr/>
                    <a:lstStyle/>
                    <a:p>
                      <a:r>
                        <a:rPr lang="en-US" dirty="0"/>
                        <a:t>Kinetic Energy</a:t>
                      </a:r>
                    </a:p>
                    <a:p>
                      <a:r>
                        <a:rPr lang="en-US" i="1" dirty="0"/>
                        <a:t>K</a:t>
                      </a:r>
                      <a:r>
                        <a:rPr lang="en-US" dirty="0"/>
                        <a:t> = ½</a:t>
                      </a:r>
                      <a:r>
                        <a:rPr lang="en-US" i="1" dirty="0"/>
                        <a:t>mv</a:t>
                      </a:r>
                      <a:r>
                        <a:rPr lang="en-US" baseline="30000" dirty="0"/>
                        <a:t>2</a:t>
                      </a:r>
                    </a:p>
                  </a:txBody>
                  <a:tcPr/>
                </a:tc>
                <a:tc>
                  <a:txBody>
                    <a:bodyPr/>
                    <a:lstStyle/>
                    <a:p>
                      <a:r>
                        <a:rPr lang="en-US" dirty="0"/>
                        <a:t>Mechanical Energy</a:t>
                      </a:r>
                    </a:p>
                    <a:p>
                      <a:r>
                        <a:rPr lang="en-US" i="1" dirty="0"/>
                        <a:t>K </a:t>
                      </a:r>
                      <a:r>
                        <a:rPr lang="en-US" dirty="0"/>
                        <a:t>+ </a:t>
                      </a:r>
                      <a:r>
                        <a:rPr lang="en-US" i="1" dirty="0"/>
                        <a:t>U</a:t>
                      </a:r>
                    </a:p>
                  </a:txBody>
                  <a:tcPr/>
                </a:tc>
                <a:extLst>
                  <a:ext uri="{0D108BD9-81ED-4DB2-BD59-A6C34878D82A}">
                    <a16:rowId xmlns:a16="http://schemas.microsoft.com/office/drawing/2014/main" val="10000"/>
                  </a:ext>
                </a:extLst>
              </a:tr>
              <a:tr h="834164">
                <a:tc>
                  <a:txBody>
                    <a:bodyPr/>
                    <a:lstStyle/>
                    <a:p>
                      <a:r>
                        <a:rPr lang="en-US" dirty="0"/>
                        <a:t>100 m</a:t>
                      </a:r>
                    </a:p>
                  </a:txBody>
                  <a:tcPr/>
                </a:tc>
                <a:tc>
                  <a:txBody>
                    <a:bodyPr/>
                    <a:lstStyle/>
                    <a:p>
                      <a:r>
                        <a:rPr lang="en-US" dirty="0">
                          <a:solidFill>
                            <a:srgbClr val="3366FF"/>
                          </a:solidFill>
                        </a:rPr>
                        <a:t>0</a:t>
                      </a:r>
                      <a:r>
                        <a:rPr lang="en-US" baseline="0" dirty="0">
                          <a:solidFill>
                            <a:srgbClr val="3366FF"/>
                          </a:solidFill>
                        </a:rPr>
                        <a:t> m</a:t>
                      </a:r>
                      <a:endParaRPr lang="en-US" dirty="0">
                        <a:solidFill>
                          <a:srgbClr val="3366FF"/>
                        </a:solidFill>
                      </a:endParaRPr>
                    </a:p>
                  </a:txBody>
                  <a:tcPr/>
                </a:tc>
                <a:tc>
                  <a:txBody>
                    <a:bodyPr/>
                    <a:lstStyle/>
                    <a:p>
                      <a:r>
                        <a:rPr lang="en-US" dirty="0">
                          <a:solidFill>
                            <a:srgbClr val="3366FF"/>
                          </a:solidFill>
                        </a:rPr>
                        <a:t>0 m/s</a:t>
                      </a:r>
                    </a:p>
                  </a:txBody>
                  <a:tcPr/>
                </a:tc>
                <a:tc>
                  <a:txBody>
                    <a:bodyPr/>
                    <a:lstStyle/>
                    <a:p>
                      <a:r>
                        <a:rPr lang="en-US" dirty="0">
                          <a:solidFill>
                            <a:srgbClr val="3366FF"/>
                          </a:solidFill>
                        </a:rPr>
                        <a:t>11,760 J</a:t>
                      </a:r>
                    </a:p>
                  </a:txBody>
                  <a:tcPr/>
                </a:tc>
                <a:tc>
                  <a:txBody>
                    <a:bodyPr/>
                    <a:lstStyle/>
                    <a:p>
                      <a:r>
                        <a:rPr lang="en-US" dirty="0">
                          <a:solidFill>
                            <a:srgbClr val="3366FF"/>
                          </a:solidFill>
                        </a:rPr>
                        <a:t>0 J</a:t>
                      </a:r>
                    </a:p>
                  </a:txBody>
                  <a:tcPr/>
                </a:tc>
                <a:tc>
                  <a:txBody>
                    <a:bodyPr/>
                    <a:lstStyle/>
                    <a:p>
                      <a:r>
                        <a:rPr lang="en-US" dirty="0">
                          <a:solidFill>
                            <a:srgbClr val="3366FF"/>
                          </a:solidFill>
                        </a:rPr>
                        <a:t>11,760</a:t>
                      </a:r>
                      <a:r>
                        <a:rPr lang="en-US" baseline="0" dirty="0">
                          <a:solidFill>
                            <a:srgbClr val="3366FF"/>
                          </a:solidFill>
                        </a:rPr>
                        <a:t> J</a:t>
                      </a:r>
                      <a:endParaRPr lang="en-US" dirty="0">
                        <a:solidFill>
                          <a:srgbClr val="3366FF"/>
                        </a:solidFill>
                      </a:endParaRPr>
                    </a:p>
                  </a:txBody>
                  <a:tcPr/>
                </a:tc>
                <a:extLst>
                  <a:ext uri="{0D108BD9-81ED-4DB2-BD59-A6C34878D82A}">
                    <a16:rowId xmlns:a16="http://schemas.microsoft.com/office/drawing/2014/main" val="10001"/>
                  </a:ext>
                </a:extLst>
              </a:tr>
              <a:tr h="834164">
                <a:tc>
                  <a:txBody>
                    <a:bodyPr/>
                    <a:lstStyle/>
                    <a:p>
                      <a:r>
                        <a:rPr lang="en-US" dirty="0"/>
                        <a:t>50 m</a:t>
                      </a:r>
                    </a:p>
                  </a:txBody>
                  <a:tcPr/>
                </a:tc>
                <a:tc>
                  <a:txBody>
                    <a:bodyPr/>
                    <a:lstStyle/>
                    <a:p>
                      <a:r>
                        <a:rPr lang="en-US" dirty="0">
                          <a:solidFill>
                            <a:srgbClr val="3366FF"/>
                          </a:solidFill>
                        </a:rPr>
                        <a:t>50 m</a:t>
                      </a:r>
                    </a:p>
                  </a:txBody>
                  <a:tcPr/>
                </a:tc>
                <a:tc>
                  <a:txBody>
                    <a:bodyPr/>
                    <a:lstStyle/>
                    <a:p>
                      <a:r>
                        <a:rPr lang="en-US" dirty="0">
                          <a:solidFill>
                            <a:srgbClr val="3366FF"/>
                          </a:solidFill>
                        </a:rPr>
                        <a:t>31.305 m/s</a:t>
                      </a:r>
                    </a:p>
                  </a:txBody>
                  <a:tcPr/>
                </a:tc>
                <a:tc>
                  <a:txBody>
                    <a:bodyPr/>
                    <a:lstStyle/>
                    <a:p>
                      <a:r>
                        <a:rPr lang="en-US" dirty="0">
                          <a:solidFill>
                            <a:srgbClr val="3366FF"/>
                          </a:solidFill>
                        </a:rPr>
                        <a:t>5,880</a:t>
                      </a:r>
                      <a:r>
                        <a:rPr lang="en-US" baseline="0" dirty="0">
                          <a:solidFill>
                            <a:srgbClr val="3366FF"/>
                          </a:solidFill>
                        </a:rPr>
                        <a:t> J</a:t>
                      </a:r>
                      <a:endParaRPr lang="en-US" dirty="0">
                        <a:solidFill>
                          <a:srgbClr val="3366FF"/>
                        </a:solidFill>
                      </a:endParaRPr>
                    </a:p>
                  </a:txBody>
                  <a:tcPr/>
                </a:tc>
                <a:tc>
                  <a:txBody>
                    <a:bodyPr/>
                    <a:lstStyle/>
                    <a:p>
                      <a:r>
                        <a:rPr lang="en-US" dirty="0">
                          <a:solidFill>
                            <a:srgbClr val="3366FF"/>
                          </a:solidFill>
                        </a:rPr>
                        <a:t>5880</a:t>
                      </a:r>
                      <a:r>
                        <a:rPr lang="en-US" baseline="0" dirty="0">
                          <a:solidFill>
                            <a:srgbClr val="3366FF"/>
                          </a:solidFill>
                        </a:rPr>
                        <a:t> J</a:t>
                      </a:r>
                      <a:endParaRPr lang="en-US" dirty="0">
                        <a:solidFill>
                          <a:srgbClr val="3366FF"/>
                        </a:solidFill>
                      </a:endParaRPr>
                    </a:p>
                  </a:txBody>
                  <a:tcPr/>
                </a:tc>
                <a:tc>
                  <a:txBody>
                    <a:bodyPr/>
                    <a:lstStyle/>
                    <a:p>
                      <a:r>
                        <a:rPr lang="en-US" dirty="0">
                          <a:solidFill>
                            <a:srgbClr val="3366FF"/>
                          </a:solidFill>
                        </a:rPr>
                        <a:t>11,760 J</a:t>
                      </a:r>
                    </a:p>
                  </a:txBody>
                  <a:tcPr/>
                </a:tc>
                <a:extLst>
                  <a:ext uri="{0D108BD9-81ED-4DB2-BD59-A6C34878D82A}">
                    <a16:rowId xmlns:a16="http://schemas.microsoft.com/office/drawing/2014/main" val="10002"/>
                  </a:ext>
                </a:extLst>
              </a:tr>
              <a:tr h="834164">
                <a:tc>
                  <a:txBody>
                    <a:bodyPr/>
                    <a:lstStyle/>
                    <a:p>
                      <a:r>
                        <a:rPr lang="en-US" dirty="0"/>
                        <a:t>0</a:t>
                      </a:r>
                      <a:r>
                        <a:rPr lang="en-US" baseline="0" dirty="0"/>
                        <a:t> m</a:t>
                      </a:r>
                      <a:endParaRPr lang="en-US" dirty="0"/>
                    </a:p>
                  </a:txBody>
                  <a:tcPr/>
                </a:tc>
                <a:tc>
                  <a:txBody>
                    <a:bodyPr/>
                    <a:lstStyle/>
                    <a:p>
                      <a:r>
                        <a:rPr lang="en-US" dirty="0">
                          <a:solidFill>
                            <a:srgbClr val="3366FF"/>
                          </a:solidFill>
                        </a:rPr>
                        <a:t>100 m</a:t>
                      </a:r>
                    </a:p>
                  </a:txBody>
                  <a:tcPr/>
                </a:tc>
                <a:tc>
                  <a:txBody>
                    <a:bodyPr/>
                    <a:lstStyle/>
                    <a:p>
                      <a:r>
                        <a:rPr lang="en-US" dirty="0">
                          <a:solidFill>
                            <a:srgbClr val="3366FF"/>
                          </a:solidFill>
                        </a:rPr>
                        <a:t>44.272 m/s</a:t>
                      </a:r>
                    </a:p>
                  </a:txBody>
                  <a:tcPr/>
                </a:tc>
                <a:tc>
                  <a:txBody>
                    <a:bodyPr/>
                    <a:lstStyle/>
                    <a:p>
                      <a:r>
                        <a:rPr lang="en-US" dirty="0">
                          <a:solidFill>
                            <a:srgbClr val="3366FF"/>
                          </a:solidFill>
                        </a:rPr>
                        <a:t>0 J</a:t>
                      </a:r>
                    </a:p>
                  </a:txBody>
                  <a:tcPr/>
                </a:tc>
                <a:tc>
                  <a:txBody>
                    <a:bodyPr/>
                    <a:lstStyle/>
                    <a:p>
                      <a:r>
                        <a:rPr lang="en-US" dirty="0">
                          <a:solidFill>
                            <a:srgbClr val="3366FF"/>
                          </a:solidFill>
                        </a:rPr>
                        <a:t>11,760 J</a:t>
                      </a:r>
                    </a:p>
                  </a:txBody>
                  <a:tcPr/>
                </a:tc>
                <a:tc>
                  <a:txBody>
                    <a:bodyPr/>
                    <a:lstStyle/>
                    <a:p>
                      <a:r>
                        <a:rPr lang="en-US" dirty="0">
                          <a:solidFill>
                            <a:srgbClr val="3366FF"/>
                          </a:solidFill>
                        </a:rPr>
                        <a:t>11,760 J</a:t>
                      </a:r>
                    </a:p>
                  </a:txBody>
                  <a:tcPr/>
                </a:tc>
                <a:extLst>
                  <a:ext uri="{0D108BD9-81ED-4DB2-BD59-A6C34878D82A}">
                    <a16:rowId xmlns:a16="http://schemas.microsoft.com/office/drawing/2014/main" val="10003"/>
                  </a:ext>
                </a:extLst>
              </a:tr>
            </a:tbl>
          </a:graphicData>
        </a:graphic>
      </p:graphicFrame>
      <p:sp>
        <p:nvSpPr>
          <p:cNvPr id="7" name="Content Placeholder 2"/>
          <p:cNvSpPr>
            <a:spLocks noGrp="1"/>
          </p:cNvSpPr>
          <p:nvPr>
            <p:ph idx="1"/>
          </p:nvPr>
        </p:nvSpPr>
        <p:spPr>
          <a:xfrm>
            <a:off x="196741" y="936"/>
            <a:ext cx="8549305" cy="2664449"/>
          </a:xfrm>
        </p:spPr>
        <p:txBody>
          <a:bodyPr>
            <a:normAutofit fontScale="85000" lnSpcReduction="10000"/>
          </a:bodyPr>
          <a:lstStyle/>
          <a:p>
            <a:pPr marL="0" indent="0">
              <a:buNone/>
            </a:pPr>
            <a:r>
              <a:rPr lang="en-US" sz="3600" b="0" dirty="0"/>
              <a:t>Consider a 12.000-kg object dropped from the top of a 100.00-m tall building. Consider three moments of its fall: The instant after you let go, the instant it’s halfway down, and the instant before it hits the ground.  Assuming the </a:t>
            </a:r>
            <a:r>
              <a:rPr lang="en-US" sz="3600" b="0" dirty="0" err="1"/>
              <a:t>objecct</a:t>
            </a:r>
            <a:r>
              <a:rPr lang="en-US" sz="3600" b="0" dirty="0"/>
              <a:t> was in free-fall, complete the table below.</a:t>
            </a:r>
          </a:p>
        </p:txBody>
      </p:sp>
      <p:sp>
        <p:nvSpPr>
          <p:cNvPr id="8" name="Content Placeholder 2"/>
          <p:cNvSpPr txBox="1">
            <a:spLocks/>
          </p:cNvSpPr>
          <p:nvPr/>
        </p:nvSpPr>
        <p:spPr>
          <a:xfrm>
            <a:off x="688975" y="6269649"/>
            <a:ext cx="8549305" cy="474309"/>
          </a:xfrm>
          <a:prstGeom prst="rect">
            <a:avLst/>
          </a:prstGeom>
        </p:spPr>
        <p:txBody>
          <a:bodyPr vert="horz" lIns="91440" tIns="45720" rIns="91440" bIns="45720" rtlCol="0">
            <a:normAutofit/>
          </a:bodyPr>
          <a:lstStyle>
            <a:lvl1pPr marL="403225" indent="-403225" algn="l" defTabSz="914400" rtl="0" eaLnBrk="1" latinLnBrk="0" hangingPunct="1">
              <a:spcBef>
                <a:spcPts val="2000"/>
              </a:spcBef>
              <a:buFontTx/>
              <a:buBlip>
                <a:blip r:embed="rId2"/>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2"/>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2"/>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2"/>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marL="0" indent="0">
              <a:buFontTx/>
              <a:buNone/>
            </a:pPr>
            <a:r>
              <a:rPr lang="en-US" sz="2000" b="0" dirty="0"/>
              <a:t>*Recall </a:t>
            </a:r>
            <a:r>
              <a:rPr lang="en-US" sz="2000" b="0" i="1" dirty="0"/>
              <a:t>v</a:t>
            </a:r>
            <a:r>
              <a:rPr lang="en-US" sz="2000" b="0" i="1" baseline="-25000" dirty="0"/>
              <a:t>f</a:t>
            </a:r>
            <a:r>
              <a:rPr lang="en-US" sz="2000" b="0" baseline="30000" dirty="0"/>
              <a:t>2</a:t>
            </a:r>
            <a:r>
              <a:rPr lang="en-US" sz="2000" b="0" dirty="0"/>
              <a:t> = </a:t>
            </a:r>
            <a:r>
              <a:rPr lang="en-US" sz="2000" b="0" i="1" dirty="0"/>
              <a:t>v</a:t>
            </a:r>
            <a:r>
              <a:rPr lang="en-US" sz="2000" b="0" i="1" baseline="-25000" dirty="0"/>
              <a:t>i</a:t>
            </a:r>
            <a:r>
              <a:rPr lang="en-US" sz="2000" b="0" baseline="30000" dirty="0"/>
              <a:t>2</a:t>
            </a:r>
            <a:r>
              <a:rPr lang="en-US" sz="2000" b="0" dirty="0"/>
              <a:t> + 2</a:t>
            </a:r>
            <a:r>
              <a:rPr lang="en-US" sz="2000" b="0" i="1" dirty="0"/>
              <a:t>ad</a:t>
            </a:r>
            <a:r>
              <a:rPr lang="en-US" sz="2000" b="0" dirty="0"/>
              <a:t>.  In this case, you can set </a:t>
            </a:r>
            <a:r>
              <a:rPr lang="en-US" sz="2000" b="0" i="1" dirty="0"/>
              <a:t>v</a:t>
            </a:r>
            <a:r>
              <a:rPr lang="en-US" sz="2000" b="0" i="1" baseline="-25000" dirty="0"/>
              <a:t>i</a:t>
            </a:r>
            <a:r>
              <a:rPr lang="en-US" sz="2000" b="0" dirty="0"/>
              <a:t> = 0 and solve for </a:t>
            </a:r>
            <a:r>
              <a:rPr lang="en-US" sz="2000" b="0" i="1" dirty="0" err="1"/>
              <a:t>v</a:t>
            </a:r>
            <a:r>
              <a:rPr lang="en-US" sz="2000" b="0" i="1" baseline="-25000" dirty="0" err="1"/>
              <a:t>f</a:t>
            </a:r>
            <a:r>
              <a:rPr lang="en-US" sz="2000" b="0" dirty="0"/>
              <a:t>.</a:t>
            </a:r>
          </a:p>
        </p:txBody>
      </p:sp>
    </p:spTree>
    <p:extLst>
      <p:ext uri="{BB962C8B-B14F-4D97-AF65-F5344CB8AC3E}">
        <p14:creationId xmlns:p14="http://schemas.microsoft.com/office/powerpoint/2010/main" val="6772462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Conservation of Mechanical Energy</a:t>
            </a:r>
          </a:p>
        </p:txBody>
      </p:sp>
      <p:sp>
        <p:nvSpPr>
          <p:cNvPr id="3" name="Content Placeholder 2"/>
          <p:cNvSpPr>
            <a:spLocks noGrp="1"/>
          </p:cNvSpPr>
          <p:nvPr>
            <p:ph idx="1"/>
          </p:nvPr>
        </p:nvSpPr>
        <p:spPr>
          <a:xfrm>
            <a:off x="779462" y="2146618"/>
            <a:ext cx="7581901" cy="3828138"/>
          </a:xfrm>
        </p:spPr>
        <p:txBody>
          <a:bodyPr/>
          <a:lstStyle/>
          <a:p>
            <a:r>
              <a:rPr lang="en-US" dirty="0"/>
              <a:t>As we can see, in certain circumstances, such as free-fall or frictionless conditions, mechanical energy is conserved!</a:t>
            </a:r>
          </a:p>
          <a:p>
            <a:pPr marL="0" indent="0">
              <a:buNone/>
            </a:pPr>
            <a:r>
              <a:rPr lang="en-US" dirty="0"/>
              <a:t>	</a:t>
            </a:r>
            <a:r>
              <a:rPr lang="en-US" sz="4000" dirty="0" err="1"/>
              <a:t>Σ</a:t>
            </a:r>
            <a:r>
              <a:rPr lang="en-US" sz="4000" dirty="0"/>
              <a:t>(</a:t>
            </a:r>
            <a:r>
              <a:rPr lang="en-US" sz="4000" i="1" dirty="0"/>
              <a:t>K</a:t>
            </a:r>
            <a:r>
              <a:rPr lang="en-US" sz="4000" dirty="0"/>
              <a:t> + </a:t>
            </a:r>
            <a:r>
              <a:rPr lang="en-US" sz="4000" i="1" dirty="0"/>
              <a:t>U</a:t>
            </a:r>
            <a:r>
              <a:rPr lang="en-US" sz="4000" dirty="0"/>
              <a:t>)</a:t>
            </a:r>
            <a:r>
              <a:rPr lang="en-US" sz="4000" i="1" baseline="-25000" dirty="0"/>
              <a:t>before</a:t>
            </a:r>
            <a:r>
              <a:rPr lang="en-US" sz="4000" dirty="0"/>
              <a:t> = </a:t>
            </a:r>
            <a:r>
              <a:rPr lang="en-US" sz="4000" dirty="0" err="1"/>
              <a:t>Σ</a:t>
            </a:r>
            <a:r>
              <a:rPr lang="en-US" sz="4000" dirty="0"/>
              <a:t>(</a:t>
            </a:r>
            <a:r>
              <a:rPr lang="en-US" sz="4000" i="1" dirty="0"/>
              <a:t>K </a:t>
            </a:r>
            <a:r>
              <a:rPr lang="en-US" sz="4000" dirty="0"/>
              <a:t>+</a:t>
            </a:r>
            <a:r>
              <a:rPr lang="en-US" sz="4000" i="1" dirty="0"/>
              <a:t> U</a:t>
            </a:r>
            <a:r>
              <a:rPr lang="en-US" sz="4000" dirty="0"/>
              <a:t>)</a:t>
            </a:r>
            <a:r>
              <a:rPr lang="en-US" sz="4000" i="1" baseline="-25000" dirty="0"/>
              <a:t>after</a:t>
            </a:r>
          </a:p>
          <a:p>
            <a:r>
              <a:rPr lang="en-US" dirty="0"/>
              <a:t>Time for Cut Short &amp; </a:t>
            </a:r>
            <a:r>
              <a:rPr lang="en-US" dirty="0" err="1"/>
              <a:t>Phet</a:t>
            </a:r>
            <a:r>
              <a:rPr lang="en-US" dirty="0"/>
              <a:t> roller coaster demos!</a:t>
            </a:r>
          </a:p>
        </p:txBody>
      </p:sp>
    </p:spTree>
    <p:extLst>
      <p:ext uri="{BB962C8B-B14F-4D97-AF65-F5344CB8AC3E}">
        <p14:creationId xmlns:p14="http://schemas.microsoft.com/office/powerpoint/2010/main" val="36698961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625997" y="2745430"/>
          <a:ext cx="7735368" cy="3416892"/>
        </p:xfrm>
        <a:graphic>
          <a:graphicData uri="http://schemas.openxmlformats.org/drawingml/2006/table">
            <a:tbl>
              <a:tblPr firstRow="1" bandRow="1">
                <a:tableStyleId>{073A0DAA-6AF3-43AB-8588-CEC1D06C72B9}</a:tableStyleId>
              </a:tblPr>
              <a:tblGrid>
                <a:gridCol w="1181873">
                  <a:extLst>
                    <a:ext uri="{9D8B030D-6E8A-4147-A177-3AD203B41FA5}">
                      <a16:colId xmlns:a16="http://schemas.microsoft.com/office/drawing/2014/main" val="20000"/>
                    </a:ext>
                  </a:extLst>
                </a:gridCol>
                <a:gridCol w="1310699">
                  <a:extLst>
                    <a:ext uri="{9D8B030D-6E8A-4147-A177-3AD203B41FA5}">
                      <a16:colId xmlns:a16="http://schemas.microsoft.com/office/drawing/2014/main" val="20001"/>
                    </a:ext>
                  </a:extLst>
                </a:gridCol>
                <a:gridCol w="1310699">
                  <a:extLst>
                    <a:ext uri="{9D8B030D-6E8A-4147-A177-3AD203B41FA5}">
                      <a16:colId xmlns:a16="http://schemas.microsoft.com/office/drawing/2014/main" val="20002"/>
                    </a:ext>
                  </a:extLst>
                </a:gridCol>
                <a:gridCol w="1310699">
                  <a:extLst>
                    <a:ext uri="{9D8B030D-6E8A-4147-A177-3AD203B41FA5}">
                      <a16:colId xmlns:a16="http://schemas.microsoft.com/office/drawing/2014/main" val="20003"/>
                    </a:ext>
                  </a:extLst>
                </a:gridCol>
                <a:gridCol w="1310699">
                  <a:extLst>
                    <a:ext uri="{9D8B030D-6E8A-4147-A177-3AD203B41FA5}">
                      <a16:colId xmlns:a16="http://schemas.microsoft.com/office/drawing/2014/main" val="20004"/>
                    </a:ext>
                  </a:extLst>
                </a:gridCol>
                <a:gridCol w="1310699">
                  <a:extLst>
                    <a:ext uri="{9D8B030D-6E8A-4147-A177-3AD203B41FA5}">
                      <a16:colId xmlns:a16="http://schemas.microsoft.com/office/drawing/2014/main" val="20005"/>
                    </a:ext>
                  </a:extLst>
                </a:gridCol>
              </a:tblGrid>
              <a:tr h="834164">
                <a:tc>
                  <a:txBody>
                    <a:bodyPr/>
                    <a:lstStyle/>
                    <a:p>
                      <a:r>
                        <a:rPr lang="en-US" dirty="0"/>
                        <a:t>Height </a:t>
                      </a:r>
                      <a:r>
                        <a:rPr lang="en-US" i="1" dirty="0"/>
                        <a:t>h</a:t>
                      </a:r>
                    </a:p>
                  </a:txBody>
                  <a:tcPr/>
                </a:tc>
                <a:tc>
                  <a:txBody>
                    <a:bodyPr/>
                    <a:lstStyle/>
                    <a:p>
                      <a:r>
                        <a:rPr lang="en-US" dirty="0"/>
                        <a:t>Distance fallen </a:t>
                      </a:r>
                      <a:r>
                        <a:rPr lang="en-US" i="1" dirty="0"/>
                        <a:t>d</a:t>
                      </a:r>
                    </a:p>
                  </a:txBody>
                  <a:tcPr/>
                </a:tc>
                <a:tc>
                  <a:txBody>
                    <a:bodyPr/>
                    <a:lstStyle/>
                    <a:p>
                      <a:r>
                        <a:rPr lang="en-US" dirty="0"/>
                        <a:t>Velocity* </a:t>
                      </a:r>
                    </a:p>
                    <a:p>
                      <a:r>
                        <a:rPr lang="en-US" i="1" dirty="0"/>
                        <a:t>v</a:t>
                      </a:r>
                      <a:r>
                        <a:rPr lang="en-US" dirty="0"/>
                        <a:t> = (2</a:t>
                      </a:r>
                      <a:r>
                        <a:rPr lang="en-US" i="1" dirty="0"/>
                        <a:t>ad</a:t>
                      </a:r>
                      <a:r>
                        <a:rPr lang="en-US" dirty="0"/>
                        <a:t>)</a:t>
                      </a:r>
                      <a:r>
                        <a:rPr lang="en-US" baseline="30000" dirty="0"/>
                        <a:t>½</a:t>
                      </a:r>
                      <a:r>
                        <a:rPr lang="en-US" dirty="0"/>
                        <a:t> </a:t>
                      </a:r>
                    </a:p>
                  </a:txBody>
                  <a:tcPr/>
                </a:tc>
                <a:tc>
                  <a:txBody>
                    <a:bodyPr/>
                    <a:lstStyle/>
                    <a:p>
                      <a:r>
                        <a:rPr lang="en-US" dirty="0"/>
                        <a:t>Potential</a:t>
                      </a:r>
                      <a:r>
                        <a:rPr lang="en-US" baseline="0" dirty="0"/>
                        <a:t> Energy </a:t>
                      </a:r>
                    </a:p>
                    <a:p>
                      <a:r>
                        <a:rPr lang="en-US" i="1" baseline="0" dirty="0"/>
                        <a:t>U = </a:t>
                      </a:r>
                      <a:r>
                        <a:rPr lang="en-US" i="1" baseline="0" dirty="0" err="1"/>
                        <a:t>mgh</a:t>
                      </a:r>
                      <a:endParaRPr lang="en-US" i="1" dirty="0"/>
                    </a:p>
                  </a:txBody>
                  <a:tcPr/>
                </a:tc>
                <a:tc>
                  <a:txBody>
                    <a:bodyPr/>
                    <a:lstStyle/>
                    <a:p>
                      <a:r>
                        <a:rPr lang="en-US" dirty="0"/>
                        <a:t>Kinetic Energy</a:t>
                      </a:r>
                    </a:p>
                    <a:p>
                      <a:r>
                        <a:rPr lang="en-US" i="1" dirty="0"/>
                        <a:t>K</a:t>
                      </a:r>
                      <a:r>
                        <a:rPr lang="en-US" dirty="0"/>
                        <a:t> = ½</a:t>
                      </a:r>
                      <a:r>
                        <a:rPr lang="en-US" i="1" dirty="0"/>
                        <a:t>mv</a:t>
                      </a:r>
                      <a:r>
                        <a:rPr lang="en-US" baseline="30000" dirty="0"/>
                        <a:t>2</a:t>
                      </a:r>
                    </a:p>
                  </a:txBody>
                  <a:tcPr/>
                </a:tc>
                <a:tc>
                  <a:txBody>
                    <a:bodyPr/>
                    <a:lstStyle/>
                    <a:p>
                      <a:r>
                        <a:rPr lang="en-US" dirty="0"/>
                        <a:t>Mechanical Energy</a:t>
                      </a:r>
                    </a:p>
                    <a:p>
                      <a:r>
                        <a:rPr lang="en-US" i="1" dirty="0"/>
                        <a:t>K </a:t>
                      </a:r>
                      <a:r>
                        <a:rPr lang="en-US" dirty="0"/>
                        <a:t>+ </a:t>
                      </a:r>
                      <a:r>
                        <a:rPr lang="en-US" i="1" dirty="0"/>
                        <a:t>U</a:t>
                      </a:r>
                    </a:p>
                  </a:txBody>
                  <a:tcPr/>
                </a:tc>
                <a:extLst>
                  <a:ext uri="{0D108BD9-81ED-4DB2-BD59-A6C34878D82A}">
                    <a16:rowId xmlns:a16="http://schemas.microsoft.com/office/drawing/2014/main" val="10000"/>
                  </a:ext>
                </a:extLst>
              </a:tr>
              <a:tr h="834164">
                <a:tc>
                  <a:txBody>
                    <a:bodyPr/>
                    <a:lstStyle/>
                    <a:p>
                      <a:r>
                        <a:rPr lang="en-US" dirty="0"/>
                        <a:t>100 m</a:t>
                      </a:r>
                    </a:p>
                  </a:txBody>
                  <a:tcPr/>
                </a:tc>
                <a:tc>
                  <a:txBody>
                    <a:bodyPr/>
                    <a:lstStyle/>
                    <a:p>
                      <a:r>
                        <a:rPr lang="en-US" dirty="0">
                          <a:solidFill>
                            <a:srgbClr val="3366FF"/>
                          </a:solidFill>
                        </a:rPr>
                        <a:t>0</a:t>
                      </a:r>
                      <a:r>
                        <a:rPr lang="en-US" baseline="0" dirty="0">
                          <a:solidFill>
                            <a:srgbClr val="3366FF"/>
                          </a:solidFill>
                        </a:rPr>
                        <a:t> m</a:t>
                      </a:r>
                      <a:endParaRPr lang="en-US" dirty="0">
                        <a:solidFill>
                          <a:srgbClr val="3366FF"/>
                        </a:solidFill>
                      </a:endParaRPr>
                    </a:p>
                  </a:txBody>
                  <a:tcPr/>
                </a:tc>
                <a:tc>
                  <a:txBody>
                    <a:bodyPr/>
                    <a:lstStyle/>
                    <a:p>
                      <a:r>
                        <a:rPr lang="en-US" dirty="0">
                          <a:solidFill>
                            <a:srgbClr val="3366FF"/>
                          </a:solidFill>
                        </a:rPr>
                        <a:t>0 m/s</a:t>
                      </a:r>
                    </a:p>
                  </a:txBody>
                  <a:tcPr/>
                </a:tc>
                <a:tc>
                  <a:txBody>
                    <a:bodyPr/>
                    <a:lstStyle/>
                    <a:p>
                      <a:r>
                        <a:rPr lang="en-US" dirty="0">
                          <a:solidFill>
                            <a:srgbClr val="3366FF"/>
                          </a:solidFill>
                        </a:rPr>
                        <a:t>11,760 J</a:t>
                      </a:r>
                    </a:p>
                  </a:txBody>
                  <a:tcPr/>
                </a:tc>
                <a:tc>
                  <a:txBody>
                    <a:bodyPr/>
                    <a:lstStyle/>
                    <a:p>
                      <a:r>
                        <a:rPr lang="en-US" dirty="0">
                          <a:solidFill>
                            <a:srgbClr val="3366FF"/>
                          </a:solidFill>
                        </a:rPr>
                        <a:t>0 J</a:t>
                      </a:r>
                    </a:p>
                  </a:txBody>
                  <a:tcPr/>
                </a:tc>
                <a:tc>
                  <a:txBody>
                    <a:bodyPr/>
                    <a:lstStyle/>
                    <a:p>
                      <a:r>
                        <a:rPr lang="en-US" dirty="0">
                          <a:solidFill>
                            <a:srgbClr val="3366FF"/>
                          </a:solidFill>
                        </a:rPr>
                        <a:t>11,760</a:t>
                      </a:r>
                      <a:r>
                        <a:rPr lang="en-US" baseline="0" dirty="0">
                          <a:solidFill>
                            <a:srgbClr val="3366FF"/>
                          </a:solidFill>
                        </a:rPr>
                        <a:t> J</a:t>
                      </a:r>
                      <a:endParaRPr lang="en-US" dirty="0">
                        <a:solidFill>
                          <a:srgbClr val="3366FF"/>
                        </a:solidFill>
                      </a:endParaRPr>
                    </a:p>
                  </a:txBody>
                  <a:tcPr/>
                </a:tc>
                <a:extLst>
                  <a:ext uri="{0D108BD9-81ED-4DB2-BD59-A6C34878D82A}">
                    <a16:rowId xmlns:a16="http://schemas.microsoft.com/office/drawing/2014/main" val="10001"/>
                  </a:ext>
                </a:extLst>
              </a:tr>
              <a:tr h="834164">
                <a:tc>
                  <a:txBody>
                    <a:bodyPr/>
                    <a:lstStyle/>
                    <a:p>
                      <a:r>
                        <a:rPr lang="en-US" dirty="0"/>
                        <a:t>50 m</a:t>
                      </a:r>
                    </a:p>
                  </a:txBody>
                  <a:tcPr/>
                </a:tc>
                <a:tc>
                  <a:txBody>
                    <a:bodyPr/>
                    <a:lstStyle/>
                    <a:p>
                      <a:r>
                        <a:rPr lang="en-US" dirty="0">
                          <a:solidFill>
                            <a:srgbClr val="3366FF"/>
                          </a:solidFill>
                        </a:rPr>
                        <a:t>50 m</a:t>
                      </a:r>
                    </a:p>
                  </a:txBody>
                  <a:tcPr/>
                </a:tc>
                <a:tc>
                  <a:txBody>
                    <a:bodyPr/>
                    <a:lstStyle/>
                    <a:p>
                      <a:r>
                        <a:rPr lang="en-US" dirty="0">
                          <a:solidFill>
                            <a:srgbClr val="3366FF"/>
                          </a:solidFill>
                        </a:rPr>
                        <a:t>31.305 m/s</a:t>
                      </a:r>
                    </a:p>
                  </a:txBody>
                  <a:tcPr/>
                </a:tc>
                <a:tc>
                  <a:txBody>
                    <a:bodyPr/>
                    <a:lstStyle/>
                    <a:p>
                      <a:r>
                        <a:rPr lang="en-US" dirty="0">
                          <a:solidFill>
                            <a:srgbClr val="3366FF"/>
                          </a:solidFill>
                        </a:rPr>
                        <a:t>5,880</a:t>
                      </a:r>
                      <a:r>
                        <a:rPr lang="en-US" baseline="0" dirty="0">
                          <a:solidFill>
                            <a:srgbClr val="3366FF"/>
                          </a:solidFill>
                        </a:rPr>
                        <a:t> J</a:t>
                      </a:r>
                      <a:endParaRPr lang="en-US" dirty="0">
                        <a:solidFill>
                          <a:srgbClr val="3366FF"/>
                        </a:solidFill>
                      </a:endParaRPr>
                    </a:p>
                  </a:txBody>
                  <a:tcPr/>
                </a:tc>
                <a:tc>
                  <a:txBody>
                    <a:bodyPr/>
                    <a:lstStyle/>
                    <a:p>
                      <a:r>
                        <a:rPr lang="en-US" dirty="0">
                          <a:solidFill>
                            <a:srgbClr val="3366FF"/>
                          </a:solidFill>
                        </a:rPr>
                        <a:t>5880</a:t>
                      </a:r>
                      <a:r>
                        <a:rPr lang="en-US" baseline="0" dirty="0">
                          <a:solidFill>
                            <a:srgbClr val="3366FF"/>
                          </a:solidFill>
                        </a:rPr>
                        <a:t> J</a:t>
                      </a:r>
                      <a:endParaRPr lang="en-US" dirty="0">
                        <a:solidFill>
                          <a:srgbClr val="3366FF"/>
                        </a:solidFill>
                      </a:endParaRPr>
                    </a:p>
                  </a:txBody>
                  <a:tcPr/>
                </a:tc>
                <a:tc>
                  <a:txBody>
                    <a:bodyPr/>
                    <a:lstStyle/>
                    <a:p>
                      <a:r>
                        <a:rPr lang="en-US" dirty="0">
                          <a:solidFill>
                            <a:srgbClr val="3366FF"/>
                          </a:solidFill>
                        </a:rPr>
                        <a:t>11,760 J</a:t>
                      </a:r>
                    </a:p>
                  </a:txBody>
                  <a:tcPr/>
                </a:tc>
                <a:extLst>
                  <a:ext uri="{0D108BD9-81ED-4DB2-BD59-A6C34878D82A}">
                    <a16:rowId xmlns:a16="http://schemas.microsoft.com/office/drawing/2014/main" val="10002"/>
                  </a:ext>
                </a:extLst>
              </a:tr>
              <a:tr h="834164">
                <a:tc>
                  <a:txBody>
                    <a:bodyPr/>
                    <a:lstStyle/>
                    <a:p>
                      <a:r>
                        <a:rPr lang="en-US" dirty="0"/>
                        <a:t>0</a:t>
                      </a:r>
                      <a:r>
                        <a:rPr lang="en-US" baseline="0" dirty="0"/>
                        <a:t> m</a:t>
                      </a:r>
                      <a:endParaRPr lang="en-US" dirty="0"/>
                    </a:p>
                  </a:txBody>
                  <a:tcPr/>
                </a:tc>
                <a:tc>
                  <a:txBody>
                    <a:bodyPr/>
                    <a:lstStyle/>
                    <a:p>
                      <a:r>
                        <a:rPr lang="en-US" dirty="0">
                          <a:solidFill>
                            <a:srgbClr val="3366FF"/>
                          </a:solidFill>
                        </a:rPr>
                        <a:t>100 m</a:t>
                      </a:r>
                    </a:p>
                  </a:txBody>
                  <a:tcPr/>
                </a:tc>
                <a:tc>
                  <a:txBody>
                    <a:bodyPr/>
                    <a:lstStyle/>
                    <a:p>
                      <a:r>
                        <a:rPr lang="en-US" dirty="0">
                          <a:solidFill>
                            <a:srgbClr val="3366FF"/>
                          </a:solidFill>
                        </a:rPr>
                        <a:t>44.272 m/s</a:t>
                      </a:r>
                    </a:p>
                  </a:txBody>
                  <a:tcPr/>
                </a:tc>
                <a:tc>
                  <a:txBody>
                    <a:bodyPr/>
                    <a:lstStyle/>
                    <a:p>
                      <a:r>
                        <a:rPr lang="en-US" dirty="0">
                          <a:solidFill>
                            <a:srgbClr val="3366FF"/>
                          </a:solidFill>
                        </a:rPr>
                        <a:t>0 J</a:t>
                      </a:r>
                    </a:p>
                  </a:txBody>
                  <a:tcPr/>
                </a:tc>
                <a:tc>
                  <a:txBody>
                    <a:bodyPr/>
                    <a:lstStyle/>
                    <a:p>
                      <a:r>
                        <a:rPr lang="en-US" dirty="0">
                          <a:solidFill>
                            <a:srgbClr val="3366FF"/>
                          </a:solidFill>
                        </a:rPr>
                        <a:t>11,760 J</a:t>
                      </a:r>
                    </a:p>
                  </a:txBody>
                  <a:tcPr/>
                </a:tc>
                <a:tc>
                  <a:txBody>
                    <a:bodyPr/>
                    <a:lstStyle/>
                    <a:p>
                      <a:r>
                        <a:rPr lang="en-US" dirty="0">
                          <a:solidFill>
                            <a:srgbClr val="3366FF"/>
                          </a:solidFill>
                        </a:rPr>
                        <a:t>11,760 J</a:t>
                      </a:r>
                    </a:p>
                  </a:txBody>
                  <a:tcPr/>
                </a:tc>
                <a:extLst>
                  <a:ext uri="{0D108BD9-81ED-4DB2-BD59-A6C34878D82A}">
                    <a16:rowId xmlns:a16="http://schemas.microsoft.com/office/drawing/2014/main" val="10003"/>
                  </a:ext>
                </a:extLst>
              </a:tr>
            </a:tbl>
          </a:graphicData>
        </a:graphic>
      </p:graphicFrame>
      <p:sp>
        <p:nvSpPr>
          <p:cNvPr id="7" name="Content Placeholder 2"/>
          <p:cNvSpPr>
            <a:spLocks noGrp="1"/>
          </p:cNvSpPr>
          <p:nvPr>
            <p:ph idx="1"/>
          </p:nvPr>
        </p:nvSpPr>
        <p:spPr>
          <a:xfrm>
            <a:off x="196741" y="936"/>
            <a:ext cx="8549305" cy="2664449"/>
          </a:xfrm>
        </p:spPr>
        <p:txBody>
          <a:bodyPr>
            <a:normAutofit lnSpcReduction="10000"/>
          </a:bodyPr>
          <a:lstStyle/>
          <a:p>
            <a:pPr marL="0" indent="0">
              <a:buNone/>
            </a:pPr>
            <a:r>
              <a:rPr lang="en-US" sz="3600" b="0" dirty="0"/>
              <a:t>Let’s return to our example of a 12-kg object fall off a 100-m tall building.  Now let’s assume the more realistic condition of air-resistance occurs.  Which numbers below would we have to change?</a:t>
            </a:r>
          </a:p>
        </p:txBody>
      </p:sp>
      <p:sp>
        <p:nvSpPr>
          <p:cNvPr id="8" name="Content Placeholder 2"/>
          <p:cNvSpPr txBox="1">
            <a:spLocks/>
          </p:cNvSpPr>
          <p:nvPr/>
        </p:nvSpPr>
        <p:spPr>
          <a:xfrm>
            <a:off x="688975" y="6269649"/>
            <a:ext cx="8549305" cy="474309"/>
          </a:xfrm>
          <a:prstGeom prst="rect">
            <a:avLst/>
          </a:prstGeom>
        </p:spPr>
        <p:txBody>
          <a:bodyPr vert="horz" lIns="91440" tIns="45720" rIns="91440" bIns="45720" rtlCol="0">
            <a:normAutofit/>
          </a:bodyPr>
          <a:lstStyle>
            <a:lvl1pPr marL="403225" indent="-403225" algn="l" defTabSz="914400" rtl="0" eaLnBrk="1" latinLnBrk="0" hangingPunct="1">
              <a:spcBef>
                <a:spcPts val="2000"/>
              </a:spcBef>
              <a:buFontTx/>
              <a:buBlip>
                <a:blip r:embed="rId2"/>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2"/>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2"/>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2"/>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marL="0" indent="0">
              <a:buFontTx/>
              <a:buNone/>
            </a:pPr>
            <a:r>
              <a:rPr lang="en-US" sz="2000" b="0" dirty="0"/>
              <a:t>*Recall </a:t>
            </a:r>
            <a:r>
              <a:rPr lang="en-US" sz="2000" b="0" i="1" dirty="0"/>
              <a:t>v</a:t>
            </a:r>
            <a:r>
              <a:rPr lang="en-US" sz="2000" b="0" i="1" baseline="-25000" dirty="0"/>
              <a:t>f</a:t>
            </a:r>
            <a:r>
              <a:rPr lang="en-US" sz="2000" b="0" baseline="30000" dirty="0"/>
              <a:t>2</a:t>
            </a:r>
            <a:r>
              <a:rPr lang="en-US" sz="2000" b="0" dirty="0"/>
              <a:t> = </a:t>
            </a:r>
            <a:r>
              <a:rPr lang="en-US" sz="2000" b="0" i="1" dirty="0"/>
              <a:t>v</a:t>
            </a:r>
            <a:r>
              <a:rPr lang="en-US" sz="2000" b="0" i="1" baseline="-25000" dirty="0"/>
              <a:t>i</a:t>
            </a:r>
            <a:r>
              <a:rPr lang="en-US" sz="2000" b="0" baseline="30000" dirty="0"/>
              <a:t>2</a:t>
            </a:r>
            <a:r>
              <a:rPr lang="en-US" sz="2000" b="0" dirty="0"/>
              <a:t> + 2</a:t>
            </a:r>
            <a:r>
              <a:rPr lang="en-US" sz="2000" b="0" i="1" dirty="0"/>
              <a:t>ad</a:t>
            </a:r>
            <a:r>
              <a:rPr lang="en-US" sz="2000" b="0" dirty="0"/>
              <a:t>.  In this case, you can set </a:t>
            </a:r>
            <a:r>
              <a:rPr lang="en-US" sz="2000" b="0" i="1" dirty="0"/>
              <a:t>v</a:t>
            </a:r>
            <a:r>
              <a:rPr lang="en-US" sz="2000" b="0" i="1" baseline="-25000" dirty="0"/>
              <a:t>i</a:t>
            </a:r>
            <a:r>
              <a:rPr lang="en-US" sz="2000" b="0" dirty="0"/>
              <a:t> = 0 and solve for </a:t>
            </a:r>
            <a:r>
              <a:rPr lang="en-US" sz="2000" b="0" i="1" dirty="0" err="1"/>
              <a:t>v</a:t>
            </a:r>
            <a:r>
              <a:rPr lang="en-US" sz="2000" b="0" i="1" baseline="-25000" dirty="0" err="1"/>
              <a:t>f</a:t>
            </a:r>
            <a:r>
              <a:rPr lang="en-US" sz="2000" b="0" dirty="0"/>
              <a:t>.</a:t>
            </a:r>
          </a:p>
        </p:txBody>
      </p:sp>
    </p:spTree>
    <p:extLst>
      <p:ext uri="{BB962C8B-B14F-4D97-AF65-F5344CB8AC3E}">
        <p14:creationId xmlns:p14="http://schemas.microsoft.com/office/powerpoint/2010/main" val="23711976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625997" y="2745430"/>
          <a:ext cx="7735368" cy="3416892"/>
        </p:xfrm>
        <a:graphic>
          <a:graphicData uri="http://schemas.openxmlformats.org/drawingml/2006/table">
            <a:tbl>
              <a:tblPr firstRow="1" bandRow="1">
                <a:tableStyleId>{073A0DAA-6AF3-43AB-8588-CEC1D06C72B9}</a:tableStyleId>
              </a:tblPr>
              <a:tblGrid>
                <a:gridCol w="1181873">
                  <a:extLst>
                    <a:ext uri="{9D8B030D-6E8A-4147-A177-3AD203B41FA5}">
                      <a16:colId xmlns:a16="http://schemas.microsoft.com/office/drawing/2014/main" val="20000"/>
                    </a:ext>
                  </a:extLst>
                </a:gridCol>
                <a:gridCol w="1310699">
                  <a:extLst>
                    <a:ext uri="{9D8B030D-6E8A-4147-A177-3AD203B41FA5}">
                      <a16:colId xmlns:a16="http://schemas.microsoft.com/office/drawing/2014/main" val="20001"/>
                    </a:ext>
                  </a:extLst>
                </a:gridCol>
                <a:gridCol w="1310699">
                  <a:extLst>
                    <a:ext uri="{9D8B030D-6E8A-4147-A177-3AD203B41FA5}">
                      <a16:colId xmlns:a16="http://schemas.microsoft.com/office/drawing/2014/main" val="20002"/>
                    </a:ext>
                  </a:extLst>
                </a:gridCol>
                <a:gridCol w="1310699">
                  <a:extLst>
                    <a:ext uri="{9D8B030D-6E8A-4147-A177-3AD203B41FA5}">
                      <a16:colId xmlns:a16="http://schemas.microsoft.com/office/drawing/2014/main" val="20003"/>
                    </a:ext>
                  </a:extLst>
                </a:gridCol>
                <a:gridCol w="1310699">
                  <a:extLst>
                    <a:ext uri="{9D8B030D-6E8A-4147-A177-3AD203B41FA5}">
                      <a16:colId xmlns:a16="http://schemas.microsoft.com/office/drawing/2014/main" val="20004"/>
                    </a:ext>
                  </a:extLst>
                </a:gridCol>
                <a:gridCol w="1310699">
                  <a:extLst>
                    <a:ext uri="{9D8B030D-6E8A-4147-A177-3AD203B41FA5}">
                      <a16:colId xmlns:a16="http://schemas.microsoft.com/office/drawing/2014/main" val="20005"/>
                    </a:ext>
                  </a:extLst>
                </a:gridCol>
              </a:tblGrid>
              <a:tr h="834164">
                <a:tc>
                  <a:txBody>
                    <a:bodyPr/>
                    <a:lstStyle/>
                    <a:p>
                      <a:r>
                        <a:rPr lang="en-US" dirty="0"/>
                        <a:t>Height </a:t>
                      </a:r>
                      <a:r>
                        <a:rPr lang="en-US" i="1" dirty="0"/>
                        <a:t>h</a:t>
                      </a:r>
                    </a:p>
                  </a:txBody>
                  <a:tcPr/>
                </a:tc>
                <a:tc>
                  <a:txBody>
                    <a:bodyPr/>
                    <a:lstStyle/>
                    <a:p>
                      <a:r>
                        <a:rPr lang="en-US" dirty="0"/>
                        <a:t>Distance fallen </a:t>
                      </a:r>
                      <a:r>
                        <a:rPr lang="en-US" i="1" dirty="0"/>
                        <a:t>d</a:t>
                      </a:r>
                    </a:p>
                  </a:txBody>
                  <a:tcPr/>
                </a:tc>
                <a:tc>
                  <a:txBody>
                    <a:bodyPr/>
                    <a:lstStyle/>
                    <a:p>
                      <a:r>
                        <a:rPr lang="en-US" dirty="0"/>
                        <a:t>Velocity* </a:t>
                      </a:r>
                    </a:p>
                    <a:p>
                      <a:r>
                        <a:rPr lang="en-US" i="1" dirty="0"/>
                        <a:t>v</a:t>
                      </a:r>
                      <a:r>
                        <a:rPr lang="en-US" dirty="0"/>
                        <a:t> = (2</a:t>
                      </a:r>
                      <a:r>
                        <a:rPr lang="en-US" i="1" dirty="0"/>
                        <a:t>ad</a:t>
                      </a:r>
                      <a:r>
                        <a:rPr lang="en-US" dirty="0"/>
                        <a:t>)</a:t>
                      </a:r>
                      <a:r>
                        <a:rPr lang="en-US" baseline="30000" dirty="0"/>
                        <a:t>½</a:t>
                      </a:r>
                      <a:r>
                        <a:rPr lang="en-US" dirty="0"/>
                        <a:t> </a:t>
                      </a:r>
                    </a:p>
                  </a:txBody>
                  <a:tcPr/>
                </a:tc>
                <a:tc>
                  <a:txBody>
                    <a:bodyPr/>
                    <a:lstStyle/>
                    <a:p>
                      <a:r>
                        <a:rPr lang="en-US" dirty="0"/>
                        <a:t>Potential</a:t>
                      </a:r>
                      <a:r>
                        <a:rPr lang="en-US" baseline="0" dirty="0"/>
                        <a:t> Energy </a:t>
                      </a:r>
                    </a:p>
                    <a:p>
                      <a:r>
                        <a:rPr lang="en-US" i="1" baseline="0" dirty="0"/>
                        <a:t>U = </a:t>
                      </a:r>
                      <a:r>
                        <a:rPr lang="en-US" i="1" baseline="0" dirty="0" err="1"/>
                        <a:t>mgh</a:t>
                      </a:r>
                      <a:endParaRPr lang="en-US" i="1" dirty="0"/>
                    </a:p>
                  </a:txBody>
                  <a:tcPr/>
                </a:tc>
                <a:tc>
                  <a:txBody>
                    <a:bodyPr/>
                    <a:lstStyle/>
                    <a:p>
                      <a:r>
                        <a:rPr lang="en-US" dirty="0"/>
                        <a:t>Kinetic Energy</a:t>
                      </a:r>
                    </a:p>
                    <a:p>
                      <a:r>
                        <a:rPr lang="en-US" i="1" dirty="0"/>
                        <a:t>K</a:t>
                      </a:r>
                      <a:r>
                        <a:rPr lang="en-US" dirty="0"/>
                        <a:t> = ½</a:t>
                      </a:r>
                      <a:r>
                        <a:rPr lang="en-US" i="1" dirty="0"/>
                        <a:t>mv</a:t>
                      </a:r>
                      <a:r>
                        <a:rPr lang="en-US" baseline="30000" dirty="0"/>
                        <a:t>2</a:t>
                      </a:r>
                    </a:p>
                  </a:txBody>
                  <a:tcPr/>
                </a:tc>
                <a:tc>
                  <a:txBody>
                    <a:bodyPr/>
                    <a:lstStyle/>
                    <a:p>
                      <a:r>
                        <a:rPr lang="en-US" dirty="0"/>
                        <a:t>Mechanical Energy</a:t>
                      </a:r>
                    </a:p>
                    <a:p>
                      <a:r>
                        <a:rPr lang="en-US" i="1" dirty="0"/>
                        <a:t>K </a:t>
                      </a:r>
                      <a:r>
                        <a:rPr lang="en-US" dirty="0"/>
                        <a:t>+ </a:t>
                      </a:r>
                      <a:r>
                        <a:rPr lang="en-US" i="1" dirty="0"/>
                        <a:t>U</a:t>
                      </a:r>
                    </a:p>
                  </a:txBody>
                  <a:tcPr/>
                </a:tc>
                <a:extLst>
                  <a:ext uri="{0D108BD9-81ED-4DB2-BD59-A6C34878D82A}">
                    <a16:rowId xmlns:a16="http://schemas.microsoft.com/office/drawing/2014/main" val="10000"/>
                  </a:ext>
                </a:extLst>
              </a:tr>
              <a:tr h="834164">
                <a:tc>
                  <a:txBody>
                    <a:bodyPr/>
                    <a:lstStyle/>
                    <a:p>
                      <a:r>
                        <a:rPr lang="en-US" dirty="0"/>
                        <a:t>100 m</a:t>
                      </a:r>
                    </a:p>
                  </a:txBody>
                  <a:tcPr/>
                </a:tc>
                <a:tc>
                  <a:txBody>
                    <a:bodyPr/>
                    <a:lstStyle/>
                    <a:p>
                      <a:r>
                        <a:rPr lang="en-US" dirty="0">
                          <a:solidFill>
                            <a:srgbClr val="3366FF"/>
                          </a:solidFill>
                        </a:rPr>
                        <a:t>0</a:t>
                      </a:r>
                      <a:r>
                        <a:rPr lang="en-US" baseline="0" dirty="0">
                          <a:solidFill>
                            <a:srgbClr val="3366FF"/>
                          </a:solidFill>
                        </a:rPr>
                        <a:t> m</a:t>
                      </a:r>
                      <a:endParaRPr lang="en-US" dirty="0">
                        <a:solidFill>
                          <a:srgbClr val="3366FF"/>
                        </a:solidFill>
                      </a:endParaRPr>
                    </a:p>
                  </a:txBody>
                  <a:tcPr/>
                </a:tc>
                <a:tc>
                  <a:txBody>
                    <a:bodyPr/>
                    <a:lstStyle/>
                    <a:p>
                      <a:r>
                        <a:rPr lang="en-US" dirty="0">
                          <a:solidFill>
                            <a:srgbClr val="3366FF"/>
                          </a:solidFill>
                        </a:rPr>
                        <a:t>0 m/s</a:t>
                      </a:r>
                    </a:p>
                  </a:txBody>
                  <a:tcPr/>
                </a:tc>
                <a:tc>
                  <a:txBody>
                    <a:bodyPr/>
                    <a:lstStyle/>
                    <a:p>
                      <a:r>
                        <a:rPr lang="en-US" dirty="0">
                          <a:solidFill>
                            <a:srgbClr val="3366FF"/>
                          </a:solidFill>
                        </a:rPr>
                        <a:t>11,760 J</a:t>
                      </a:r>
                    </a:p>
                  </a:txBody>
                  <a:tcPr/>
                </a:tc>
                <a:tc>
                  <a:txBody>
                    <a:bodyPr/>
                    <a:lstStyle/>
                    <a:p>
                      <a:r>
                        <a:rPr lang="en-US" dirty="0">
                          <a:solidFill>
                            <a:srgbClr val="3366FF"/>
                          </a:solidFill>
                        </a:rPr>
                        <a:t>0 J</a:t>
                      </a:r>
                    </a:p>
                  </a:txBody>
                  <a:tcPr/>
                </a:tc>
                <a:tc>
                  <a:txBody>
                    <a:bodyPr/>
                    <a:lstStyle/>
                    <a:p>
                      <a:r>
                        <a:rPr lang="en-US" dirty="0">
                          <a:solidFill>
                            <a:srgbClr val="3366FF"/>
                          </a:solidFill>
                        </a:rPr>
                        <a:t>11,760</a:t>
                      </a:r>
                      <a:r>
                        <a:rPr lang="en-US" baseline="0" dirty="0">
                          <a:solidFill>
                            <a:srgbClr val="3366FF"/>
                          </a:solidFill>
                        </a:rPr>
                        <a:t> J</a:t>
                      </a:r>
                      <a:endParaRPr lang="en-US" dirty="0">
                        <a:solidFill>
                          <a:srgbClr val="3366FF"/>
                        </a:solidFill>
                      </a:endParaRPr>
                    </a:p>
                  </a:txBody>
                  <a:tcPr/>
                </a:tc>
                <a:extLst>
                  <a:ext uri="{0D108BD9-81ED-4DB2-BD59-A6C34878D82A}">
                    <a16:rowId xmlns:a16="http://schemas.microsoft.com/office/drawing/2014/main" val="10001"/>
                  </a:ext>
                </a:extLst>
              </a:tr>
              <a:tr h="834164">
                <a:tc>
                  <a:txBody>
                    <a:bodyPr/>
                    <a:lstStyle/>
                    <a:p>
                      <a:r>
                        <a:rPr lang="en-US" dirty="0"/>
                        <a:t>50 m</a:t>
                      </a:r>
                    </a:p>
                  </a:txBody>
                  <a:tcPr/>
                </a:tc>
                <a:tc>
                  <a:txBody>
                    <a:bodyPr/>
                    <a:lstStyle/>
                    <a:p>
                      <a:r>
                        <a:rPr lang="en-US" dirty="0">
                          <a:solidFill>
                            <a:srgbClr val="3366FF"/>
                          </a:solidFill>
                        </a:rPr>
                        <a:t>50 m</a:t>
                      </a:r>
                    </a:p>
                  </a:txBody>
                  <a:tcPr/>
                </a:tc>
                <a:tc>
                  <a:txBody>
                    <a:bodyPr/>
                    <a:lstStyle/>
                    <a:p>
                      <a:r>
                        <a:rPr lang="en-US" dirty="0">
                          <a:solidFill>
                            <a:srgbClr val="FF0000"/>
                          </a:solidFill>
                        </a:rPr>
                        <a:t>31.305 m/s</a:t>
                      </a:r>
                    </a:p>
                  </a:txBody>
                  <a:tcPr/>
                </a:tc>
                <a:tc>
                  <a:txBody>
                    <a:bodyPr/>
                    <a:lstStyle/>
                    <a:p>
                      <a:r>
                        <a:rPr lang="en-US" dirty="0">
                          <a:solidFill>
                            <a:srgbClr val="3366FF"/>
                          </a:solidFill>
                        </a:rPr>
                        <a:t>5,880</a:t>
                      </a:r>
                      <a:r>
                        <a:rPr lang="en-US" baseline="0" dirty="0">
                          <a:solidFill>
                            <a:srgbClr val="3366FF"/>
                          </a:solidFill>
                        </a:rPr>
                        <a:t> J</a:t>
                      </a:r>
                      <a:endParaRPr lang="en-US" dirty="0">
                        <a:solidFill>
                          <a:srgbClr val="3366FF"/>
                        </a:solidFill>
                      </a:endParaRPr>
                    </a:p>
                  </a:txBody>
                  <a:tcPr/>
                </a:tc>
                <a:tc>
                  <a:txBody>
                    <a:bodyPr/>
                    <a:lstStyle/>
                    <a:p>
                      <a:r>
                        <a:rPr lang="en-US" dirty="0">
                          <a:solidFill>
                            <a:srgbClr val="FF0000"/>
                          </a:solidFill>
                        </a:rPr>
                        <a:t>5880</a:t>
                      </a:r>
                      <a:r>
                        <a:rPr lang="en-US" baseline="0" dirty="0">
                          <a:solidFill>
                            <a:srgbClr val="FF0000"/>
                          </a:solidFill>
                        </a:rPr>
                        <a:t> J</a:t>
                      </a:r>
                      <a:endParaRPr lang="en-US" dirty="0">
                        <a:solidFill>
                          <a:srgbClr val="FF0000"/>
                        </a:solidFill>
                      </a:endParaRPr>
                    </a:p>
                  </a:txBody>
                  <a:tcPr/>
                </a:tc>
                <a:tc>
                  <a:txBody>
                    <a:bodyPr/>
                    <a:lstStyle/>
                    <a:p>
                      <a:r>
                        <a:rPr lang="en-US" dirty="0">
                          <a:solidFill>
                            <a:srgbClr val="FF0000"/>
                          </a:solidFill>
                        </a:rPr>
                        <a:t>11,760 J</a:t>
                      </a:r>
                    </a:p>
                  </a:txBody>
                  <a:tcPr/>
                </a:tc>
                <a:extLst>
                  <a:ext uri="{0D108BD9-81ED-4DB2-BD59-A6C34878D82A}">
                    <a16:rowId xmlns:a16="http://schemas.microsoft.com/office/drawing/2014/main" val="10002"/>
                  </a:ext>
                </a:extLst>
              </a:tr>
              <a:tr h="834164">
                <a:tc>
                  <a:txBody>
                    <a:bodyPr/>
                    <a:lstStyle/>
                    <a:p>
                      <a:r>
                        <a:rPr lang="en-US" dirty="0"/>
                        <a:t>0</a:t>
                      </a:r>
                      <a:r>
                        <a:rPr lang="en-US" baseline="0" dirty="0"/>
                        <a:t> m</a:t>
                      </a:r>
                      <a:endParaRPr lang="en-US" dirty="0"/>
                    </a:p>
                  </a:txBody>
                  <a:tcPr/>
                </a:tc>
                <a:tc>
                  <a:txBody>
                    <a:bodyPr/>
                    <a:lstStyle/>
                    <a:p>
                      <a:r>
                        <a:rPr lang="en-US" dirty="0">
                          <a:solidFill>
                            <a:srgbClr val="3366FF"/>
                          </a:solidFill>
                        </a:rPr>
                        <a:t>100 m</a:t>
                      </a:r>
                    </a:p>
                  </a:txBody>
                  <a:tcPr/>
                </a:tc>
                <a:tc>
                  <a:txBody>
                    <a:bodyPr/>
                    <a:lstStyle/>
                    <a:p>
                      <a:r>
                        <a:rPr lang="en-US" dirty="0">
                          <a:solidFill>
                            <a:srgbClr val="FF0000"/>
                          </a:solidFill>
                        </a:rPr>
                        <a:t>44.272 m/s</a:t>
                      </a:r>
                    </a:p>
                  </a:txBody>
                  <a:tcPr/>
                </a:tc>
                <a:tc>
                  <a:txBody>
                    <a:bodyPr/>
                    <a:lstStyle/>
                    <a:p>
                      <a:r>
                        <a:rPr lang="en-US" dirty="0">
                          <a:solidFill>
                            <a:srgbClr val="3366FF"/>
                          </a:solidFill>
                        </a:rPr>
                        <a:t>0 J</a:t>
                      </a:r>
                    </a:p>
                  </a:txBody>
                  <a:tcPr/>
                </a:tc>
                <a:tc>
                  <a:txBody>
                    <a:bodyPr/>
                    <a:lstStyle/>
                    <a:p>
                      <a:r>
                        <a:rPr lang="en-US" dirty="0">
                          <a:solidFill>
                            <a:srgbClr val="FF0000"/>
                          </a:solidFill>
                        </a:rPr>
                        <a:t>11,760 J</a:t>
                      </a:r>
                    </a:p>
                  </a:txBody>
                  <a:tcPr/>
                </a:tc>
                <a:tc>
                  <a:txBody>
                    <a:bodyPr/>
                    <a:lstStyle/>
                    <a:p>
                      <a:r>
                        <a:rPr lang="en-US" dirty="0">
                          <a:solidFill>
                            <a:srgbClr val="FF0000"/>
                          </a:solidFill>
                        </a:rPr>
                        <a:t>11,760 J</a:t>
                      </a:r>
                    </a:p>
                  </a:txBody>
                  <a:tcPr/>
                </a:tc>
                <a:extLst>
                  <a:ext uri="{0D108BD9-81ED-4DB2-BD59-A6C34878D82A}">
                    <a16:rowId xmlns:a16="http://schemas.microsoft.com/office/drawing/2014/main" val="10003"/>
                  </a:ext>
                </a:extLst>
              </a:tr>
            </a:tbl>
          </a:graphicData>
        </a:graphic>
      </p:graphicFrame>
      <p:sp>
        <p:nvSpPr>
          <p:cNvPr id="7" name="Content Placeholder 2"/>
          <p:cNvSpPr>
            <a:spLocks noGrp="1"/>
          </p:cNvSpPr>
          <p:nvPr>
            <p:ph idx="1"/>
          </p:nvPr>
        </p:nvSpPr>
        <p:spPr>
          <a:xfrm>
            <a:off x="196741" y="936"/>
            <a:ext cx="8549305" cy="2664449"/>
          </a:xfrm>
        </p:spPr>
        <p:txBody>
          <a:bodyPr>
            <a:normAutofit lnSpcReduction="10000"/>
          </a:bodyPr>
          <a:lstStyle/>
          <a:p>
            <a:pPr marL="0" indent="0">
              <a:buNone/>
            </a:pPr>
            <a:r>
              <a:rPr lang="en-US" sz="3600" b="0" dirty="0"/>
              <a:t>Let’s return to our example of a 12-kg object fall off a 100-m tall building.  Now let’s assume the more realistic condition of air-resistance occurs.  Which numbers below would we have to change?</a:t>
            </a:r>
          </a:p>
        </p:txBody>
      </p:sp>
      <p:sp>
        <p:nvSpPr>
          <p:cNvPr id="8" name="Content Placeholder 2"/>
          <p:cNvSpPr txBox="1">
            <a:spLocks/>
          </p:cNvSpPr>
          <p:nvPr/>
        </p:nvSpPr>
        <p:spPr>
          <a:xfrm>
            <a:off x="688975" y="6269649"/>
            <a:ext cx="8549305" cy="474309"/>
          </a:xfrm>
          <a:prstGeom prst="rect">
            <a:avLst/>
          </a:prstGeom>
        </p:spPr>
        <p:txBody>
          <a:bodyPr vert="horz" lIns="91440" tIns="45720" rIns="91440" bIns="45720" rtlCol="0">
            <a:normAutofit/>
          </a:bodyPr>
          <a:lstStyle>
            <a:lvl1pPr marL="403225" indent="-403225" algn="l" defTabSz="914400" rtl="0" eaLnBrk="1" latinLnBrk="0" hangingPunct="1">
              <a:spcBef>
                <a:spcPts val="2000"/>
              </a:spcBef>
              <a:buFontTx/>
              <a:buBlip>
                <a:blip r:embed="rId2"/>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2"/>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2"/>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2"/>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marL="0" indent="0">
              <a:buFontTx/>
              <a:buNone/>
            </a:pPr>
            <a:r>
              <a:rPr lang="en-US" sz="2000" b="0" dirty="0"/>
              <a:t>*Recall </a:t>
            </a:r>
            <a:r>
              <a:rPr lang="en-US" sz="2000" b="0" i="1" dirty="0"/>
              <a:t>v</a:t>
            </a:r>
            <a:r>
              <a:rPr lang="en-US" sz="2000" b="0" i="1" baseline="-25000" dirty="0"/>
              <a:t>f</a:t>
            </a:r>
            <a:r>
              <a:rPr lang="en-US" sz="2000" b="0" baseline="30000" dirty="0"/>
              <a:t>2</a:t>
            </a:r>
            <a:r>
              <a:rPr lang="en-US" sz="2000" b="0" dirty="0"/>
              <a:t> = </a:t>
            </a:r>
            <a:r>
              <a:rPr lang="en-US" sz="2000" b="0" i="1" dirty="0"/>
              <a:t>v</a:t>
            </a:r>
            <a:r>
              <a:rPr lang="en-US" sz="2000" b="0" i="1" baseline="-25000" dirty="0"/>
              <a:t>i</a:t>
            </a:r>
            <a:r>
              <a:rPr lang="en-US" sz="2000" b="0" baseline="30000" dirty="0"/>
              <a:t>2</a:t>
            </a:r>
            <a:r>
              <a:rPr lang="en-US" sz="2000" b="0" dirty="0"/>
              <a:t> + 2</a:t>
            </a:r>
            <a:r>
              <a:rPr lang="en-US" sz="2000" b="0" i="1" dirty="0"/>
              <a:t>ad</a:t>
            </a:r>
            <a:r>
              <a:rPr lang="en-US" sz="2000" b="0" dirty="0"/>
              <a:t>.  In this case, you can set </a:t>
            </a:r>
            <a:r>
              <a:rPr lang="en-US" sz="2000" b="0" i="1" dirty="0"/>
              <a:t>v</a:t>
            </a:r>
            <a:r>
              <a:rPr lang="en-US" sz="2000" b="0" i="1" baseline="-25000" dirty="0"/>
              <a:t>i</a:t>
            </a:r>
            <a:r>
              <a:rPr lang="en-US" sz="2000" b="0" dirty="0"/>
              <a:t> = 0 and solve for </a:t>
            </a:r>
            <a:r>
              <a:rPr lang="en-US" sz="2000" b="0" i="1" dirty="0" err="1"/>
              <a:t>v</a:t>
            </a:r>
            <a:r>
              <a:rPr lang="en-US" sz="2000" b="0" i="1" baseline="-25000" dirty="0" err="1"/>
              <a:t>f</a:t>
            </a:r>
            <a:r>
              <a:rPr lang="en-US" sz="2000" b="0" dirty="0"/>
              <a:t>.</a:t>
            </a:r>
          </a:p>
        </p:txBody>
      </p:sp>
    </p:spTree>
    <p:extLst>
      <p:ext uri="{BB962C8B-B14F-4D97-AF65-F5344CB8AC3E}">
        <p14:creationId xmlns:p14="http://schemas.microsoft.com/office/powerpoint/2010/main" val="1906255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401" y="107577"/>
            <a:ext cx="2212724" cy="1179505"/>
          </a:xfrm>
        </p:spPr>
        <p:txBody>
          <a:bodyPr/>
          <a:lstStyle/>
          <a:p>
            <a:r>
              <a:rPr lang="en-US" dirty="0"/>
              <a:t>Units:</a:t>
            </a:r>
          </a:p>
        </p:txBody>
      </p:sp>
      <p:sp>
        <p:nvSpPr>
          <p:cNvPr id="3" name="Content Placeholder 2"/>
          <p:cNvSpPr>
            <a:spLocks noGrp="1"/>
          </p:cNvSpPr>
          <p:nvPr>
            <p:ph idx="1"/>
          </p:nvPr>
        </p:nvSpPr>
        <p:spPr>
          <a:xfrm>
            <a:off x="2849637" y="1356510"/>
            <a:ext cx="7581901" cy="1581464"/>
          </a:xfrm>
        </p:spPr>
        <p:txBody>
          <a:bodyPr>
            <a:normAutofit/>
          </a:bodyPr>
          <a:lstStyle/>
          <a:p>
            <a:pPr marL="0" indent="0">
              <a:buNone/>
            </a:pPr>
            <a:r>
              <a:rPr lang="en-US" sz="8000" b="0" i="1" dirty="0"/>
              <a:t>W</a:t>
            </a:r>
            <a:r>
              <a:rPr lang="en-US" sz="8000" b="0" dirty="0"/>
              <a:t> = </a:t>
            </a:r>
            <a:r>
              <a:rPr lang="en-US" sz="8000" b="0" i="1" dirty="0" err="1"/>
              <a:t>Fd</a:t>
            </a:r>
            <a:endParaRPr lang="en-US" sz="8000" b="0" i="1" dirty="0"/>
          </a:p>
        </p:txBody>
      </p:sp>
      <p:cxnSp>
        <p:nvCxnSpPr>
          <p:cNvPr id="7" name="Straight Arrow Connector 6"/>
          <p:cNvCxnSpPr/>
          <p:nvPr/>
        </p:nvCxnSpPr>
        <p:spPr>
          <a:xfrm flipH="1" flipV="1">
            <a:off x="5879994" y="2567087"/>
            <a:ext cx="1339525" cy="13742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5046463" y="2567087"/>
            <a:ext cx="0" cy="29444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4244730" y="5511573"/>
            <a:ext cx="3862008" cy="707886"/>
          </a:xfrm>
          <a:prstGeom prst="rect">
            <a:avLst/>
          </a:prstGeom>
          <a:noFill/>
        </p:spPr>
        <p:txBody>
          <a:bodyPr wrap="square" rtlCol="0">
            <a:spAutoFit/>
          </a:bodyPr>
          <a:lstStyle/>
          <a:p>
            <a:r>
              <a:rPr lang="en-US" sz="4000" dirty="0" err="1"/>
              <a:t>Newtons</a:t>
            </a:r>
            <a:r>
              <a:rPr lang="en-US" sz="4000" dirty="0"/>
              <a:t> (N)</a:t>
            </a:r>
          </a:p>
        </p:txBody>
      </p:sp>
      <p:sp>
        <p:nvSpPr>
          <p:cNvPr id="18" name="TextBox 17"/>
          <p:cNvSpPr txBox="1"/>
          <p:nvPr/>
        </p:nvSpPr>
        <p:spPr>
          <a:xfrm>
            <a:off x="6314904" y="3941297"/>
            <a:ext cx="2829095" cy="707886"/>
          </a:xfrm>
          <a:prstGeom prst="rect">
            <a:avLst/>
          </a:prstGeom>
          <a:noFill/>
        </p:spPr>
        <p:txBody>
          <a:bodyPr wrap="square" rtlCol="0">
            <a:spAutoFit/>
          </a:bodyPr>
          <a:lstStyle/>
          <a:p>
            <a:r>
              <a:rPr lang="en-US" sz="4000" dirty="0"/>
              <a:t>meters (m)</a:t>
            </a:r>
          </a:p>
        </p:txBody>
      </p:sp>
      <p:sp>
        <p:nvSpPr>
          <p:cNvPr id="23" name="TextBox 22"/>
          <p:cNvSpPr txBox="1"/>
          <p:nvPr/>
        </p:nvSpPr>
        <p:spPr>
          <a:xfrm>
            <a:off x="497233" y="3941297"/>
            <a:ext cx="3862008" cy="707886"/>
          </a:xfrm>
          <a:prstGeom prst="rect">
            <a:avLst/>
          </a:prstGeom>
          <a:noFill/>
        </p:spPr>
        <p:txBody>
          <a:bodyPr wrap="square" rtlCol="0">
            <a:spAutoFit/>
          </a:bodyPr>
          <a:lstStyle/>
          <a:p>
            <a:r>
              <a:rPr lang="en-US" sz="4000" dirty="0"/>
              <a:t>Joules (J)</a:t>
            </a:r>
          </a:p>
        </p:txBody>
      </p:sp>
      <p:cxnSp>
        <p:nvCxnSpPr>
          <p:cNvPr id="24" name="Straight Arrow Connector 23"/>
          <p:cNvCxnSpPr/>
          <p:nvPr/>
        </p:nvCxnSpPr>
        <p:spPr>
          <a:xfrm flipV="1">
            <a:off x="1931004" y="2567087"/>
            <a:ext cx="1126602" cy="14016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71077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0" grpId="0"/>
      <p:bldP spid="18" grpId="0"/>
      <p:bldP spid="2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625997" y="2745430"/>
          <a:ext cx="7735368" cy="3416892"/>
        </p:xfrm>
        <a:graphic>
          <a:graphicData uri="http://schemas.openxmlformats.org/drawingml/2006/table">
            <a:tbl>
              <a:tblPr firstRow="1" bandRow="1">
                <a:tableStyleId>{073A0DAA-6AF3-43AB-8588-CEC1D06C72B9}</a:tableStyleId>
              </a:tblPr>
              <a:tblGrid>
                <a:gridCol w="1181873">
                  <a:extLst>
                    <a:ext uri="{9D8B030D-6E8A-4147-A177-3AD203B41FA5}">
                      <a16:colId xmlns:a16="http://schemas.microsoft.com/office/drawing/2014/main" val="20000"/>
                    </a:ext>
                  </a:extLst>
                </a:gridCol>
                <a:gridCol w="1310699">
                  <a:extLst>
                    <a:ext uri="{9D8B030D-6E8A-4147-A177-3AD203B41FA5}">
                      <a16:colId xmlns:a16="http://schemas.microsoft.com/office/drawing/2014/main" val="20001"/>
                    </a:ext>
                  </a:extLst>
                </a:gridCol>
                <a:gridCol w="1310699">
                  <a:extLst>
                    <a:ext uri="{9D8B030D-6E8A-4147-A177-3AD203B41FA5}">
                      <a16:colId xmlns:a16="http://schemas.microsoft.com/office/drawing/2014/main" val="20002"/>
                    </a:ext>
                  </a:extLst>
                </a:gridCol>
                <a:gridCol w="1310699">
                  <a:extLst>
                    <a:ext uri="{9D8B030D-6E8A-4147-A177-3AD203B41FA5}">
                      <a16:colId xmlns:a16="http://schemas.microsoft.com/office/drawing/2014/main" val="20003"/>
                    </a:ext>
                  </a:extLst>
                </a:gridCol>
                <a:gridCol w="1310699">
                  <a:extLst>
                    <a:ext uri="{9D8B030D-6E8A-4147-A177-3AD203B41FA5}">
                      <a16:colId xmlns:a16="http://schemas.microsoft.com/office/drawing/2014/main" val="20004"/>
                    </a:ext>
                  </a:extLst>
                </a:gridCol>
                <a:gridCol w="1310699">
                  <a:extLst>
                    <a:ext uri="{9D8B030D-6E8A-4147-A177-3AD203B41FA5}">
                      <a16:colId xmlns:a16="http://schemas.microsoft.com/office/drawing/2014/main" val="20005"/>
                    </a:ext>
                  </a:extLst>
                </a:gridCol>
              </a:tblGrid>
              <a:tr h="834164">
                <a:tc>
                  <a:txBody>
                    <a:bodyPr/>
                    <a:lstStyle/>
                    <a:p>
                      <a:r>
                        <a:rPr lang="en-US" dirty="0"/>
                        <a:t>Height </a:t>
                      </a:r>
                      <a:r>
                        <a:rPr lang="en-US" i="1" dirty="0"/>
                        <a:t>h</a:t>
                      </a:r>
                    </a:p>
                  </a:txBody>
                  <a:tcPr/>
                </a:tc>
                <a:tc>
                  <a:txBody>
                    <a:bodyPr/>
                    <a:lstStyle/>
                    <a:p>
                      <a:r>
                        <a:rPr lang="en-US" dirty="0"/>
                        <a:t>Distance fallen </a:t>
                      </a:r>
                      <a:r>
                        <a:rPr lang="en-US" i="1" dirty="0"/>
                        <a:t>d</a:t>
                      </a:r>
                    </a:p>
                  </a:txBody>
                  <a:tcPr/>
                </a:tc>
                <a:tc>
                  <a:txBody>
                    <a:bodyPr/>
                    <a:lstStyle/>
                    <a:p>
                      <a:r>
                        <a:rPr lang="en-US" dirty="0"/>
                        <a:t>Velocity* </a:t>
                      </a:r>
                    </a:p>
                    <a:p>
                      <a:r>
                        <a:rPr lang="en-US" i="1" dirty="0"/>
                        <a:t>v</a:t>
                      </a:r>
                      <a:r>
                        <a:rPr lang="en-US" dirty="0"/>
                        <a:t> = (2</a:t>
                      </a:r>
                      <a:r>
                        <a:rPr lang="en-US" i="1" dirty="0"/>
                        <a:t>ad</a:t>
                      </a:r>
                      <a:r>
                        <a:rPr lang="en-US" dirty="0"/>
                        <a:t>)</a:t>
                      </a:r>
                      <a:r>
                        <a:rPr lang="en-US" baseline="30000" dirty="0"/>
                        <a:t>½</a:t>
                      </a:r>
                      <a:r>
                        <a:rPr lang="en-US" dirty="0"/>
                        <a:t> </a:t>
                      </a:r>
                    </a:p>
                  </a:txBody>
                  <a:tcPr/>
                </a:tc>
                <a:tc>
                  <a:txBody>
                    <a:bodyPr/>
                    <a:lstStyle/>
                    <a:p>
                      <a:r>
                        <a:rPr lang="en-US" dirty="0"/>
                        <a:t>Potential</a:t>
                      </a:r>
                      <a:r>
                        <a:rPr lang="en-US" baseline="0" dirty="0"/>
                        <a:t> Energy </a:t>
                      </a:r>
                    </a:p>
                    <a:p>
                      <a:r>
                        <a:rPr lang="en-US" i="1" baseline="0" dirty="0"/>
                        <a:t>U = </a:t>
                      </a:r>
                      <a:r>
                        <a:rPr lang="en-US" i="1" baseline="0" dirty="0" err="1"/>
                        <a:t>mgh</a:t>
                      </a:r>
                      <a:endParaRPr lang="en-US" i="1" dirty="0"/>
                    </a:p>
                  </a:txBody>
                  <a:tcPr/>
                </a:tc>
                <a:tc>
                  <a:txBody>
                    <a:bodyPr/>
                    <a:lstStyle/>
                    <a:p>
                      <a:r>
                        <a:rPr lang="en-US" dirty="0"/>
                        <a:t>Kinetic Energy</a:t>
                      </a:r>
                    </a:p>
                    <a:p>
                      <a:r>
                        <a:rPr lang="en-US" i="1" dirty="0"/>
                        <a:t>K</a:t>
                      </a:r>
                      <a:r>
                        <a:rPr lang="en-US" dirty="0"/>
                        <a:t> = ½</a:t>
                      </a:r>
                      <a:r>
                        <a:rPr lang="en-US" i="1" dirty="0"/>
                        <a:t>mv</a:t>
                      </a:r>
                      <a:r>
                        <a:rPr lang="en-US" baseline="30000" dirty="0"/>
                        <a:t>2</a:t>
                      </a:r>
                    </a:p>
                  </a:txBody>
                  <a:tcPr/>
                </a:tc>
                <a:tc>
                  <a:txBody>
                    <a:bodyPr/>
                    <a:lstStyle/>
                    <a:p>
                      <a:r>
                        <a:rPr lang="en-US" dirty="0"/>
                        <a:t>Mechanical Energy</a:t>
                      </a:r>
                    </a:p>
                    <a:p>
                      <a:r>
                        <a:rPr lang="en-US" i="1" dirty="0"/>
                        <a:t>K </a:t>
                      </a:r>
                      <a:r>
                        <a:rPr lang="en-US" dirty="0"/>
                        <a:t>+ </a:t>
                      </a:r>
                      <a:r>
                        <a:rPr lang="en-US" i="1" dirty="0"/>
                        <a:t>U</a:t>
                      </a:r>
                    </a:p>
                  </a:txBody>
                  <a:tcPr/>
                </a:tc>
                <a:extLst>
                  <a:ext uri="{0D108BD9-81ED-4DB2-BD59-A6C34878D82A}">
                    <a16:rowId xmlns:a16="http://schemas.microsoft.com/office/drawing/2014/main" val="10000"/>
                  </a:ext>
                </a:extLst>
              </a:tr>
              <a:tr h="834164">
                <a:tc>
                  <a:txBody>
                    <a:bodyPr/>
                    <a:lstStyle/>
                    <a:p>
                      <a:r>
                        <a:rPr lang="en-US" dirty="0"/>
                        <a:t>100 m</a:t>
                      </a:r>
                    </a:p>
                  </a:txBody>
                  <a:tcPr/>
                </a:tc>
                <a:tc>
                  <a:txBody>
                    <a:bodyPr/>
                    <a:lstStyle/>
                    <a:p>
                      <a:r>
                        <a:rPr lang="en-US" dirty="0">
                          <a:solidFill>
                            <a:srgbClr val="3366FF"/>
                          </a:solidFill>
                        </a:rPr>
                        <a:t>0</a:t>
                      </a:r>
                      <a:r>
                        <a:rPr lang="en-US" baseline="0" dirty="0">
                          <a:solidFill>
                            <a:srgbClr val="3366FF"/>
                          </a:solidFill>
                        </a:rPr>
                        <a:t> m</a:t>
                      </a:r>
                      <a:endParaRPr lang="en-US" dirty="0">
                        <a:solidFill>
                          <a:srgbClr val="3366FF"/>
                        </a:solidFill>
                      </a:endParaRPr>
                    </a:p>
                  </a:txBody>
                  <a:tcPr/>
                </a:tc>
                <a:tc>
                  <a:txBody>
                    <a:bodyPr/>
                    <a:lstStyle/>
                    <a:p>
                      <a:r>
                        <a:rPr lang="en-US" dirty="0">
                          <a:solidFill>
                            <a:srgbClr val="3366FF"/>
                          </a:solidFill>
                        </a:rPr>
                        <a:t>0 m/s</a:t>
                      </a:r>
                    </a:p>
                  </a:txBody>
                  <a:tcPr/>
                </a:tc>
                <a:tc>
                  <a:txBody>
                    <a:bodyPr/>
                    <a:lstStyle/>
                    <a:p>
                      <a:r>
                        <a:rPr lang="en-US" dirty="0">
                          <a:solidFill>
                            <a:srgbClr val="3366FF"/>
                          </a:solidFill>
                        </a:rPr>
                        <a:t>11,760 J</a:t>
                      </a:r>
                    </a:p>
                  </a:txBody>
                  <a:tcPr/>
                </a:tc>
                <a:tc>
                  <a:txBody>
                    <a:bodyPr/>
                    <a:lstStyle/>
                    <a:p>
                      <a:r>
                        <a:rPr lang="en-US" dirty="0">
                          <a:solidFill>
                            <a:srgbClr val="3366FF"/>
                          </a:solidFill>
                        </a:rPr>
                        <a:t>0 J</a:t>
                      </a:r>
                    </a:p>
                  </a:txBody>
                  <a:tcPr/>
                </a:tc>
                <a:tc>
                  <a:txBody>
                    <a:bodyPr/>
                    <a:lstStyle/>
                    <a:p>
                      <a:r>
                        <a:rPr lang="en-US" dirty="0">
                          <a:solidFill>
                            <a:srgbClr val="3366FF"/>
                          </a:solidFill>
                        </a:rPr>
                        <a:t>11,760</a:t>
                      </a:r>
                      <a:r>
                        <a:rPr lang="en-US" baseline="0" dirty="0">
                          <a:solidFill>
                            <a:srgbClr val="3366FF"/>
                          </a:solidFill>
                        </a:rPr>
                        <a:t> J</a:t>
                      </a:r>
                      <a:endParaRPr lang="en-US" dirty="0">
                        <a:solidFill>
                          <a:srgbClr val="3366FF"/>
                        </a:solidFill>
                      </a:endParaRPr>
                    </a:p>
                  </a:txBody>
                  <a:tcPr/>
                </a:tc>
                <a:extLst>
                  <a:ext uri="{0D108BD9-81ED-4DB2-BD59-A6C34878D82A}">
                    <a16:rowId xmlns:a16="http://schemas.microsoft.com/office/drawing/2014/main" val="10001"/>
                  </a:ext>
                </a:extLst>
              </a:tr>
              <a:tr h="834164">
                <a:tc>
                  <a:txBody>
                    <a:bodyPr/>
                    <a:lstStyle/>
                    <a:p>
                      <a:r>
                        <a:rPr lang="en-US" dirty="0"/>
                        <a:t>50 m</a:t>
                      </a:r>
                    </a:p>
                  </a:txBody>
                  <a:tcPr/>
                </a:tc>
                <a:tc>
                  <a:txBody>
                    <a:bodyPr/>
                    <a:lstStyle/>
                    <a:p>
                      <a:r>
                        <a:rPr lang="en-US" dirty="0">
                          <a:solidFill>
                            <a:srgbClr val="3366FF"/>
                          </a:solidFill>
                        </a:rPr>
                        <a:t>50 m</a:t>
                      </a:r>
                    </a:p>
                  </a:txBody>
                  <a:tcPr/>
                </a:tc>
                <a:tc>
                  <a:txBody>
                    <a:bodyPr/>
                    <a:lstStyle/>
                    <a:p>
                      <a:r>
                        <a:rPr lang="en-US" dirty="0">
                          <a:solidFill>
                            <a:srgbClr val="FF0000"/>
                          </a:solidFill>
                        </a:rPr>
                        <a:t>31.305 m/s</a:t>
                      </a:r>
                    </a:p>
                  </a:txBody>
                  <a:tcPr/>
                </a:tc>
                <a:tc>
                  <a:txBody>
                    <a:bodyPr/>
                    <a:lstStyle/>
                    <a:p>
                      <a:r>
                        <a:rPr lang="en-US" dirty="0">
                          <a:solidFill>
                            <a:srgbClr val="3366FF"/>
                          </a:solidFill>
                        </a:rPr>
                        <a:t>5,880</a:t>
                      </a:r>
                      <a:r>
                        <a:rPr lang="en-US" baseline="0" dirty="0">
                          <a:solidFill>
                            <a:srgbClr val="3366FF"/>
                          </a:solidFill>
                        </a:rPr>
                        <a:t> J</a:t>
                      </a:r>
                      <a:endParaRPr lang="en-US" dirty="0">
                        <a:solidFill>
                          <a:srgbClr val="3366FF"/>
                        </a:solidFill>
                      </a:endParaRPr>
                    </a:p>
                  </a:txBody>
                  <a:tcPr/>
                </a:tc>
                <a:tc>
                  <a:txBody>
                    <a:bodyPr/>
                    <a:lstStyle/>
                    <a:p>
                      <a:r>
                        <a:rPr lang="en-US" dirty="0">
                          <a:solidFill>
                            <a:srgbClr val="FF0000"/>
                          </a:solidFill>
                        </a:rPr>
                        <a:t>5880</a:t>
                      </a:r>
                      <a:r>
                        <a:rPr lang="en-US" baseline="0" dirty="0">
                          <a:solidFill>
                            <a:srgbClr val="FF0000"/>
                          </a:solidFill>
                        </a:rPr>
                        <a:t> J</a:t>
                      </a:r>
                      <a:endParaRPr lang="en-US" dirty="0">
                        <a:solidFill>
                          <a:srgbClr val="FF0000"/>
                        </a:solidFill>
                      </a:endParaRPr>
                    </a:p>
                  </a:txBody>
                  <a:tcPr/>
                </a:tc>
                <a:tc>
                  <a:txBody>
                    <a:bodyPr/>
                    <a:lstStyle/>
                    <a:p>
                      <a:r>
                        <a:rPr lang="en-US" dirty="0">
                          <a:solidFill>
                            <a:srgbClr val="FF0000"/>
                          </a:solidFill>
                        </a:rPr>
                        <a:t>11,760 J</a:t>
                      </a:r>
                    </a:p>
                  </a:txBody>
                  <a:tcPr/>
                </a:tc>
                <a:extLst>
                  <a:ext uri="{0D108BD9-81ED-4DB2-BD59-A6C34878D82A}">
                    <a16:rowId xmlns:a16="http://schemas.microsoft.com/office/drawing/2014/main" val="10002"/>
                  </a:ext>
                </a:extLst>
              </a:tr>
              <a:tr h="834164">
                <a:tc>
                  <a:txBody>
                    <a:bodyPr/>
                    <a:lstStyle/>
                    <a:p>
                      <a:r>
                        <a:rPr lang="en-US" dirty="0"/>
                        <a:t>0</a:t>
                      </a:r>
                      <a:r>
                        <a:rPr lang="en-US" baseline="0" dirty="0"/>
                        <a:t> m</a:t>
                      </a:r>
                      <a:endParaRPr lang="en-US" dirty="0"/>
                    </a:p>
                  </a:txBody>
                  <a:tcPr/>
                </a:tc>
                <a:tc>
                  <a:txBody>
                    <a:bodyPr/>
                    <a:lstStyle/>
                    <a:p>
                      <a:r>
                        <a:rPr lang="en-US" dirty="0">
                          <a:solidFill>
                            <a:srgbClr val="3366FF"/>
                          </a:solidFill>
                        </a:rPr>
                        <a:t>100 m</a:t>
                      </a:r>
                    </a:p>
                  </a:txBody>
                  <a:tcPr/>
                </a:tc>
                <a:tc>
                  <a:txBody>
                    <a:bodyPr/>
                    <a:lstStyle/>
                    <a:p>
                      <a:r>
                        <a:rPr lang="en-US" dirty="0">
                          <a:solidFill>
                            <a:srgbClr val="FF0000"/>
                          </a:solidFill>
                        </a:rPr>
                        <a:t>44.272 m/s</a:t>
                      </a:r>
                    </a:p>
                  </a:txBody>
                  <a:tcPr/>
                </a:tc>
                <a:tc>
                  <a:txBody>
                    <a:bodyPr/>
                    <a:lstStyle/>
                    <a:p>
                      <a:r>
                        <a:rPr lang="en-US" dirty="0">
                          <a:solidFill>
                            <a:srgbClr val="3366FF"/>
                          </a:solidFill>
                        </a:rPr>
                        <a:t>0 J</a:t>
                      </a:r>
                    </a:p>
                  </a:txBody>
                  <a:tcPr/>
                </a:tc>
                <a:tc>
                  <a:txBody>
                    <a:bodyPr/>
                    <a:lstStyle/>
                    <a:p>
                      <a:r>
                        <a:rPr lang="en-US" dirty="0">
                          <a:solidFill>
                            <a:srgbClr val="FF0000"/>
                          </a:solidFill>
                        </a:rPr>
                        <a:t>11,760 J</a:t>
                      </a:r>
                    </a:p>
                  </a:txBody>
                  <a:tcPr/>
                </a:tc>
                <a:tc>
                  <a:txBody>
                    <a:bodyPr/>
                    <a:lstStyle/>
                    <a:p>
                      <a:r>
                        <a:rPr lang="en-US" dirty="0">
                          <a:solidFill>
                            <a:srgbClr val="FF0000"/>
                          </a:solidFill>
                        </a:rPr>
                        <a:t>11,760 J</a:t>
                      </a:r>
                    </a:p>
                  </a:txBody>
                  <a:tcPr/>
                </a:tc>
                <a:extLst>
                  <a:ext uri="{0D108BD9-81ED-4DB2-BD59-A6C34878D82A}">
                    <a16:rowId xmlns:a16="http://schemas.microsoft.com/office/drawing/2014/main" val="10003"/>
                  </a:ext>
                </a:extLst>
              </a:tr>
            </a:tbl>
          </a:graphicData>
        </a:graphic>
      </p:graphicFrame>
      <p:sp>
        <p:nvSpPr>
          <p:cNvPr id="7" name="Content Placeholder 2"/>
          <p:cNvSpPr>
            <a:spLocks noGrp="1"/>
          </p:cNvSpPr>
          <p:nvPr>
            <p:ph idx="1"/>
          </p:nvPr>
        </p:nvSpPr>
        <p:spPr>
          <a:xfrm>
            <a:off x="196741" y="936"/>
            <a:ext cx="8549305" cy="2664449"/>
          </a:xfrm>
        </p:spPr>
        <p:txBody>
          <a:bodyPr>
            <a:normAutofit/>
          </a:bodyPr>
          <a:lstStyle/>
          <a:p>
            <a:pPr marL="0" indent="0">
              <a:buNone/>
            </a:pPr>
            <a:r>
              <a:rPr lang="en-US" sz="3600" b="0" dirty="0"/>
              <a:t>All of the red values below would be </a:t>
            </a:r>
            <a:r>
              <a:rPr lang="en-US" sz="3600" b="0" i="1" dirty="0"/>
              <a:t>less</a:t>
            </a:r>
            <a:r>
              <a:rPr lang="en-US" sz="3600" b="0" dirty="0"/>
              <a:t> than what we calculated when we assumed free-fall.  Does that mean energy was, in fact, </a:t>
            </a:r>
            <a:r>
              <a:rPr lang="en-US" sz="3600" b="0" i="1" dirty="0"/>
              <a:t>lost</a:t>
            </a:r>
            <a:r>
              <a:rPr lang="en-US" sz="3600" b="0" dirty="0"/>
              <a:t> when the object fell?</a:t>
            </a:r>
          </a:p>
        </p:txBody>
      </p:sp>
      <p:sp>
        <p:nvSpPr>
          <p:cNvPr id="8" name="Content Placeholder 2"/>
          <p:cNvSpPr txBox="1">
            <a:spLocks/>
          </p:cNvSpPr>
          <p:nvPr/>
        </p:nvSpPr>
        <p:spPr>
          <a:xfrm>
            <a:off x="688975" y="6269649"/>
            <a:ext cx="8549305" cy="474309"/>
          </a:xfrm>
          <a:prstGeom prst="rect">
            <a:avLst/>
          </a:prstGeom>
        </p:spPr>
        <p:txBody>
          <a:bodyPr vert="horz" lIns="91440" tIns="45720" rIns="91440" bIns="45720" rtlCol="0">
            <a:normAutofit/>
          </a:bodyPr>
          <a:lstStyle>
            <a:lvl1pPr marL="403225" indent="-403225" algn="l" defTabSz="914400" rtl="0" eaLnBrk="1" latinLnBrk="0" hangingPunct="1">
              <a:spcBef>
                <a:spcPts val="2000"/>
              </a:spcBef>
              <a:buFontTx/>
              <a:buBlip>
                <a:blip r:embed="rId2"/>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2"/>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2"/>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2"/>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marL="0" indent="0">
              <a:buFontTx/>
              <a:buNone/>
            </a:pPr>
            <a:r>
              <a:rPr lang="en-US" sz="2000" b="0" dirty="0"/>
              <a:t>*Recall </a:t>
            </a:r>
            <a:r>
              <a:rPr lang="en-US" sz="2000" b="0" i="1" dirty="0"/>
              <a:t>v</a:t>
            </a:r>
            <a:r>
              <a:rPr lang="en-US" sz="2000" b="0" i="1" baseline="-25000" dirty="0"/>
              <a:t>f</a:t>
            </a:r>
            <a:r>
              <a:rPr lang="en-US" sz="2000" b="0" baseline="30000" dirty="0"/>
              <a:t>2</a:t>
            </a:r>
            <a:r>
              <a:rPr lang="en-US" sz="2000" b="0" dirty="0"/>
              <a:t> = </a:t>
            </a:r>
            <a:r>
              <a:rPr lang="en-US" sz="2000" b="0" i="1" dirty="0"/>
              <a:t>v</a:t>
            </a:r>
            <a:r>
              <a:rPr lang="en-US" sz="2000" b="0" i="1" baseline="-25000" dirty="0"/>
              <a:t>i</a:t>
            </a:r>
            <a:r>
              <a:rPr lang="en-US" sz="2000" b="0" baseline="30000" dirty="0"/>
              <a:t>2</a:t>
            </a:r>
            <a:r>
              <a:rPr lang="en-US" sz="2000" b="0" dirty="0"/>
              <a:t> + 2</a:t>
            </a:r>
            <a:r>
              <a:rPr lang="en-US" sz="2000" b="0" i="1" dirty="0"/>
              <a:t>ad</a:t>
            </a:r>
            <a:r>
              <a:rPr lang="en-US" sz="2000" b="0" dirty="0"/>
              <a:t>.  In this case, you can set </a:t>
            </a:r>
            <a:r>
              <a:rPr lang="en-US" sz="2000" b="0" i="1" dirty="0"/>
              <a:t>v</a:t>
            </a:r>
            <a:r>
              <a:rPr lang="en-US" sz="2000" b="0" i="1" baseline="-25000" dirty="0"/>
              <a:t>i</a:t>
            </a:r>
            <a:r>
              <a:rPr lang="en-US" sz="2000" b="0" dirty="0"/>
              <a:t> = 0 and solve for </a:t>
            </a:r>
            <a:r>
              <a:rPr lang="en-US" sz="2000" b="0" i="1" dirty="0" err="1"/>
              <a:t>v</a:t>
            </a:r>
            <a:r>
              <a:rPr lang="en-US" sz="2000" b="0" i="1" baseline="-25000" dirty="0" err="1"/>
              <a:t>f</a:t>
            </a:r>
            <a:r>
              <a:rPr lang="en-US" sz="2000" b="0" dirty="0"/>
              <a:t>.</a:t>
            </a:r>
          </a:p>
        </p:txBody>
      </p:sp>
    </p:spTree>
    <p:extLst>
      <p:ext uri="{BB962C8B-B14F-4D97-AF65-F5344CB8AC3E}">
        <p14:creationId xmlns:p14="http://schemas.microsoft.com/office/powerpoint/2010/main" val="37193969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625997" y="2745430"/>
          <a:ext cx="7735368" cy="3416892"/>
        </p:xfrm>
        <a:graphic>
          <a:graphicData uri="http://schemas.openxmlformats.org/drawingml/2006/table">
            <a:tbl>
              <a:tblPr firstRow="1" bandRow="1">
                <a:tableStyleId>{073A0DAA-6AF3-43AB-8588-CEC1D06C72B9}</a:tableStyleId>
              </a:tblPr>
              <a:tblGrid>
                <a:gridCol w="1181873">
                  <a:extLst>
                    <a:ext uri="{9D8B030D-6E8A-4147-A177-3AD203B41FA5}">
                      <a16:colId xmlns:a16="http://schemas.microsoft.com/office/drawing/2014/main" val="20000"/>
                    </a:ext>
                  </a:extLst>
                </a:gridCol>
                <a:gridCol w="1310699">
                  <a:extLst>
                    <a:ext uri="{9D8B030D-6E8A-4147-A177-3AD203B41FA5}">
                      <a16:colId xmlns:a16="http://schemas.microsoft.com/office/drawing/2014/main" val="20001"/>
                    </a:ext>
                  </a:extLst>
                </a:gridCol>
                <a:gridCol w="1310699">
                  <a:extLst>
                    <a:ext uri="{9D8B030D-6E8A-4147-A177-3AD203B41FA5}">
                      <a16:colId xmlns:a16="http://schemas.microsoft.com/office/drawing/2014/main" val="20002"/>
                    </a:ext>
                  </a:extLst>
                </a:gridCol>
                <a:gridCol w="1310699">
                  <a:extLst>
                    <a:ext uri="{9D8B030D-6E8A-4147-A177-3AD203B41FA5}">
                      <a16:colId xmlns:a16="http://schemas.microsoft.com/office/drawing/2014/main" val="20003"/>
                    </a:ext>
                  </a:extLst>
                </a:gridCol>
                <a:gridCol w="1310699">
                  <a:extLst>
                    <a:ext uri="{9D8B030D-6E8A-4147-A177-3AD203B41FA5}">
                      <a16:colId xmlns:a16="http://schemas.microsoft.com/office/drawing/2014/main" val="20004"/>
                    </a:ext>
                  </a:extLst>
                </a:gridCol>
                <a:gridCol w="1310699">
                  <a:extLst>
                    <a:ext uri="{9D8B030D-6E8A-4147-A177-3AD203B41FA5}">
                      <a16:colId xmlns:a16="http://schemas.microsoft.com/office/drawing/2014/main" val="20005"/>
                    </a:ext>
                  </a:extLst>
                </a:gridCol>
              </a:tblGrid>
              <a:tr h="834164">
                <a:tc>
                  <a:txBody>
                    <a:bodyPr/>
                    <a:lstStyle/>
                    <a:p>
                      <a:r>
                        <a:rPr lang="en-US" dirty="0"/>
                        <a:t>Height </a:t>
                      </a:r>
                      <a:r>
                        <a:rPr lang="en-US" i="1" dirty="0"/>
                        <a:t>h</a:t>
                      </a:r>
                    </a:p>
                  </a:txBody>
                  <a:tcPr/>
                </a:tc>
                <a:tc>
                  <a:txBody>
                    <a:bodyPr/>
                    <a:lstStyle/>
                    <a:p>
                      <a:r>
                        <a:rPr lang="en-US" dirty="0"/>
                        <a:t>Distance fallen </a:t>
                      </a:r>
                      <a:r>
                        <a:rPr lang="en-US" i="1" dirty="0"/>
                        <a:t>d</a:t>
                      </a:r>
                    </a:p>
                  </a:txBody>
                  <a:tcPr/>
                </a:tc>
                <a:tc>
                  <a:txBody>
                    <a:bodyPr/>
                    <a:lstStyle/>
                    <a:p>
                      <a:r>
                        <a:rPr lang="en-US" dirty="0"/>
                        <a:t>Velocity* </a:t>
                      </a:r>
                    </a:p>
                    <a:p>
                      <a:r>
                        <a:rPr lang="en-US" i="1" dirty="0"/>
                        <a:t>v</a:t>
                      </a:r>
                      <a:r>
                        <a:rPr lang="en-US" dirty="0"/>
                        <a:t> = (2</a:t>
                      </a:r>
                      <a:r>
                        <a:rPr lang="en-US" i="1" dirty="0"/>
                        <a:t>ad</a:t>
                      </a:r>
                      <a:r>
                        <a:rPr lang="en-US" dirty="0"/>
                        <a:t>)</a:t>
                      </a:r>
                      <a:r>
                        <a:rPr lang="en-US" baseline="30000" dirty="0"/>
                        <a:t>½</a:t>
                      </a:r>
                      <a:r>
                        <a:rPr lang="en-US" dirty="0"/>
                        <a:t> </a:t>
                      </a:r>
                    </a:p>
                  </a:txBody>
                  <a:tcPr/>
                </a:tc>
                <a:tc>
                  <a:txBody>
                    <a:bodyPr/>
                    <a:lstStyle/>
                    <a:p>
                      <a:r>
                        <a:rPr lang="en-US" dirty="0"/>
                        <a:t>Potential</a:t>
                      </a:r>
                      <a:r>
                        <a:rPr lang="en-US" baseline="0" dirty="0"/>
                        <a:t> Energy </a:t>
                      </a:r>
                    </a:p>
                    <a:p>
                      <a:r>
                        <a:rPr lang="en-US" i="1" baseline="0" dirty="0"/>
                        <a:t>U = </a:t>
                      </a:r>
                      <a:r>
                        <a:rPr lang="en-US" i="1" baseline="0" dirty="0" err="1"/>
                        <a:t>mgh</a:t>
                      </a:r>
                      <a:endParaRPr lang="en-US" i="1" dirty="0"/>
                    </a:p>
                  </a:txBody>
                  <a:tcPr/>
                </a:tc>
                <a:tc>
                  <a:txBody>
                    <a:bodyPr/>
                    <a:lstStyle/>
                    <a:p>
                      <a:r>
                        <a:rPr lang="en-US" dirty="0"/>
                        <a:t>Kinetic Energy</a:t>
                      </a:r>
                    </a:p>
                    <a:p>
                      <a:r>
                        <a:rPr lang="en-US" i="1" dirty="0"/>
                        <a:t>K</a:t>
                      </a:r>
                      <a:r>
                        <a:rPr lang="en-US" dirty="0"/>
                        <a:t> = ½</a:t>
                      </a:r>
                      <a:r>
                        <a:rPr lang="en-US" i="1" dirty="0"/>
                        <a:t>mv</a:t>
                      </a:r>
                      <a:r>
                        <a:rPr lang="en-US" baseline="30000" dirty="0"/>
                        <a:t>2</a:t>
                      </a:r>
                    </a:p>
                  </a:txBody>
                  <a:tcPr/>
                </a:tc>
                <a:tc>
                  <a:txBody>
                    <a:bodyPr/>
                    <a:lstStyle/>
                    <a:p>
                      <a:r>
                        <a:rPr lang="en-US" dirty="0"/>
                        <a:t>Mechanical Energy</a:t>
                      </a:r>
                    </a:p>
                    <a:p>
                      <a:r>
                        <a:rPr lang="en-US" i="1" dirty="0"/>
                        <a:t>K </a:t>
                      </a:r>
                      <a:r>
                        <a:rPr lang="en-US" dirty="0"/>
                        <a:t>+ </a:t>
                      </a:r>
                      <a:r>
                        <a:rPr lang="en-US" i="1" dirty="0"/>
                        <a:t>U</a:t>
                      </a:r>
                    </a:p>
                  </a:txBody>
                  <a:tcPr/>
                </a:tc>
                <a:extLst>
                  <a:ext uri="{0D108BD9-81ED-4DB2-BD59-A6C34878D82A}">
                    <a16:rowId xmlns:a16="http://schemas.microsoft.com/office/drawing/2014/main" val="10000"/>
                  </a:ext>
                </a:extLst>
              </a:tr>
              <a:tr h="834164">
                <a:tc>
                  <a:txBody>
                    <a:bodyPr/>
                    <a:lstStyle/>
                    <a:p>
                      <a:r>
                        <a:rPr lang="en-US" dirty="0"/>
                        <a:t>100 m</a:t>
                      </a:r>
                    </a:p>
                  </a:txBody>
                  <a:tcPr/>
                </a:tc>
                <a:tc>
                  <a:txBody>
                    <a:bodyPr/>
                    <a:lstStyle/>
                    <a:p>
                      <a:r>
                        <a:rPr lang="en-US" dirty="0">
                          <a:solidFill>
                            <a:srgbClr val="3366FF"/>
                          </a:solidFill>
                        </a:rPr>
                        <a:t>0</a:t>
                      </a:r>
                      <a:r>
                        <a:rPr lang="en-US" baseline="0" dirty="0">
                          <a:solidFill>
                            <a:srgbClr val="3366FF"/>
                          </a:solidFill>
                        </a:rPr>
                        <a:t> m</a:t>
                      </a:r>
                      <a:endParaRPr lang="en-US" dirty="0">
                        <a:solidFill>
                          <a:srgbClr val="3366FF"/>
                        </a:solidFill>
                      </a:endParaRPr>
                    </a:p>
                  </a:txBody>
                  <a:tcPr/>
                </a:tc>
                <a:tc>
                  <a:txBody>
                    <a:bodyPr/>
                    <a:lstStyle/>
                    <a:p>
                      <a:r>
                        <a:rPr lang="en-US" dirty="0">
                          <a:solidFill>
                            <a:srgbClr val="3366FF"/>
                          </a:solidFill>
                        </a:rPr>
                        <a:t>0 m/s</a:t>
                      </a:r>
                    </a:p>
                  </a:txBody>
                  <a:tcPr/>
                </a:tc>
                <a:tc>
                  <a:txBody>
                    <a:bodyPr/>
                    <a:lstStyle/>
                    <a:p>
                      <a:r>
                        <a:rPr lang="en-US" dirty="0">
                          <a:solidFill>
                            <a:srgbClr val="3366FF"/>
                          </a:solidFill>
                        </a:rPr>
                        <a:t>11,760 J</a:t>
                      </a:r>
                    </a:p>
                  </a:txBody>
                  <a:tcPr/>
                </a:tc>
                <a:tc>
                  <a:txBody>
                    <a:bodyPr/>
                    <a:lstStyle/>
                    <a:p>
                      <a:r>
                        <a:rPr lang="en-US" dirty="0">
                          <a:solidFill>
                            <a:srgbClr val="3366FF"/>
                          </a:solidFill>
                        </a:rPr>
                        <a:t>0 J</a:t>
                      </a:r>
                    </a:p>
                  </a:txBody>
                  <a:tcPr/>
                </a:tc>
                <a:tc>
                  <a:txBody>
                    <a:bodyPr/>
                    <a:lstStyle/>
                    <a:p>
                      <a:r>
                        <a:rPr lang="en-US" dirty="0">
                          <a:solidFill>
                            <a:srgbClr val="3366FF"/>
                          </a:solidFill>
                        </a:rPr>
                        <a:t>11,760</a:t>
                      </a:r>
                      <a:r>
                        <a:rPr lang="en-US" baseline="0" dirty="0">
                          <a:solidFill>
                            <a:srgbClr val="3366FF"/>
                          </a:solidFill>
                        </a:rPr>
                        <a:t> J</a:t>
                      </a:r>
                      <a:endParaRPr lang="en-US" dirty="0">
                        <a:solidFill>
                          <a:srgbClr val="3366FF"/>
                        </a:solidFill>
                      </a:endParaRPr>
                    </a:p>
                  </a:txBody>
                  <a:tcPr/>
                </a:tc>
                <a:extLst>
                  <a:ext uri="{0D108BD9-81ED-4DB2-BD59-A6C34878D82A}">
                    <a16:rowId xmlns:a16="http://schemas.microsoft.com/office/drawing/2014/main" val="10001"/>
                  </a:ext>
                </a:extLst>
              </a:tr>
              <a:tr h="834164">
                <a:tc>
                  <a:txBody>
                    <a:bodyPr/>
                    <a:lstStyle/>
                    <a:p>
                      <a:r>
                        <a:rPr lang="en-US" dirty="0"/>
                        <a:t>50 m</a:t>
                      </a:r>
                    </a:p>
                  </a:txBody>
                  <a:tcPr/>
                </a:tc>
                <a:tc>
                  <a:txBody>
                    <a:bodyPr/>
                    <a:lstStyle/>
                    <a:p>
                      <a:r>
                        <a:rPr lang="en-US" dirty="0">
                          <a:solidFill>
                            <a:srgbClr val="3366FF"/>
                          </a:solidFill>
                        </a:rPr>
                        <a:t>50 m</a:t>
                      </a:r>
                    </a:p>
                  </a:txBody>
                  <a:tcPr/>
                </a:tc>
                <a:tc>
                  <a:txBody>
                    <a:bodyPr/>
                    <a:lstStyle/>
                    <a:p>
                      <a:r>
                        <a:rPr lang="en-US" dirty="0">
                          <a:solidFill>
                            <a:srgbClr val="FF0000"/>
                          </a:solidFill>
                        </a:rPr>
                        <a:t>31.305 m/s</a:t>
                      </a:r>
                    </a:p>
                  </a:txBody>
                  <a:tcPr/>
                </a:tc>
                <a:tc>
                  <a:txBody>
                    <a:bodyPr/>
                    <a:lstStyle/>
                    <a:p>
                      <a:r>
                        <a:rPr lang="en-US" dirty="0">
                          <a:solidFill>
                            <a:srgbClr val="3366FF"/>
                          </a:solidFill>
                        </a:rPr>
                        <a:t>5,880</a:t>
                      </a:r>
                      <a:r>
                        <a:rPr lang="en-US" baseline="0" dirty="0">
                          <a:solidFill>
                            <a:srgbClr val="3366FF"/>
                          </a:solidFill>
                        </a:rPr>
                        <a:t> J</a:t>
                      </a:r>
                      <a:endParaRPr lang="en-US" dirty="0">
                        <a:solidFill>
                          <a:srgbClr val="3366FF"/>
                        </a:solidFill>
                      </a:endParaRPr>
                    </a:p>
                  </a:txBody>
                  <a:tcPr/>
                </a:tc>
                <a:tc>
                  <a:txBody>
                    <a:bodyPr/>
                    <a:lstStyle/>
                    <a:p>
                      <a:r>
                        <a:rPr lang="en-US" dirty="0">
                          <a:solidFill>
                            <a:srgbClr val="FF0000"/>
                          </a:solidFill>
                        </a:rPr>
                        <a:t>5880</a:t>
                      </a:r>
                      <a:r>
                        <a:rPr lang="en-US" baseline="0" dirty="0">
                          <a:solidFill>
                            <a:srgbClr val="FF0000"/>
                          </a:solidFill>
                        </a:rPr>
                        <a:t> J</a:t>
                      </a:r>
                      <a:endParaRPr lang="en-US" dirty="0">
                        <a:solidFill>
                          <a:srgbClr val="FF0000"/>
                        </a:solidFill>
                      </a:endParaRPr>
                    </a:p>
                  </a:txBody>
                  <a:tcPr/>
                </a:tc>
                <a:tc>
                  <a:txBody>
                    <a:bodyPr/>
                    <a:lstStyle/>
                    <a:p>
                      <a:r>
                        <a:rPr lang="en-US" dirty="0">
                          <a:solidFill>
                            <a:srgbClr val="FF0000"/>
                          </a:solidFill>
                        </a:rPr>
                        <a:t>11,760 J</a:t>
                      </a:r>
                    </a:p>
                  </a:txBody>
                  <a:tcPr/>
                </a:tc>
                <a:extLst>
                  <a:ext uri="{0D108BD9-81ED-4DB2-BD59-A6C34878D82A}">
                    <a16:rowId xmlns:a16="http://schemas.microsoft.com/office/drawing/2014/main" val="10002"/>
                  </a:ext>
                </a:extLst>
              </a:tr>
              <a:tr h="834164">
                <a:tc>
                  <a:txBody>
                    <a:bodyPr/>
                    <a:lstStyle/>
                    <a:p>
                      <a:r>
                        <a:rPr lang="en-US" dirty="0"/>
                        <a:t>0</a:t>
                      </a:r>
                      <a:r>
                        <a:rPr lang="en-US" baseline="0" dirty="0"/>
                        <a:t> m</a:t>
                      </a:r>
                      <a:endParaRPr lang="en-US" dirty="0"/>
                    </a:p>
                  </a:txBody>
                  <a:tcPr/>
                </a:tc>
                <a:tc>
                  <a:txBody>
                    <a:bodyPr/>
                    <a:lstStyle/>
                    <a:p>
                      <a:r>
                        <a:rPr lang="en-US" dirty="0">
                          <a:solidFill>
                            <a:srgbClr val="3366FF"/>
                          </a:solidFill>
                        </a:rPr>
                        <a:t>100 m</a:t>
                      </a:r>
                    </a:p>
                  </a:txBody>
                  <a:tcPr/>
                </a:tc>
                <a:tc>
                  <a:txBody>
                    <a:bodyPr/>
                    <a:lstStyle/>
                    <a:p>
                      <a:r>
                        <a:rPr lang="en-US" dirty="0">
                          <a:solidFill>
                            <a:srgbClr val="FF0000"/>
                          </a:solidFill>
                        </a:rPr>
                        <a:t>44.272 m/s</a:t>
                      </a:r>
                    </a:p>
                  </a:txBody>
                  <a:tcPr/>
                </a:tc>
                <a:tc>
                  <a:txBody>
                    <a:bodyPr/>
                    <a:lstStyle/>
                    <a:p>
                      <a:r>
                        <a:rPr lang="en-US" dirty="0">
                          <a:solidFill>
                            <a:srgbClr val="3366FF"/>
                          </a:solidFill>
                        </a:rPr>
                        <a:t>0 J</a:t>
                      </a:r>
                    </a:p>
                  </a:txBody>
                  <a:tcPr/>
                </a:tc>
                <a:tc>
                  <a:txBody>
                    <a:bodyPr/>
                    <a:lstStyle/>
                    <a:p>
                      <a:r>
                        <a:rPr lang="en-US" dirty="0">
                          <a:solidFill>
                            <a:srgbClr val="FF0000"/>
                          </a:solidFill>
                        </a:rPr>
                        <a:t>11,760 J</a:t>
                      </a:r>
                    </a:p>
                  </a:txBody>
                  <a:tcPr/>
                </a:tc>
                <a:tc>
                  <a:txBody>
                    <a:bodyPr/>
                    <a:lstStyle/>
                    <a:p>
                      <a:r>
                        <a:rPr lang="en-US" dirty="0">
                          <a:solidFill>
                            <a:srgbClr val="FF0000"/>
                          </a:solidFill>
                        </a:rPr>
                        <a:t>11,760 J</a:t>
                      </a:r>
                    </a:p>
                  </a:txBody>
                  <a:tcPr/>
                </a:tc>
                <a:extLst>
                  <a:ext uri="{0D108BD9-81ED-4DB2-BD59-A6C34878D82A}">
                    <a16:rowId xmlns:a16="http://schemas.microsoft.com/office/drawing/2014/main" val="10003"/>
                  </a:ext>
                </a:extLst>
              </a:tr>
            </a:tbl>
          </a:graphicData>
        </a:graphic>
      </p:graphicFrame>
      <p:sp>
        <p:nvSpPr>
          <p:cNvPr id="7" name="Content Placeholder 2"/>
          <p:cNvSpPr>
            <a:spLocks noGrp="1"/>
          </p:cNvSpPr>
          <p:nvPr>
            <p:ph idx="1"/>
          </p:nvPr>
        </p:nvSpPr>
        <p:spPr>
          <a:xfrm>
            <a:off x="196741" y="936"/>
            <a:ext cx="8549305" cy="2664449"/>
          </a:xfrm>
        </p:spPr>
        <p:txBody>
          <a:bodyPr>
            <a:normAutofit fontScale="92500" lnSpcReduction="20000"/>
          </a:bodyPr>
          <a:lstStyle/>
          <a:p>
            <a:pPr marL="0" indent="0">
              <a:buNone/>
            </a:pPr>
            <a:r>
              <a:rPr lang="en-US" sz="3600" b="0" dirty="0"/>
              <a:t>NO!  Even thought </a:t>
            </a:r>
            <a:r>
              <a:rPr lang="en-US" sz="3600" b="0" i="1" dirty="0"/>
              <a:t>mechanical energy</a:t>
            </a:r>
            <a:r>
              <a:rPr lang="en-US" sz="3600" b="0" dirty="0"/>
              <a:t> isn’t always conserved, </a:t>
            </a:r>
            <a:r>
              <a:rPr lang="en-US" sz="3600" b="0" i="1" u="sng" dirty="0"/>
              <a:t>energy is always conserved</a:t>
            </a:r>
            <a:r>
              <a:rPr lang="en-US" sz="3600" b="0" i="1" dirty="0"/>
              <a:t>.  </a:t>
            </a:r>
            <a:r>
              <a:rPr lang="en-US" sz="3600" b="0" dirty="0"/>
              <a:t>When experiencing air drag, both a falling object and the air around it heat up a bit, so in this case mechanical energy is converted into </a:t>
            </a:r>
            <a:r>
              <a:rPr lang="en-US" sz="3600" b="0" i="1" dirty="0"/>
              <a:t>thermal energy.</a:t>
            </a:r>
            <a:endParaRPr lang="en-US" sz="3600" b="0" dirty="0"/>
          </a:p>
        </p:txBody>
      </p:sp>
      <p:sp>
        <p:nvSpPr>
          <p:cNvPr id="8" name="Content Placeholder 2"/>
          <p:cNvSpPr txBox="1">
            <a:spLocks/>
          </p:cNvSpPr>
          <p:nvPr/>
        </p:nvSpPr>
        <p:spPr>
          <a:xfrm>
            <a:off x="688975" y="6269649"/>
            <a:ext cx="8549305" cy="474309"/>
          </a:xfrm>
          <a:prstGeom prst="rect">
            <a:avLst/>
          </a:prstGeom>
        </p:spPr>
        <p:txBody>
          <a:bodyPr vert="horz" lIns="91440" tIns="45720" rIns="91440" bIns="45720" rtlCol="0">
            <a:normAutofit/>
          </a:bodyPr>
          <a:lstStyle>
            <a:lvl1pPr marL="403225" indent="-403225" algn="l" defTabSz="914400" rtl="0" eaLnBrk="1" latinLnBrk="0" hangingPunct="1">
              <a:spcBef>
                <a:spcPts val="2000"/>
              </a:spcBef>
              <a:buFontTx/>
              <a:buBlip>
                <a:blip r:embed="rId2"/>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2"/>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2"/>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2"/>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marL="0" indent="0">
              <a:buFontTx/>
              <a:buNone/>
            </a:pPr>
            <a:r>
              <a:rPr lang="en-US" sz="2000" b="0" dirty="0"/>
              <a:t>*Recall </a:t>
            </a:r>
            <a:r>
              <a:rPr lang="en-US" sz="2000" b="0" i="1" dirty="0"/>
              <a:t>v</a:t>
            </a:r>
            <a:r>
              <a:rPr lang="en-US" sz="2000" b="0" i="1" baseline="-25000" dirty="0"/>
              <a:t>f</a:t>
            </a:r>
            <a:r>
              <a:rPr lang="en-US" sz="2000" b="0" baseline="30000" dirty="0"/>
              <a:t>2</a:t>
            </a:r>
            <a:r>
              <a:rPr lang="en-US" sz="2000" b="0" dirty="0"/>
              <a:t> = </a:t>
            </a:r>
            <a:r>
              <a:rPr lang="en-US" sz="2000" b="0" i="1" dirty="0"/>
              <a:t>v</a:t>
            </a:r>
            <a:r>
              <a:rPr lang="en-US" sz="2000" b="0" i="1" baseline="-25000" dirty="0"/>
              <a:t>i</a:t>
            </a:r>
            <a:r>
              <a:rPr lang="en-US" sz="2000" b="0" baseline="30000" dirty="0"/>
              <a:t>2</a:t>
            </a:r>
            <a:r>
              <a:rPr lang="en-US" sz="2000" b="0" dirty="0"/>
              <a:t> + 2</a:t>
            </a:r>
            <a:r>
              <a:rPr lang="en-US" sz="2000" b="0" i="1" dirty="0"/>
              <a:t>ad</a:t>
            </a:r>
            <a:r>
              <a:rPr lang="en-US" sz="2000" b="0" dirty="0"/>
              <a:t>.  In this case, you can set </a:t>
            </a:r>
            <a:r>
              <a:rPr lang="en-US" sz="2000" b="0" i="1" dirty="0"/>
              <a:t>v</a:t>
            </a:r>
            <a:r>
              <a:rPr lang="en-US" sz="2000" b="0" i="1" baseline="-25000" dirty="0"/>
              <a:t>i</a:t>
            </a:r>
            <a:r>
              <a:rPr lang="en-US" sz="2000" b="0" dirty="0"/>
              <a:t> = 0 and solve for </a:t>
            </a:r>
            <a:r>
              <a:rPr lang="en-US" sz="2000" b="0" i="1" dirty="0" err="1"/>
              <a:t>v</a:t>
            </a:r>
            <a:r>
              <a:rPr lang="en-US" sz="2000" b="0" i="1" baseline="-25000" dirty="0" err="1"/>
              <a:t>f</a:t>
            </a:r>
            <a:r>
              <a:rPr lang="en-US" sz="2000" b="0" dirty="0"/>
              <a:t>.</a:t>
            </a:r>
          </a:p>
        </p:txBody>
      </p:sp>
    </p:spTree>
    <p:extLst>
      <p:ext uri="{BB962C8B-B14F-4D97-AF65-F5344CB8AC3E}">
        <p14:creationId xmlns:p14="http://schemas.microsoft.com/office/powerpoint/2010/main" val="37564223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360522"/>
          </a:xfrm>
        </p:spPr>
        <p:txBody>
          <a:bodyPr/>
          <a:lstStyle/>
          <a:p>
            <a:r>
              <a:rPr lang="en-US" dirty="0"/>
              <a:t>Demo: Cut Short</a:t>
            </a:r>
          </a:p>
        </p:txBody>
      </p:sp>
      <p:pic>
        <p:nvPicPr>
          <p:cNvPr id="4" name="Picture 3" descr="cutsho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8690" y="1612828"/>
            <a:ext cx="6485562" cy="4864172"/>
          </a:xfrm>
          <a:prstGeom prst="rect">
            <a:avLst/>
          </a:prstGeom>
        </p:spPr>
      </p:pic>
    </p:spTree>
    <p:extLst>
      <p:ext uri="{BB962C8B-B14F-4D97-AF65-F5344CB8AC3E}">
        <p14:creationId xmlns:p14="http://schemas.microsoft.com/office/powerpoint/2010/main" val="37011300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577596"/>
          </a:xfrm>
        </p:spPr>
        <p:txBody>
          <a:bodyPr/>
          <a:lstStyle/>
          <a:p>
            <a:r>
              <a:rPr lang="en-US" dirty="0" err="1"/>
              <a:t>PhET</a:t>
            </a:r>
            <a:r>
              <a:rPr lang="en-US" dirty="0"/>
              <a:t>: Energy Skate Park</a:t>
            </a:r>
          </a:p>
        </p:txBody>
      </p:sp>
      <p:sp>
        <p:nvSpPr>
          <p:cNvPr id="3" name="Content Placeholder 2"/>
          <p:cNvSpPr>
            <a:spLocks noGrp="1"/>
          </p:cNvSpPr>
          <p:nvPr>
            <p:ph idx="1"/>
          </p:nvPr>
        </p:nvSpPr>
        <p:spPr>
          <a:xfrm>
            <a:off x="183799" y="5910071"/>
            <a:ext cx="8788933" cy="707701"/>
          </a:xfrm>
        </p:spPr>
        <p:txBody>
          <a:bodyPr/>
          <a:lstStyle/>
          <a:p>
            <a:pPr marL="0" indent="0">
              <a:buNone/>
            </a:pPr>
            <a:r>
              <a:rPr lang="en-US" dirty="0">
                <a:hlinkClick r:id="rId2"/>
              </a:rPr>
              <a:t>https://phet.colorado.edu/en/simulation/legacy/energy-skate-park</a:t>
            </a:r>
            <a:endParaRPr lang="en-US" dirty="0"/>
          </a:p>
          <a:p>
            <a:pPr marL="0" indent="0">
              <a:buNone/>
            </a:pPr>
            <a:endParaRPr lang="en-US" dirty="0"/>
          </a:p>
        </p:txBody>
      </p:sp>
      <p:pic>
        <p:nvPicPr>
          <p:cNvPr id="4" name="Picture 3" descr="Screen Shot 2018-02-01 at 10.06.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433" y="962203"/>
            <a:ext cx="8237537" cy="4820246"/>
          </a:xfrm>
          <a:prstGeom prst="rect">
            <a:avLst/>
          </a:prstGeom>
        </p:spPr>
      </p:pic>
    </p:spTree>
    <p:extLst>
      <p:ext uri="{BB962C8B-B14F-4D97-AF65-F5344CB8AC3E}">
        <p14:creationId xmlns:p14="http://schemas.microsoft.com/office/powerpoint/2010/main" val="12412958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Conservation Activity: Racing Marbles</a:t>
            </a:r>
            <a:endParaRPr lang="en-US" sz="4800" dirty="0"/>
          </a:p>
        </p:txBody>
      </p:sp>
      <p:pic>
        <p:nvPicPr>
          <p:cNvPr id="12" name="Picture 11" descr="Screen Shot 2017-01-18 at 9.43.3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88880"/>
            <a:ext cx="9144000" cy="2797701"/>
          </a:xfrm>
          <a:prstGeom prst="rect">
            <a:avLst/>
          </a:prstGeom>
        </p:spPr>
      </p:pic>
      <p:sp>
        <p:nvSpPr>
          <p:cNvPr id="13" name="Content Placeholder 2"/>
          <p:cNvSpPr>
            <a:spLocks noGrp="1"/>
          </p:cNvSpPr>
          <p:nvPr>
            <p:ph idx="1"/>
          </p:nvPr>
        </p:nvSpPr>
        <p:spPr>
          <a:xfrm>
            <a:off x="0" y="4886581"/>
            <a:ext cx="9144000" cy="1971419"/>
          </a:xfrm>
        </p:spPr>
        <p:txBody>
          <a:bodyPr>
            <a:normAutofit/>
          </a:bodyPr>
          <a:lstStyle/>
          <a:p>
            <a:r>
              <a:rPr lang="en-US" sz="3200" dirty="0"/>
              <a:t>If two marbles are released simultaneously on Ramp A and Ramp B, which marble will win the race?</a:t>
            </a:r>
          </a:p>
        </p:txBody>
      </p:sp>
    </p:spTree>
    <p:extLst>
      <p:ext uri="{BB962C8B-B14F-4D97-AF65-F5344CB8AC3E}">
        <p14:creationId xmlns:p14="http://schemas.microsoft.com/office/powerpoint/2010/main" val="24043128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Conservation Lab: Racing Marbles</a:t>
            </a:r>
          </a:p>
        </p:txBody>
      </p:sp>
      <p:pic>
        <p:nvPicPr>
          <p:cNvPr id="5" name="Picture 4" descr="IMG_525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672" y="2026766"/>
            <a:ext cx="5503133" cy="4127350"/>
          </a:xfrm>
          <a:prstGeom prst="rect">
            <a:avLst/>
          </a:prstGeom>
        </p:spPr>
      </p:pic>
      <p:sp>
        <p:nvSpPr>
          <p:cNvPr id="6" name="Content Placeholder 2"/>
          <p:cNvSpPr>
            <a:spLocks noGrp="1"/>
          </p:cNvSpPr>
          <p:nvPr>
            <p:ph idx="1"/>
          </p:nvPr>
        </p:nvSpPr>
        <p:spPr>
          <a:xfrm>
            <a:off x="6106148" y="1882588"/>
            <a:ext cx="2887808" cy="4744928"/>
          </a:xfrm>
        </p:spPr>
        <p:txBody>
          <a:bodyPr>
            <a:normAutofit/>
          </a:bodyPr>
          <a:lstStyle/>
          <a:p>
            <a:pPr marL="0" indent="0">
              <a:buNone/>
            </a:pPr>
            <a:r>
              <a:rPr lang="en-US" dirty="0"/>
              <a:t>If you attached </a:t>
            </a:r>
            <a:r>
              <a:rPr lang="en-US" dirty="0" err="1"/>
              <a:t>photogate</a:t>
            </a:r>
            <a:r>
              <a:rPr lang="en-US" dirty="0"/>
              <a:t> timers, you can determine the marbles’ exact speeds before and after the “dip” and compare how much kinetic energy was actually gained with how much theory would predict based on change of height.</a:t>
            </a:r>
          </a:p>
        </p:txBody>
      </p:sp>
      <p:sp>
        <p:nvSpPr>
          <p:cNvPr id="8" name="Rectangle 7"/>
          <p:cNvSpPr/>
          <p:nvPr/>
        </p:nvSpPr>
        <p:spPr>
          <a:xfrm>
            <a:off x="324672" y="6258184"/>
            <a:ext cx="4491471" cy="369332"/>
          </a:xfrm>
          <a:prstGeom prst="rect">
            <a:avLst/>
          </a:prstGeom>
        </p:spPr>
        <p:txBody>
          <a:bodyPr wrap="none">
            <a:spAutoFit/>
          </a:bodyPr>
          <a:lstStyle/>
          <a:p>
            <a:r>
              <a:rPr lang="en-US" dirty="0"/>
              <a:t>http://</a:t>
            </a:r>
            <a:r>
              <a:rPr lang="en-US" dirty="0" err="1"/>
              <a:t>www.arborsci.com</a:t>
            </a:r>
            <a:r>
              <a:rPr lang="en-US" dirty="0"/>
              <a:t>/racing-marbles-lab</a:t>
            </a:r>
          </a:p>
        </p:txBody>
      </p:sp>
    </p:spTree>
    <p:extLst>
      <p:ext uri="{BB962C8B-B14F-4D97-AF65-F5344CB8AC3E}">
        <p14:creationId xmlns:p14="http://schemas.microsoft.com/office/powerpoint/2010/main" val="38223839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Conservation Lab: Racing Marbles</a:t>
            </a:r>
          </a:p>
        </p:txBody>
      </p:sp>
      <p:pic>
        <p:nvPicPr>
          <p:cNvPr id="5" name="Picture 4" descr="IMG_525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672" y="2026766"/>
            <a:ext cx="5503133" cy="4127350"/>
          </a:xfrm>
          <a:prstGeom prst="rect">
            <a:avLst/>
          </a:prstGeom>
        </p:spPr>
      </p:pic>
      <p:sp>
        <p:nvSpPr>
          <p:cNvPr id="6" name="Content Placeholder 2"/>
          <p:cNvSpPr>
            <a:spLocks noGrp="1"/>
          </p:cNvSpPr>
          <p:nvPr>
            <p:ph idx="1"/>
          </p:nvPr>
        </p:nvSpPr>
        <p:spPr>
          <a:xfrm>
            <a:off x="5966976" y="1882588"/>
            <a:ext cx="3026980" cy="4975412"/>
          </a:xfrm>
        </p:spPr>
        <p:txBody>
          <a:bodyPr>
            <a:normAutofit fontScale="92500"/>
          </a:bodyPr>
          <a:lstStyle/>
          <a:p>
            <a:pPr marL="0" indent="0">
              <a:buNone/>
            </a:pPr>
            <a:r>
              <a:rPr lang="en-US" dirty="0"/>
              <a:t>In AP Physics C: Mechanics, we revisit this lab after covering rotational dynamics.  This time, I tell students to assume the marble rolls without slipping, and take rotational kinetic energy into account.  This gives best results, but you get pretty good results just considering linear KE.</a:t>
            </a:r>
          </a:p>
        </p:txBody>
      </p:sp>
      <p:sp>
        <p:nvSpPr>
          <p:cNvPr id="8" name="Rectangle 7"/>
          <p:cNvSpPr/>
          <p:nvPr/>
        </p:nvSpPr>
        <p:spPr>
          <a:xfrm>
            <a:off x="324672" y="6258184"/>
            <a:ext cx="4491471" cy="369332"/>
          </a:xfrm>
          <a:prstGeom prst="rect">
            <a:avLst/>
          </a:prstGeom>
        </p:spPr>
        <p:txBody>
          <a:bodyPr wrap="none">
            <a:spAutoFit/>
          </a:bodyPr>
          <a:lstStyle/>
          <a:p>
            <a:r>
              <a:rPr lang="en-US" dirty="0"/>
              <a:t>http://</a:t>
            </a:r>
            <a:r>
              <a:rPr lang="en-US" dirty="0" err="1"/>
              <a:t>www.arborsci.com</a:t>
            </a:r>
            <a:r>
              <a:rPr lang="en-US" dirty="0"/>
              <a:t>/racing-marbles-lab</a:t>
            </a:r>
          </a:p>
        </p:txBody>
      </p:sp>
    </p:spTree>
    <p:extLst>
      <p:ext uri="{BB962C8B-B14F-4D97-AF65-F5344CB8AC3E}">
        <p14:creationId xmlns:p14="http://schemas.microsoft.com/office/powerpoint/2010/main" val="10778905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Conservation Lab: Racing Marbles</a:t>
            </a:r>
          </a:p>
        </p:txBody>
      </p:sp>
      <p:pic>
        <p:nvPicPr>
          <p:cNvPr id="5" name="Picture 4" descr="IMG_525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672" y="2026766"/>
            <a:ext cx="5503133" cy="4127350"/>
          </a:xfrm>
          <a:prstGeom prst="rect">
            <a:avLst/>
          </a:prstGeom>
        </p:spPr>
      </p:pic>
      <p:sp>
        <p:nvSpPr>
          <p:cNvPr id="6" name="Content Placeholder 2"/>
          <p:cNvSpPr>
            <a:spLocks noGrp="1"/>
          </p:cNvSpPr>
          <p:nvPr>
            <p:ph idx="1"/>
          </p:nvPr>
        </p:nvSpPr>
        <p:spPr>
          <a:xfrm>
            <a:off x="6106148" y="1882588"/>
            <a:ext cx="2887808" cy="4744928"/>
          </a:xfrm>
        </p:spPr>
        <p:txBody>
          <a:bodyPr>
            <a:normAutofit/>
          </a:bodyPr>
          <a:lstStyle/>
          <a:p>
            <a:pPr marL="0" indent="0">
              <a:buNone/>
            </a:pPr>
            <a:r>
              <a:rPr lang="en-US" dirty="0"/>
              <a:t>If you attached </a:t>
            </a:r>
            <a:r>
              <a:rPr lang="en-US" dirty="0" err="1"/>
              <a:t>photogate</a:t>
            </a:r>
            <a:r>
              <a:rPr lang="en-US" dirty="0"/>
              <a:t> timers, you can determine the marbles’ exact speeds before and after the “dip” and compare how much kinetic energy was actually gained with how much theory would predict based on change of height.</a:t>
            </a:r>
          </a:p>
        </p:txBody>
      </p:sp>
      <p:sp>
        <p:nvSpPr>
          <p:cNvPr id="8" name="Rectangle 7"/>
          <p:cNvSpPr/>
          <p:nvPr/>
        </p:nvSpPr>
        <p:spPr>
          <a:xfrm>
            <a:off x="324672" y="6258184"/>
            <a:ext cx="4491471" cy="369332"/>
          </a:xfrm>
          <a:prstGeom prst="rect">
            <a:avLst/>
          </a:prstGeom>
        </p:spPr>
        <p:txBody>
          <a:bodyPr wrap="none">
            <a:spAutoFit/>
          </a:bodyPr>
          <a:lstStyle/>
          <a:p>
            <a:r>
              <a:rPr lang="en-US" dirty="0"/>
              <a:t>http://</a:t>
            </a:r>
            <a:r>
              <a:rPr lang="en-US" dirty="0" err="1"/>
              <a:t>www.arborsci.com</a:t>
            </a:r>
            <a:r>
              <a:rPr lang="en-US" dirty="0"/>
              <a:t>/racing-marbles-lab</a:t>
            </a:r>
          </a:p>
        </p:txBody>
      </p:sp>
    </p:spTree>
    <p:extLst>
      <p:ext uri="{BB962C8B-B14F-4D97-AF65-F5344CB8AC3E}">
        <p14:creationId xmlns:p14="http://schemas.microsoft.com/office/powerpoint/2010/main" val="11120223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24671" y="1631100"/>
            <a:ext cx="8216978" cy="3816430"/>
          </a:xfrm>
          <a:prstGeom prst="rect">
            <a:avLst/>
          </a:prstGeom>
        </p:spPr>
        <p:txBody>
          <a:bodyPr wrap="square">
            <a:spAutoFit/>
          </a:bodyPr>
          <a:lstStyle/>
          <a:p>
            <a:pPr algn="ctr"/>
            <a:r>
              <a:rPr lang="en-US" sz="2800" dirty="0"/>
              <a:t>The Racing Marbles Lab can be purchased from </a:t>
            </a:r>
          </a:p>
          <a:p>
            <a:pPr algn="ctr"/>
            <a:r>
              <a:rPr lang="en-US" sz="2800" dirty="0"/>
              <a:t>Arbor Scientific:</a:t>
            </a:r>
          </a:p>
          <a:p>
            <a:pPr algn="ctr"/>
            <a:endParaRPr lang="en-US" sz="2800" dirty="0"/>
          </a:p>
          <a:p>
            <a:pPr algn="ctr"/>
            <a:r>
              <a:rPr lang="en-US" sz="2800" dirty="0">
                <a:hlinkClick r:id="rId2"/>
              </a:rPr>
              <a:t>http://www.arborsci.com/racing-marbles-lab</a:t>
            </a:r>
            <a:endParaRPr lang="en-US" sz="2800" dirty="0"/>
          </a:p>
          <a:p>
            <a:pPr algn="ctr"/>
            <a:endParaRPr lang="en-US" sz="2800" dirty="0"/>
          </a:p>
          <a:p>
            <a:pPr algn="ctr"/>
            <a:r>
              <a:rPr lang="en-US" sz="2800" dirty="0"/>
              <a:t>They sell </a:t>
            </a:r>
            <a:r>
              <a:rPr lang="en-US" sz="2800" dirty="0" err="1"/>
              <a:t>photogate</a:t>
            </a:r>
            <a:r>
              <a:rPr lang="en-US" sz="2800" dirty="0"/>
              <a:t> timers too:</a:t>
            </a:r>
          </a:p>
          <a:p>
            <a:pPr algn="ctr"/>
            <a:endParaRPr lang="en-US" sz="2800" dirty="0"/>
          </a:p>
          <a:p>
            <a:pPr algn="ctr"/>
            <a:r>
              <a:rPr lang="en-US" sz="2800" dirty="0">
                <a:hlinkClick r:id="rId3"/>
              </a:rPr>
              <a:t>http://www.arborsci.com/timer-and-photogates</a:t>
            </a:r>
            <a:endParaRPr lang="en-US" sz="2800" dirty="0"/>
          </a:p>
          <a:p>
            <a:pPr algn="ctr"/>
            <a:endParaRPr lang="en-US" dirty="0"/>
          </a:p>
        </p:txBody>
      </p:sp>
    </p:spTree>
    <p:extLst>
      <p:ext uri="{BB962C8B-B14F-4D97-AF65-F5344CB8AC3E}">
        <p14:creationId xmlns:p14="http://schemas.microsoft.com/office/powerpoint/2010/main" val="41097451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Conservation of Energy</a:t>
            </a:r>
          </a:p>
        </p:txBody>
      </p:sp>
      <p:sp>
        <p:nvSpPr>
          <p:cNvPr id="3" name="Content Placeholder 2"/>
          <p:cNvSpPr>
            <a:spLocks noGrp="1"/>
          </p:cNvSpPr>
          <p:nvPr>
            <p:ph idx="1"/>
          </p:nvPr>
        </p:nvSpPr>
        <p:spPr>
          <a:xfrm>
            <a:off x="779462" y="1882588"/>
            <a:ext cx="7581901" cy="1981326"/>
          </a:xfrm>
        </p:spPr>
        <p:txBody>
          <a:bodyPr/>
          <a:lstStyle/>
          <a:p>
            <a:pPr marL="0" indent="0">
              <a:buNone/>
            </a:pPr>
            <a:r>
              <a:rPr lang="en-US" dirty="0"/>
              <a:t>In general, we can say:</a:t>
            </a:r>
          </a:p>
          <a:p>
            <a:pPr marL="0" indent="0">
              <a:buNone/>
            </a:pPr>
            <a:r>
              <a:rPr lang="en-US" dirty="0"/>
              <a:t>		</a:t>
            </a:r>
            <a:r>
              <a:rPr lang="en-US" sz="5400" i="1" dirty="0"/>
              <a:t>ΔE</a:t>
            </a:r>
            <a:r>
              <a:rPr lang="en-US" sz="5400" dirty="0"/>
              <a:t> = </a:t>
            </a:r>
            <a:r>
              <a:rPr lang="en-US" sz="5400" i="1" dirty="0"/>
              <a:t>W</a:t>
            </a:r>
            <a:r>
              <a:rPr lang="en-US" sz="5400" dirty="0"/>
              <a:t> + </a:t>
            </a:r>
            <a:r>
              <a:rPr lang="en-US" sz="5400" i="1" dirty="0"/>
              <a:t>Q</a:t>
            </a:r>
          </a:p>
        </p:txBody>
      </p:sp>
      <p:cxnSp>
        <p:nvCxnSpPr>
          <p:cNvPr id="4" name="Straight Arrow Connector 3"/>
          <p:cNvCxnSpPr/>
          <p:nvPr/>
        </p:nvCxnSpPr>
        <p:spPr>
          <a:xfrm flipH="1" flipV="1">
            <a:off x="5879995" y="3229346"/>
            <a:ext cx="970180" cy="9245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flipH="1" flipV="1">
            <a:off x="4489279" y="3398814"/>
            <a:ext cx="411368" cy="215884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244730" y="5539803"/>
            <a:ext cx="3862008" cy="954107"/>
          </a:xfrm>
          <a:prstGeom prst="rect">
            <a:avLst/>
          </a:prstGeom>
          <a:noFill/>
        </p:spPr>
        <p:txBody>
          <a:bodyPr wrap="square" rtlCol="0">
            <a:spAutoFit/>
          </a:bodyPr>
          <a:lstStyle/>
          <a:p>
            <a:r>
              <a:rPr lang="en-US" sz="2800" dirty="0"/>
              <a:t>Work done on the system</a:t>
            </a:r>
          </a:p>
        </p:txBody>
      </p:sp>
      <p:sp>
        <p:nvSpPr>
          <p:cNvPr id="7" name="TextBox 6"/>
          <p:cNvSpPr txBox="1"/>
          <p:nvPr/>
        </p:nvSpPr>
        <p:spPr>
          <a:xfrm>
            <a:off x="497233" y="4603556"/>
            <a:ext cx="3862008" cy="954107"/>
          </a:xfrm>
          <a:prstGeom prst="rect">
            <a:avLst/>
          </a:prstGeom>
          <a:noFill/>
        </p:spPr>
        <p:txBody>
          <a:bodyPr wrap="square" rtlCol="0">
            <a:spAutoFit/>
          </a:bodyPr>
          <a:lstStyle/>
          <a:p>
            <a:r>
              <a:rPr lang="en-US" sz="2800" dirty="0"/>
              <a:t>Change in energy of a system</a:t>
            </a:r>
          </a:p>
        </p:txBody>
      </p:sp>
      <p:cxnSp>
        <p:nvCxnSpPr>
          <p:cNvPr id="8" name="Straight Arrow Connector 7"/>
          <p:cNvCxnSpPr/>
          <p:nvPr/>
        </p:nvCxnSpPr>
        <p:spPr>
          <a:xfrm flipV="1">
            <a:off x="1931004" y="3398813"/>
            <a:ext cx="966459" cy="12321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879994" y="4153912"/>
            <a:ext cx="3264006" cy="954107"/>
          </a:xfrm>
          <a:prstGeom prst="rect">
            <a:avLst/>
          </a:prstGeom>
          <a:noFill/>
        </p:spPr>
        <p:txBody>
          <a:bodyPr wrap="square" rtlCol="0">
            <a:spAutoFit/>
          </a:bodyPr>
          <a:lstStyle/>
          <a:p>
            <a:r>
              <a:rPr lang="en-US" sz="2800" dirty="0"/>
              <a:t>Heat gained or lost by the system</a:t>
            </a:r>
          </a:p>
        </p:txBody>
      </p:sp>
    </p:spTree>
    <p:extLst>
      <p:ext uri="{BB962C8B-B14F-4D97-AF65-F5344CB8AC3E}">
        <p14:creationId xmlns:p14="http://schemas.microsoft.com/office/powerpoint/2010/main" val="237528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626" y="107577"/>
            <a:ext cx="4393301" cy="1023102"/>
          </a:xfrm>
        </p:spPr>
        <p:txBody>
          <a:bodyPr/>
          <a:lstStyle/>
          <a:p>
            <a:r>
              <a:rPr lang="en-US" dirty="0"/>
              <a:t>Remember</a:t>
            </a:r>
            <a:r>
              <a:rPr lang="is-IS" dirty="0"/>
              <a:t>…</a:t>
            </a:r>
            <a:endParaRPr lang="en-US" dirty="0"/>
          </a:p>
        </p:txBody>
      </p:sp>
      <p:sp>
        <p:nvSpPr>
          <p:cNvPr id="3" name="Content Placeholder 2"/>
          <p:cNvSpPr>
            <a:spLocks noGrp="1"/>
          </p:cNvSpPr>
          <p:nvPr>
            <p:ph idx="1"/>
          </p:nvPr>
        </p:nvSpPr>
        <p:spPr>
          <a:xfrm>
            <a:off x="695858" y="1513370"/>
            <a:ext cx="2957392" cy="643617"/>
          </a:xfrm>
        </p:spPr>
        <p:txBody>
          <a:bodyPr>
            <a:normAutofit fontScale="92500" lnSpcReduction="20000"/>
          </a:bodyPr>
          <a:lstStyle/>
          <a:p>
            <a:pPr marL="0" indent="0">
              <a:buNone/>
            </a:pPr>
            <a:r>
              <a:rPr lang="is-IS" dirty="0"/>
              <a:t>…you can make a lot of money…</a:t>
            </a:r>
            <a:endParaRPr lang="en-US" dirty="0"/>
          </a:p>
        </p:txBody>
      </p:sp>
      <p:sp>
        <p:nvSpPr>
          <p:cNvPr id="4" name="Content Placeholder 2"/>
          <p:cNvSpPr txBox="1">
            <a:spLocks/>
          </p:cNvSpPr>
          <p:nvPr/>
        </p:nvSpPr>
        <p:spPr>
          <a:xfrm>
            <a:off x="4923190" y="107577"/>
            <a:ext cx="3409701" cy="643617"/>
          </a:xfrm>
          <a:prstGeom prst="rect">
            <a:avLst/>
          </a:prstGeom>
        </p:spPr>
        <p:txBody>
          <a:bodyPr vert="horz" lIns="91440" tIns="45720" rIns="91440" bIns="45720" rtlCol="0">
            <a:normAutofit/>
          </a:bodyPr>
          <a:lstStyle>
            <a:lvl1pPr marL="403225" indent="-403225" algn="l" defTabSz="914400" rtl="0" eaLnBrk="1" latinLnBrk="0" hangingPunct="1">
              <a:spcBef>
                <a:spcPts val="2000"/>
              </a:spcBef>
              <a:buFontTx/>
              <a:buBlip>
                <a:blip r:embed="rId2"/>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2"/>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2"/>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2"/>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marL="0" indent="0">
              <a:buFontTx/>
              <a:buNone/>
            </a:pPr>
            <a:r>
              <a:rPr lang="en-US" dirty="0"/>
              <a:t>If you </a:t>
            </a:r>
            <a:r>
              <a:rPr lang="en-US" i="1" u="sng" dirty="0"/>
              <a:t>work</a:t>
            </a:r>
            <a:r>
              <a:rPr lang="en-US" dirty="0"/>
              <a:t> hard</a:t>
            </a:r>
            <a:r>
              <a:rPr lang="is-IS" dirty="0"/>
              <a:t>…</a:t>
            </a:r>
            <a:endParaRPr lang="en-US" dirty="0"/>
          </a:p>
        </p:txBody>
      </p:sp>
      <p:sp>
        <p:nvSpPr>
          <p:cNvPr id="5" name="Content Placeholder 2"/>
          <p:cNvSpPr txBox="1">
            <a:spLocks/>
          </p:cNvSpPr>
          <p:nvPr/>
        </p:nvSpPr>
        <p:spPr>
          <a:xfrm>
            <a:off x="4620927" y="2962529"/>
            <a:ext cx="4523073" cy="590659"/>
          </a:xfrm>
          <a:prstGeom prst="rect">
            <a:avLst/>
          </a:prstGeom>
        </p:spPr>
        <p:txBody>
          <a:bodyPr vert="horz" lIns="91440" tIns="45720" rIns="91440" bIns="45720" rtlCol="0">
            <a:normAutofit/>
          </a:bodyPr>
          <a:lstStyle>
            <a:lvl1pPr marL="403225" indent="-403225" algn="l" defTabSz="914400" rtl="0" eaLnBrk="1" latinLnBrk="0" hangingPunct="1">
              <a:spcBef>
                <a:spcPts val="2000"/>
              </a:spcBef>
              <a:buFontTx/>
              <a:buBlip>
                <a:blip r:embed="rId2"/>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2"/>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2"/>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2"/>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marL="0" indent="0">
              <a:buFontTx/>
              <a:buNone/>
            </a:pPr>
            <a:r>
              <a:rPr lang="is-IS" dirty="0"/>
              <a:t>… and buy a lot of </a:t>
            </a:r>
            <a:r>
              <a:rPr lang="is-IS" strike="sngStrike" dirty="0"/>
              <a:t>jewels</a:t>
            </a:r>
            <a:r>
              <a:rPr lang="is-IS" dirty="0"/>
              <a:t> </a:t>
            </a:r>
            <a:r>
              <a:rPr lang="is-IS" i="1" u="sng" dirty="0"/>
              <a:t>joules</a:t>
            </a:r>
            <a:r>
              <a:rPr lang="is-IS" dirty="0"/>
              <a:t>!</a:t>
            </a:r>
            <a:endParaRPr lang="en-US" dirty="0"/>
          </a:p>
        </p:txBody>
      </p:sp>
      <p:pic>
        <p:nvPicPr>
          <p:cNvPr id="6" name="Picture 5" descr="work-384745_640.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6561" y="751194"/>
            <a:ext cx="2835619" cy="2002656"/>
          </a:xfrm>
          <a:prstGeom prst="rect">
            <a:avLst/>
          </a:prstGeom>
        </p:spPr>
      </p:pic>
      <p:pic>
        <p:nvPicPr>
          <p:cNvPr id="7" name="Picture 6" descr="51Btg5YYxiL._SX355_.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1947" y="3553188"/>
            <a:ext cx="3910694" cy="3304812"/>
          </a:xfrm>
          <a:prstGeom prst="rect">
            <a:avLst/>
          </a:prstGeom>
        </p:spPr>
      </p:pic>
      <p:pic>
        <p:nvPicPr>
          <p:cNvPr id="8" name="Picture 7" descr="hqdefault.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442" y="2198427"/>
            <a:ext cx="3583666" cy="2687749"/>
          </a:xfrm>
          <a:prstGeom prst="rect">
            <a:avLst/>
          </a:prstGeom>
        </p:spPr>
      </p:pic>
    </p:spTree>
    <p:extLst>
      <p:ext uri="{BB962C8B-B14F-4D97-AF65-F5344CB8AC3E}">
        <p14:creationId xmlns:p14="http://schemas.microsoft.com/office/powerpoint/2010/main" val="358746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and Collisions</a:t>
            </a:r>
          </a:p>
        </p:txBody>
      </p:sp>
      <p:sp>
        <p:nvSpPr>
          <p:cNvPr id="3" name="Content Placeholder 2"/>
          <p:cNvSpPr>
            <a:spLocks noGrp="1"/>
          </p:cNvSpPr>
          <p:nvPr>
            <p:ph idx="1"/>
          </p:nvPr>
        </p:nvSpPr>
        <p:spPr/>
        <p:txBody>
          <a:bodyPr/>
          <a:lstStyle/>
          <a:p>
            <a:r>
              <a:rPr lang="en-US" i="1" u="sng" dirty="0"/>
              <a:t>Elastic Collision</a:t>
            </a:r>
            <a:r>
              <a:rPr lang="en-US" dirty="0"/>
              <a:t> – collision in which NO mechanical energy is lost; a perfect bounce occurs</a:t>
            </a:r>
          </a:p>
          <a:p>
            <a:r>
              <a:rPr lang="en-US" i="1" u="sng" dirty="0"/>
              <a:t>Inelastic Collision</a:t>
            </a:r>
            <a:r>
              <a:rPr lang="en-US" dirty="0"/>
              <a:t> – collision in which some mechanical energy is lost and converted to another form.</a:t>
            </a:r>
          </a:p>
          <a:p>
            <a:r>
              <a:rPr lang="en-US" dirty="0"/>
              <a:t>It takes energy to deform something, generate heat, or make objects stick together.  If any of these things occur as a result of a collision, the collision </a:t>
            </a:r>
            <a:r>
              <a:rPr lang="en-US" i="1" dirty="0"/>
              <a:t>must</a:t>
            </a:r>
            <a:r>
              <a:rPr lang="en-US" dirty="0"/>
              <a:t> have been inelastic.</a:t>
            </a:r>
          </a:p>
        </p:txBody>
      </p:sp>
    </p:spTree>
    <p:extLst>
      <p:ext uri="{BB962C8B-B14F-4D97-AF65-F5344CB8AC3E}">
        <p14:creationId xmlns:p14="http://schemas.microsoft.com/office/powerpoint/2010/main" val="380377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96741" y="936"/>
            <a:ext cx="8549305" cy="2664449"/>
          </a:xfrm>
        </p:spPr>
        <p:txBody>
          <a:bodyPr>
            <a:normAutofit/>
          </a:bodyPr>
          <a:lstStyle/>
          <a:p>
            <a:pPr marL="0" indent="0">
              <a:buNone/>
            </a:pPr>
            <a:r>
              <a:rPr lang="en-US" sz="3600" b="0" dirty="0"/>
              <a:t>Example: A 0.16-kg 6-ball, moving at 3.0 m/s, strikes a stationary 8-ball.  If the collision is elastic, what are both billiard balls’ velocities after the collision?</a:t>
            </a:r>
          </a:p>
        </p:txBody>
      </p:sp>
      <p:sp>
        <p:nvSpPr>
          <p:cNvPr id="7" name="Oval 6"/>
          <p:cNvSpPr/>
          <p:nvPr/>
        </p:nvSpPr>
        <p:spPr>
          <a:xfrm>
            <a:off x="1253067" y="3115734"/>
            <a:ext cx="778933" cy="795866"/>
          </a:xfrm>
          <a:prstGeom prst="ellipse">
            <a:avLst/>
          </a:prstGeom>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0" name="Oval 9"/>
          <p:cNvSpPr/>
          <p:nvPr/>
        </p:nvSpPr>
        <p:spPr>
          <a:xfrm>
            <a:off x="4047066" y="3098801"/>
            <a:ext cx="778933" cy="795866"/>
          </a:xfrm>
          <a:prstGeom prst="ellipse">
            <a:avLst/>
          </a:prstGeom>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1" name="Oval 10"/>
          <p:cNvSpPr/>
          <p:nvPr/>
        </p:nvSpPr>
        <p:spPr>
          <a:xfrm>
            <a:off x="4233333" y="3268134"/>
            <a:ext cx="440267" cy="457200"/>
          </a:xfrm>
          <a:prstGeom prst="ellipse">
            <a:avLst/>
          </a:prstGeom>
          <a:solidFill>
            <a:schemeClr val="tx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4284134" y="3203605"/>
            <a:ext cx="377177" cy="523220"/>
          </a:xfrm>
          <a:prstGeom prst="rect">
            <a:avLst/>
          </a:prstGeom>
          <a:noFill/>
        </p:spPr>
        <p:txBody>
          <a:bodyPr wrap="none" rtlCol="0">
            <a:spAutoFit/>
          </a:bodyPr>
          <a:lstStyle/>
          <a:p>
            <a:r>
              <a:rPr lang="en-US" sz="2800" b="1" dirty="0">
                <a:solidFill>
                  <a:schemeClr val="bg1"/>
                </a:solidFill>
              </a:rPr>
              <a:t>8</a:t>
            </a:r>
          </a:p>
        </p:txBody>
      </p:sp>
      <p:cxnSp>
        <p:nvCxnSpPr>
          <p:cNvPr id="13" name="Straight Connector 12"/>
          <p:cNvCxnSpPr/>
          <p:nvPr/>
        </p:nvCxnSpPr>
        <p:spPr>
          <a:xfrm flipV="1">
            <a:off x="711200" y="3894667"/>
            <a:ext cx="5113867" cy="16933"/>
          </a:xfrm>
          <a:prstGeom prst="line">
            <a:avLst/>
          </a:prstGeom>
          <a:ln/>
        </p:spPr>
        <p:style>
          <a:lnRef idx="1">
            <a:schemeClr val="accent2"/>
          </a:lnRef>
          <a:fillRef idx="0">
            <a:schemeClr val="accent2"/>
          </a:fillRef>
          <a:effectRef idx="0">
            <a:schemeClr val="accent2"/>
          </a:effectRef>
          <a:fontRef idx="minor">
            <a:schemeClr val="tx1"/>
          </a:fontRef>
        </p:style>
      </p:cxnSp>
      <p:sp>
        <p:nvSpPr>
          <p:cNvPr id="14" name="TextBox 13"/>
          <p:cNvSpPr txBox="1"/>
          <p:nvPr/>
        </p:nvSpPr>
        <p:spPr>
          <a:xfrm>
            <a:off x="259206" y="2480719"/>
            <a:ext cx="903988" cy="369332"/>
          </a:xfrm>
          <a:prstGeom prst="rect">
            <a:avLst/>
          </a:prstGeom>
          <a:noFill/>
        </p:spPr>
        <p:txBody>
          <a:bodyPr wrap="none" rtlCol="0">
            <a:spAutoFit/>
          </a:bodyPr>
          <a:lstStyle/>
          <a:p>
            <a:r>
              <a:rPr lang="en-US" dirty="0"/>
              <a:t>Before:</a:t>
            </a:r>
          </a:p>
        </p:txBody>
      </p:sp>
      <p:sp>
        <p:nvSpPr>
          <p:cNvPr id="17" name="Oval 16"/>
          <p:cNvSpPr/>
          <p:nvPr/>
        </p:nvSpPr>
        <p:spPr>
          <a:xfrm>
            <a:off x="1422400" y="3286558"/>
            <a:ext cx="440267" cy="457200"/>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1468557" y="3220317"/>
            <a:ext cx="377177" cy="523220"/>
          </a:xfrm>
          <a:prstGeom prst="rect">
            <a:avLst/>
          </a:prstGeom>
          <a:noFill/>
        </p:spPr>
        <p:txBody>
          <a:bodyPr wrap="none" rtlCol="0">
            <a:spAutoFit/>
          </a:bodyPr>
          <a:lstStyle/>
          <a:p>
            <a:r>
              <a:rPr lang="en-US" sz="2800" b="1" u="sng" dirty="0">
                <a:solidFill>
                  <a:schemeClr val="bg1"/>
                </a:solidFill>
              </a:rPr>
              <a:t>6</a:t>
            </a:r>
          </a:p>
        </p:txBody>
      </p:sp>
      <p:cxnSp>
        <p:nvCxnSpPr>
          <p:cNvPr id="23" name="Straight Arrow Connector 22"/>
          <p:cNvCxnSpPr/>
          <p:nvPr/>
        </p:nvCxnSpPr>
        <p:spPr>
          <a:xfrm>
            <a:off x="2032000" y="3505200"/>
            <a:ext cx="1371600" cy="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25" name="TextBox 24"/>
          <p:cNvSpPr txBox="1"/>
          <p:nvPr/>
        </p:nvSpPr>
        <p:spPr>
          <a:xfrm>
            <a:off x="2032000" y="2898802"/>
            <a:ext cx="1372829" cy="369332"/>
          </a:xfrm>
          <a:prstGeom prst="rect">
            <a:avLst/>
          </a:prstGeom>
          <a:noFill/>
        </p:spPr>
        <p:txBody>
          <a:bodyPr wrap="none" rtlCol="0">
            <a:spAutoFit/>
          </a:bodyPr>
          <a:lstStyle/>
          <a:p>
            <a:r>
              <a:rPr lang="en-US" i="1" dirty="0"/>
              <a:t>v</a:t>
            </a:r>
            <a:r>
              <a:rPr lang="en-US" baseline="-25000" dirty="0"/>
              <a:t>6,I</a:t>
            </a:r>
            <a:r>
              <a:rPr lang="en-US" dirty="0"/>
              <a:t> = 3.0 m/s</a:t>
            </a:r>
          </a:p>
        </p:txBody>
      </p:sp>
      <p:sp>
        <p:nvSpPr>
          <p:cNvPr id="26" name="TextBox 25"/>
          <p:cNvSpPr txBox="1"/>
          <p:nvPr/>
        </p:nvSpPr>
        <p:spPr>
          <a:xfrm>
            <a:off x="4452238" y="2685075"/>
            <a:ext cx="1209689" cy="369332"/>
          </a:xfrm>
          <a:prstGeom prst="rect">
            <a:avLst/>
          </a:prstGeom>
          <a:noFill/>
        </p:spPr>
        <p:txBody>
          <a:bodyPr wrap="none" rtlCol="0">
            <a:spAutoFit/>
          </a:bodyPr>
          <a:lstStyle/>
          <a:p>
            <a:r>
              <a:rPr lang="en-US" i="1" dirty="0"/>
              <a:t>v</a:t>
            </a:r>
            <a:r>
              <a:rPr lang="en-US" baseline="-25000" dirty="0"/>
              <a:t>8,I</a:t>
            </a:r>
            <a:r>
              <a:rPr lang="en-US" dirty="0"/>
              <a:t> = 0 m/s</a:t>
            </a:r>
          </a:p>
        </p:txBody>
      </p:sp>
      <p:sp>
        <p:nvSpPr>
          <p:cNvPr id="27" name="TextBox 26"/>
          <p:cNvSpPr txBox="1"/>
          <p:nvPr/>
        </p:nvSpPr>
        <p:spPr>
          <a:xfrm>
            <a:off x="1159319" y="3911600"/>
            <a:ext cx="1361812" cy="369332"/>
          </a:xfrm>
          <a:prstGeom prst="rect">
            <a:avLst/>
          </a:prstGeom>
          <a:noFill/>
        </p:spPr>
        <p:txBody>
          <a:bodyPr wrap="none" rtlCol="0">
            <a:spAutoFit/>
          </a:bodyPr>
          <a:lstStyle/>
          <a:p>
            <a:r>
              <a:rPr lang="en-US" i="1" dirty="0"/>
              <a:t>m</a:t>
            </a:r>
            <a:r>
              <a:rPr lang="en-US" baseline="-25000" dirty="0"/>
              <a:t>6</a:t>
            </a:r>
            <a:r>
              <a:rPr lang="en-US" dirty="0"/>
              <a:t> = 0.16 kg</a:t>
            </a:r>
          </a:p>
        </p:txBody>
      </p:sp>
      <p:sp>
        <p:nvSpPr>
          <p:cNvPr id="28" name="TextBox 27"/>
          <p:cNvSpPr txBox="1"/>
          <p:nvPr/>
        </p:nvSpPr>
        <p:spPr>
          <a:xfrm>
            <a:off x="3898698" y="3891466"/>
            <a:ext cx="1361812" cy="369332"/>
          </a:xfrm>
          <a:prstGeom prst="rect">
            <a:avLst/>
          </a:prstGeom>
          <a:noFill/>
        </p:spPr>
        <p:txBody>
          <a:bodyPr wrap="none" rtlCol="0">
            <a:spAutoFit/>
          </a:bodyPr>
          <a:lstStyle/>
          <a:p>
            <a:r>
              <a:rPr lang="en-US" i="1" dirty="0"/>
              <a:t>m</a:t>
            </a:r>
            <a:r>
              <a:rPr lang="en-US" baseline="-25000" dirty="0"/>
              <a:t>8</a:t>
            </a:r>
            <a:r>
              <a:rPr lang="en-US" dirty="0"/>
              <a:t> = 0.16 kg</a:t>
            </a:r>
          </a:p>
        </p:txBody>
      </p:sp>
      <p:sp>
        <p:nvSpPr>
          <p:cNvPr id="29" name="Oval 28"/>
          <p:cNvSpPr/>
          <p:nvPr/>
        </p:nvSpPr>
        <p:spPr>
          <a:xfrm>
            <a:off x="3268133" y="5062314"/>
            <a:ext cx="778933" cy="795866"/>
          </a:xfrm>
          <a:prstGeom prst="ellipse">
            <a:avLst/>
          </a:prstGeom>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0" name="Oval 29"/>
          <p:cNvSpPr/>
          <p:nvPr/>
        </p:nvSpPr>
        <p:spPr>
          <a:xfrm>
            <a:off x="5046133" y="5061945"/>
            <a:ext cx="778933" cy="795866"/>
          </a:xfrm>
          <a:prstGeom prst="ellipse">
            <a:avLst/>
          </a:prstGeom>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31" name="Oval 30"/>
          <p:cNvSpPr/>
          <p:nvPr/>
        </p:nvSpPr>
        <p:spPr>
          <a:xfrm>
            <a:off x="5232400" y="5231278"/>
            <a:ext cx="440267" cy="457200"/>
          </a:xfrm>
          <a:prstGeom prst="ellipse">
            <a:avLst/>
          </a:prstGeom>
          <a:solidFill>
            <a:schemeClr val="tx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5283201" y="5166749"/>
            <a:ext cx="377177" cy="523220"/>
          </a:xfrm>
          <a:prstGeom prst="rect">
            <a:avLst/>
          </a:prstGeom>
          <a:noFill/>
        </p:spPr>
        <p:txBody>
          <a:bodyPr wrap="none" rtlCol="0">
            <a:spAutoFit/>
          </a:bodyPr>
          <a:lstStyle/>
          <a:p>
            <a:r>
              <a:rPr lang="en-US" sz="2800" b="1" dirty="0">
                <a:solidFill>
                  <a:schemeClr val="bg1"/>
                </a:solidFill>
              </a:rPr>
              <a:t>8</a:t>
            </a:r>
          </a:p>
        </p:txBody>
      </p:sp>
      <p:cxnSp>
        <p:nvCxnSpPr>
          <p:cNvPr id="33" name="Straight Connector 32"/>
          <p:cNvCxnSpPr/>
          <p:nvPr/>
        </p:nvCxnSpPr>
        <p:spPr>
          <a:xfrm flipV="1">
            <a:off x="733642" y="5840878"/>
            <a:ext cx="5113867" cy="16933"/>
          </a:xfrm>
          <a:prstGeom prst="line">
            <a:avLst/>
          </a:prstGeom>
          <a:ln/>
        </p:spPr>
        <p:style>
          <a:lnRef idx="1">
            <a:schemeClr val="accent2"/>
          </a:lnRef>
          <a:fillRef idx="0">
            <a:schemeClr val="accent2"/>
          </a:fillRef>
          <a:effectRef idx="0">
            <a:schemeClr val="accent2"/>
          </a:effectRef>
          <a:fontRef idx="minor">
            <a:schemeClr val="tx1"/>
          </a:fontRef>
        </p:style>
      </p:cxnSp>
      <p:sp>
        <p:nvSpPr>
          <p:cNvPr id="34" name="TextBox 33"/>
          <p:cNvSpPr txBox="1"/>
          <p:nvPr/>
        </p:nvSpPr>
        <p:spPr>
          <a:xfrm>
            <a:off x="281648" y="4426930"/>
            <a:ext cx="746418" cy="369332"/>
          </a:xfrm>
          <a:prstGeom prst="rect">
            <a:avLst/>
          </a:prstGeom>
          <a:noFill/>
        </p:spPr>
        <p:txBody>
          <a:bodyPr wrap="none" rtlCol="0">
            <a:spAutoFit/>
          </a:bodyPr>
          <a:lstStyle/>
          <a:p>
            <a:r>
              <a:rPr lang="en-US" dirty="0"/>
              <a:t>After:</a:t>
            </a:r>
          </a:p>
        </p:txBody>
      </p:sp>
      <p:sp>
        <p:nvSpPr>
          <p:cNvPr id="35" name="Oval 34"/>
          <p:cNvSpPr/>
          <p:nvPr/>
        </p:nvSpPr>
        <p:spPr>
          <a:xfrm>
            <a:off x="3437466" y="5233138"/>
            <a:ext cx="440267" cy="457200"/>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3483623" y="5166897"/>
            <a:ext cx="377177" cy="523220"/>
          </a:xfrm>
          <a:prstGeom prst="rect">
            <a:avLst/>
          </a:prstGeom>
          <a:noFill/>
        </p:spPr>
        <p:txBody>
          <a:bodyPr wrap="none" rtlCol="0">
            <a:spAutoFit/>
          </a:bodyPr>
          <a:lstStyle/>
          <a:p>
            <a:r>
              <a:rPr lang="en-US" sz="2800" b="1" u="sng" dirty="0">
                <a:solidFill>
                  <a:schemeClr val="bg1"/>
                </a:solidFill>
              </a:rPr>
              <a:t>6</a:t>
            </a:r>
          </a:p>
        </p:txBody>
      </p:sp>
      <p:cxnSp>
        <p:nvCxnSpPr>
          <p:cNvPr id="37" name="Straight Arrow Connector 36"/>
          <p:cNvCxnSpPr/>
          <p:nvPr/>
        </p:nvCxnSpPr>
        <p:spPr>
          <a:xfrm>
            <a:off x="5847509" y="5451411"/>
            <a:ext cx="1112091" cy="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38" name="TextBox 37"/>
          <p:cNvSpPr txBox="1"/>
          <p:nvPr/>
        </p:nvSpPr>
        <p:spPr>
          <a:xfrm>
            <a:off x="3326782" y="4626481"/>
            <a:ext cx="685883" cy="369332"/>
          </a:xfrm>
          <a:prstGeom prst="rect">
            <a:avLst/>
          </a:prstGeom>
          <a:noFill/>
        </p:spPr>
        <p:txBody>
          <a:bodyPr wrap="none" rtlCol="0">
            <a:spAutoFit/>
          </a:bodyPr>
          <a:lstStyle/>
          <a:p>
            <a:r>
              <a:rPr lang="en-US" i="1" dirty="0"/>
              <a:t>v</a:t>
            </a:r>
            <a:r>
              <a:rPr lang="en-US" baseline="-25000" dirty="0"/>
              <a:t>6</a:t>
            </a:r>
            <a:r>
              <a:rPr lang="en-US" dirty="0"/>
              <a:t> = ?</a:t>
            </a:r>
          </a:p>
        </p:txBody>
      </p:sp>
      <p:sp>
        <p:nvSpPr>
          <p:cNvPr id="39" name="TextBox 38"/>
          <p:cNvSpPr txBox="1"/>
          <p:nvPr/>
        </p:nvSpPr>
        <p:spPr>
          <a:xfrm>
            <a:off x="6009419" y="4797565"/>
            <a:ext cx="724430" cy="369332"/>
          </a:xfrm>
          <a:prstGeom prst="rect">
            <a:avLst/>
          </a:prstGeom>
          <a:noFill/>
        </p:spPr>
        <p:txBody>
          <a:bodyPr wrap="none" rtlCol="0">
            <a:spAutoFit/>
          </a:bodyPr>
          <a:lstStyle/>
          <a:p>
            <a:r>
              <a:rPr lang="en-US" i="1" dirty="0"/>
              <a:t>v</a:t>
            </a:r>
            <a:r>
              <a:rPr lang="en-US" baseline="-25000" dirty="0"/>
              <a:t>8,</a:t>
            </a:r>
            <a:r>
              <a:rPr lang="en-US" dirty="0"/>
              <a:t> = ?</a:t>
            </a:r>
          </a:p>
        </p:txBody>
      </p:sp>
      <p:sp>
        <p:nvSpPr>
          <p:cNvPr id="40" name="TextBox 39"/>
          <p:cNvSpPr txBox="1"/>
          <p:nvPr/>
        </p:nvSpPr>
        <p:spPr>
          <a:xfrm>
            <a:off x="3090426" y="5867589"/>
            <a:ext cx="1361812" cy="369332"/>
          </a:xfrm>
          <a:prstGeom prst="rect">
            <a:avLst/>
          </a:prstGeom>
          <a:noFill/>
        </p:spPr>
        <p:txBody>
          <a:bodyPr wrap="none" rtlCol="0">
            <a:spAutoFit/>
          </a:bodyPr>
          <a:lstStyle/>
          <a:p>
            <a:r>
              <a:rPr lang="en-US" i="1" dirty="0"/>
              <a:t>m</a:t>
            </a:r>
            <a:r>
              <a:rPr lang="en-US" baseline="-25000" dirty="0"/>
              <a:t>6</a:t>
            </a:r>
            <a:r>
              <a:rPr lang="en-US" dirty="0"/>
              <a:t> = 0.16 kg</a:t>
            </a:r>
          </a:p>
        </p:txBody>
      </p:sp>
      <p:sp>
        <p:nvSpPr>
          <p:cNvPr id="41" name="TextBox 40"/>
          <p:cNvSpPr txBox="1"/>
          <p:nvPr/>
        </p:nvSpPr>
        <p:spPr>
          <a:xfrm>
            <a:off x="5029199" y="5837677"/>
            <a:ext cx="1361812" cy="369332"/>
          </a:xfrm>
          <a:prstGeom prst="rect">
            <a:avLst/>
          </a:prstGeom>
          <a:noFill/>
        </p:spPr>
        <p:txBody>
          <a:bodyPr wrap="none" rtlCol="0">
            <a:spAutoFit/>
          </a:bodyPr>
          <a:lstStyle/>
          <a:p>
            <a:r>
              <a:rPr lang="en-US" i="1" dirty="0"/>
              <a:t>m</a:t>
            </a:r>
            <a:r>
              <a:rPr lang="en-US" baseline="-25000" dirty="0"/>
              <a:t>8</a:t>
            </a:r>
            <a:r>
              <a:rPr lang="en-US" dirty="0"/>
              <a:t> = 0.16 kg</a:t>
            </a:r>
          </a:p>
        </p:txBody>
      </p:sp>
      <p:cxnSp>
        <p:nvCxnSpPr>
          <p:cNvPr id="43" name="Straight Arrow Connector 42"/>
          <p:cNvCxnSpPr/>
          <p:nvPr/>
        </p:nvCxnSpPr>
        <p:spPr>
          <a:xfrm flipH="1">
            <a:off x="2613948" y="4863613"/>
            <a:ext cx="703034" cy="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44" name="Straight Arrow Connector 43"/>
          <p:cNvCxnSpPr/>
          <p:nvPr/>
        </p:nvCxnSpPr>
        <p:spPr>
          <a:xfrm>
            <a:off x="4017481" y="4847241"/>
            <a:ext cx="643830" cy="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50" name="TextBox 49"/>
          <p:cNvSpPr txBox="1"/>
          <p:nvPr/>
        </p:nvSpPr>
        <p:spPr>
          <a:xfrm>
            <a:off x="7009814" y="1837959"/>
            <a:ext cx="2125691" cy="3139321"/>
          </a:xfrm>
          <a:prstGeom prst="rect">
            <a:avLst/>
          </a:prstGeom>
          <a:noFill/>
        </p:spPr>
        <p:txBody>
          <a:bodyPr wrap="square" rtlCol="0">
            <a:spAutoFit/>
          </a:bodyPr>
          <a:lstStyle/>
          <a:p>
            <a:r>
              <a:rPr lang="en-US" dirty="0"/>
              <a:t>Two unknowns means we need two equations to solve:</a:t>
            </a:r>
          </a:p>
          <a:p>
            <a:endParaRPr lang="en-US" dirty="0"/>
          </a:p>
          <a:p>
            <a:r>
              <a:rPr lang="en-US" dirty="0"/>
              <a:t>Use conservation of momentum (always true in collisions) and conservation of kinetic energy, since we’re told collision is elastic </a:t>
            </a:r>
          </a:p>
        </p:txBody>
      </p:sp>
    </p:spTree>
    <p:extLst>
      <p:ext uri="{BB962C8B-B14F-4D97-AF65-F5344CB8AC3E}">
        <p14:creationId xmlns:p14="http://schemas.microsoft.com/office/powerpoint/2010/main" val="104442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animBg="1"/>
      <p:bldP spid="10" grpId="0" animBg="1"/>
      <p:bldP spid="11" grpId="0" animBg="1"/>
      <p:bldP spid="12" grpId="0"/>
      <p:bldP spid="14" grpId="0"/>
      <p:bldP spid="17" grpId="0" animBg="1"/>
      <p:bldP spid="18" grpId="0"/>
      <p:bldP spid="25" grpId="0"/>
      <p:bldP spid="26" grpId="0"/>
      <p:bldP spid="27" grpId="0"/>
      <p:bldP spid="28" grpId="0"/>
      <p:bldP spid="29" grpId="0" animBg="1"/>
      <p:bldP spid="30" grpId="0" animBg="1"/>
      <p:bldP spid="31" grpId="0" animBg="1"/>
      <p:bldP spid="32" grpId="0"/>
      <p:bldP spid="34" grpId="0"/>
      <p:bldP spid="35" grpId="0" animBg="1"/>
      <p:bldP spid="36" grpId="0"/>
      <p:bldP spid="38" grpId="0"/>
      <p:bldP spid="39" grpId="0"/>
      <p:bldP spid="40" grpId="0"/>
      <p:bldP spid="41" grpId="0"/>
      <p:bldP spid="5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35995" y="324722"/>
            <a:ext cx="9008005" cy="6126878"/>
          </a:xfrm>
        </p:spPr>
        <p:txBody>
          <a:bodyPr/>
          <a:lstStyle/>
          <a:p>
            <a:r>
              <a:rPr lang="en-US" dirty="0"/>
              <a:t>Momentum is conserved:</a:t>
            </a:r>
          </a:p>
          <a:p>
            <a:pPr marL="0" indent="0">
              <a:buNone/>
            </a:pPr>
            <a:r>
              <a:rPr lang="en-US" dirty="0"/>
              <a:t>	</a:t>
            </a:r>
            <a:r>
              <a:rPr lang="en-US" dirty="0" err="1"/>
              <a:t>Σ</a:t>
            </a:r>
            <a:r>
              <a:rPr lang="en-US" i="1" dirty="0" err="1"/>
              <a:t>p</a:t>
            </a:r>
            <a:r>
              <a:rPr lang="en-US" i="1" baseline="-25000" dirty="0" err="1"/>
              <a:t>before</a:t>
            </a:r>
            <a:r>
              <a:rPr lang="en-US" dirty="0"/>
              <a:t> = </a:t>
            </a:r>
            <a:r>
              <a:rPr lang="en-US" dirty="0" err="1"/>
              <a:t>Σ</a:t>
            </a:r>
            <a:r>
              <a:rPr lang="en-US" i="1" dirty="0" err="1"/>
              <a:t>p</a:t>
            </a:r>
            <a:r>
              <a:rPr lang="en-US" i="1" baseline="-25000" dirty="0" err="1"/>
              <a:t>after</a:t>
            </a:r>
            <a:endParaRPr lang="en-US" i="1" baseline="-25000" dirty="0"/>
          </a:p>
          <a:p>
            <a:pPr marL="0" indent="0">
              <a:buNone/>
            </a:pPr>
            <a:r>
              <a:rPr lang="en-US" b="0" i="1" dirty="0"/>
              <a:t>	m</a:t>
            </a:r>
            <a:r>
              <a:rPr lang="en-US" b="0" baseline="-25000" dirty="0"/>
              <a:t>6</a:t>
            </a:r>
            <a:r>
              <a:rPr lang="en-US" b="0" i="1" dirty="0"/>
              <a:t>v</a:t>
            </a:r>
            <a:r>
              <a:rPr lang="en-US" b="0" baseline="-25000" dirty="0"/>
              <a:t>6,i</a:t>
            </a:r>
            <a:r>
              <a:rPr lang="en-US" b="0" dirty="0"/>
              <a:t> = </a:t>
            </a:r>
            <a:r>
              <a:rPr lang="en-US" b="0" i="1" dirty="0"/>
              <a:t>m</a:t>
            </a:r>
            <a:r>
              <a:rPr lang="en-US" b="0" baseline="-25000" dirty="0"/>
              <a:t>6</a:t>
            </a:r>
            <a:r>
              <a:rPr lang="en-US" b="0" i="1" dirty="0"/>
              <a:t>v</a:t>
            </a:r>
            <a:r>
              <a:rPr lang="en-US" b="0" baseline="-25000" dirty="0"/>
              <a:t>6</a:t>
            </a:r>
            <a:r>
              <a:rPr lang="en-US" b="0" dirty="0"/>
              <a:t> + </a:t>
            </a:r>
            <a:r>
              <a:rPr lang="en-US" b="0" i="1" dirty="0"/>
              <a:t>m</a:t>
            </a:r>
            <a:r>
              <a:rPr lang="en-US" b="0" baseline="-25000" dirty="0"/>
              <a:t>8</a:t>
            </a:r>
            <a:r>
              <a:rPr lang="en-US" b="0" i="1" dirty="0"/>
              <a:t>v</a:t>
            </a:r>
            <a:r>
              <a:rPr lang="en-US" b="0" baseline="-25000" dirty="0"/>
              <a:t>8</a:t>
            </a:r>
          </a:p>
          <a:p>
            <a:pPr marL="0" indent="0">
              <a:buNone/>
            </a:pPr>
            <a:r>
              <a:rPr lang="en-US" b="0" dirty="0"/>
              <a:t>	(0.16 kg)(3.0 m/s) = (0.16 kg)</a:t>
            </a:r>
            <a:r>
              <a:rPr lang="en-US" b="0" i="1" dirty="0"/>
              <a:t> v</a:t>
            </a:r>
            <a:r>
              <a:rPr lang="en-US" b="0" baseline="-25000" dirty="0"/>
              <a:t>6</a:t>
            </a:r>
            <a:r>
              <a:rPr lang="en-US" b="0" dirty="0"/>
              <a:t> + (0.16 kg)</a:t>
            </a:r>
            <a:r>
              <a:rPr lang="en-US" b="0" i="1" dirty="0"/>
              <a:t> v</a:t>
            </a:r>
            <a:r>
              <a:rPr lang="en-US" b="0" baseline="-25000" dirty="0"/>
              <a:t>8</a:t>
            </a:r>
            <a:r>
              <a:rPr lang="en-US" b="0" dirty="0"/>
              <a:t> </a:t>
            </a:r>
          </a:p>
        </p:txBody>
      </p:sp>
    </p:spTree>
    <p:extLst>
      <p:ext uri="{BB962C8B-B14F-4D97-AF65-F5344CB8AC3E}">
        <p14:creationId xmlns:p14="http://schemas.microsoft.com/office/powerpoint/2010/main" val="414673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35995" y="324722"/>
            <a:ext cx="9008005" cy="2486211"/>
          </a:xfrm>
        </p:spPr>
        <p:txBody>
          <a:bodyPr/>
          <a:lstStyle/>
          <a:p>
            <a:r>
              <a:rPr lang="en-US" dirty="0"/>
              <a:t>Momentum is conserved:</a:t>
            </a:r>
          </a:p>
          <a:p>
            <a:pPr marL="0" indent="0">
              <a:buNone/>
            </a:pPr>
            <a:r>
              <a:rPr lang="en-US" dirty="0"/>
              <a:t>	</a:t>
            </a:r>
            <a:r>
              <a:rPr lang="en-US" dirty="0" err="1"/>
              <a:t>Σ</a:t>
            </a:r>
            <a:r>
              <a:rPr lang="en-US" i="1" dirty="0" err="1"/>
              <a:t>p</a:t>
            </a:r>
            <a:r>
              <a:rPr lang="en-US" i="1" baseline="-25000" dirty="0" err="1"/>
              <a:t>before</a:t>
            </a:r>
            <a:r>
              <a:rPr lang="en-US" dirty="0"/>
              <a:t> = </a:t>
            </a:r>
            <a:r>
              <a:rPr lang="en-US" dirty="0" err="1"/>
              <a:t>Σ</a:t>
            </a:r>
            <a:r>
              <a:rPr lang="en-US" i="1" dirty="0" err="1"/>
              <a:t>p</a:t>
            </a:r>
            <a:r>
              <a:rPr lang="en-US" i="1" baseline="-25000" dirty="0" err="1"/>
              <a:t>after</a:t>
            </a:r>
            <a:endParaRPr lang="en-US" i="1" baseline="-25000" dirty="0"/>
          </a:p>
          <a:p>
            <a:pPr marL="0" indent="0">
              <a:buNone/>
            </a:pPr>
            <a:r>
              <a:rPr lang="en-US" b="0" i="1" dirty="0"/>
              <a:t>	m</a:t>
            </a:r>
            <a:r>
              <a:rPr lang="en-US" b="0" baseline="-25000" dirty="0"/>
              <a:t>6</a:t>
            </a:r>
            <a:r>
              <a:rPr lang="en-US" b="0" i="1" dirty="0"/>
              <a:t>v</a:t>
            </a:r>
            <a:r>
              <a:rPr lang="en-US" b="0" baseline="-25000" dirty="0"/>
              <a:t>6,i</a:t>
            </a:r>
            <a:r>
              <a:rPr lang="en-US" b="0" dirty="0"/>
              <a:t> = </a:t>
            </a:r>
            <a:r>
              <a:rPr lang="en-US" b="0" i="1" dirty="0"/>
              <a:t>m</a:t>
            </a:r>
            <a:r>
              <a:rPr lang="en-US" b="0" baseline="-25000" dirty="0"/>
              <a:t>6</a:t>
            </a:r>
            <a:r>
              <a:rPr lang="en-US" b="0" i="1" dirty="0"/>
              <a:t>v</a:t>
            </a:r>
            <a:r>
              <a:rPr lang="en-US" b="0" baseline="-25000" dirty="0"/>
              <a:t>6</a:t>
            </a:r>
            <a:r>
              <a:rPr lang="en-US" b="0" dirty="0"/>
              <a:t> + </a:t>
            </a:r>
            <a:r>
              <a:rPr lang="en-US" b="0" i="1" dirty="0"/>
              <a:t>m</a:t>
            </a:r>
            <a:r>
              <a:rPr lang="en-US" b="0" baseline="-25000" dirty="0"/>
              <a:t>8</a:t>
            </a:r>
            <a:r>
              <a:rPr lang="en-US" b="0" i="1" dirty="0"/>
              <a:t>v</a:t>
            </a:r>
            <a:r>
              <a:rPr lang="en-US" b="0" baseline="-25000" dirty="0"/>
              <a:t>8</a:t>
            </a:r>
          </a:p>
          <a:p>
            <a:pPr marL="0" indent="0">
              <a:buNone/>
            </a:pPr>
            <a:r>
              <a:rPr lang="en-US" b="0" dirty="0"/>
              <a:t>	</a:t>
            </a:r>
            <a:r>
              <a:rPr lang="en-US" b="0" strike="sngStrike" dirty="0"/>
              <a:t>(0.16 kg)</a:t>
            </a:r>
            <a:r>
              <a:rPr lang="en-US" b="0" dirty="0"/>
              <a:t>(3.0 m/s) = </a:t>
            </a:r>
            <a:r>
              <a:rPr lang="en-US" b="0" strike="sngStrike" dirty="0"/>
              <a:t>(0.16 kg)</a:t>
            </a:r>
            <a:r>
              <a:rPr lang="en-US" b="0" i="1" dirty="0"/>
              <a:t> v</a:t>
            </a:r>
            <a:r>
              <a:rPr lang="en-US" b="0" baseline="-25000" dirty="0"/>
              <a:t>6</a:t>
            </a:r>
            <a:r>
              <a:rPr lang="en-US" b="0" dirty="0"/>
              <a:t> + </a:t>
            </a:r>
            <a:r>
              <a:rPr lang="en-US" b="0" strike="sngStrike" dirty="0"/>
              <a:t>(0.16 kg)</a:t>
            </a:r>
            <a:r>
              <a:rPr lang="en-US" b="0" i="1" dirty="0"/>
              <a:t> v</a:t>
            </a:r>
            <a:r>
              <a:rPr lang="en-US" b="0" baseline="-25000" dirty="0"/>
              <a:t>8</a:t>
            </a:r>
            <a:r>
              <a:rPr lang="en-US" b="0" dirty="0"/>
              <a:t> </a:t>
            </a:r>
          </a:p>
        </p:txBody>
      </p:sp>
      <p:sp>
        <p:nvSpPr>
          <p:cNvPr id="3" name="Content Placeholder 2"/>
          <p:cNvSpPr txBox="1">
            <a:spLocks/>
          </p:cNvSpPr>
          <p:nvPr/>
        </p:nvSpPr>
        <p:spPr>
          <a:xfrm>
            <a:off x="1118129" y="2810934"/>
            <a:ext cx="7348538" cy="626534"/>
          </a:xfrm>
          <a:prstGeom prst="rect">
            <a:avLst/>
          </a:prstGeom>
        </p:spPr>
        <p:txBody>
          <a:bodyPr vert="horz" lIns="91440" tIns="45720" rIns="91440" bIns="45720" rtlCol="0">
            <a:normAutofit/>
          </a:bodyPr>
          <a:lstStyle>
            <a:lvl1pPr marL="403225" indent="-403225" algn="l" defTabSz="914400" rtl="0" eaLnBrk="1" latinLnBrk="0" hangingPunct="1">
              <a:spcBef>
                <a:spcPts val="2000"/>
              </a:spcBef>
              <a:buFontTx/>
              <a:buBlip>
                <a:blip r:embed="rId2"/>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2"/>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2"/>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2"/>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marL="0" indent="0">
              <a:buNone/>
            </a:pPr>
            <a:r>
              <a:rPr lang="en-US" b="0" dirty="0"/>
              <a:t>3.0 m/s = </a:t>
            </a:r>
            <a:r>
              <a:rPr lang="en-US" b="0" i="1" dirty="0"/>
              <a:t>v</a:t>
            </a:r>
            <a:r>
              <a:rPr lang="en-US" b="0" baseline="-25000" dirty="0"/>
              <a:t>6</a:t>
            </a:r>
            <a:r>
              <a:rPr lang="en-US" b="0" dirty="0"/>
              <a:t> + </a:t>
            </a:r>
            <a:r>
              <a:rPr lang="en-US" b="0" i="1" dirty="0"/>
              <a:t>v</a:t>
            </a:r>
            <a:r>
              <a:rPr lang="en-US" b="0" baseline="-25000" dirty="0"/>
              <a:t>8</a:t>
            </a:r>
            <a:r>
              <a:rPr lang="en-US" b="0" dirty="0"/>
              <a:t> 	</a:t>
            </a:r>
            <a:r>
              <a:rPr lang="is-IS" b="0" dirty="0"/>
              <a:t>…Call this Equations #1</a:t>
            </a:r>
            <a:endParaRPr lang="en-US" b="0" dirty="0"/>
          </a:p>
        </p:txBody>
      </p:sp>
    </p:spTree>
    <p:extLst>
      <p:ext uri="{BB962C8B-B14F-4D97-AF65-F5344CB8AC3E}">
        <p14:creationId xmlns:p14="http://schemas.microsoft.com/office/powerpoint/2010/main" val="82405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35995" y="324722"/>
            <a:ext cx="9008005" cy="2486211"/>
          </a:xfrm>
        </p:spPr>
        <p:txBody>
          <a:bodyPr/>
          <a:lstStyle/>
          <a:p>
            <a:r>
              <a:rPr lang="en-US" dirty="0"/>
              <a:t>Momentum is conserved:</a:t>
            </a:r>
          </a:p>
          <a:p>
            <a:pPr marL="0" indent="0">
              <a:buNone/>
            </a:pPr>
            <a:r>
              <a:rPr lang="en-US" dirty="0"/>
              <a:t>	</a:t>
            </a:r>
            <a:r>
              <a:rPr lang="en-US" dirty="0" err="1"/>
              <a:t>Σ</a:t>
            </a:r>
            <a:r>
              <a:rPr lang="en-US" i="1" dirty="0" err="1"/>
              <a:t>p</a:t>
            </a:r>
            <a:r>
              <a:rPr lang="en-US" i="1" baseline="-25000" dirty="0" err="1"/>
              <a:t>before</a:t>
            </a:r>
            <a:r>
              <a:rPr lang="en-US" dirty="0"/>
              <a:t> = </a:t>
            </a:r>
            <a:r>
              <a:rPr lang="en-US" dirty="0" err="1"/>
              <a:t>Σ</a:t>
            </a:r>
            <a:r>
              <a:rPr lang="en-US" i="1" dirty="0" err="1"/>
              <a:t>p</a:t>
            </a:r>
            <a:r>
              <a:rPr lang="en-US" i="1" baseline="-25000" dirty="0" err="1"/>
              <a:t>after</a:t>
            </a:r>
            <a:endParaRPr lang="en-US" i="1" baseline="-25000" dirty="0"/>
          </a:p>
          <a:p>
            <a:pPr marL="0" indent="0">
              <a:buNone/>
            </a:pPr>
            <a:r>
              <a:rPr lang="en-US" b="0" i="1" dirty="0"/>
              <a:t>	m</a:t>
            </a:r>
            <a:r>
              <a:rPr lang="en-US" b="0" baseline="-25000" dirty="0"/>
              <a:t>6</a:t>
            </a:r>
            <a:r>
              <a:rPr lang="en-US" b="0" i="1" dirty="0"/>
              <a:t>v</a:t>
            </a:r>
            <a:r>
              <a:rPr lang="en-US" b="0" baseline="-25000" dirty="0"/>
              <a:t>6,i</a:t>
            </a:r>
            <a:r>
              <a:rPr lang="en-US" b="0" dirty="0"/>
              <a:t> = </a:t>
            </a:r>
            <a:r>
              <a:rPr lang="en-US" b="0" i="1" dirty="0"/>
              <a:t>m</a:t>
            </a:r>
            <a:r>
              <a:rPr lang="en-US" b="0" baseline="-25000" dirty="0"/>
              <a:t>6</a:t>
            </a:r>
            <a:r>
              <a:rPr lang="en-US" b="0" i="1" dirty="0"/>
              <a:t>v</a:t>
            </a:r>
            <a:r>
              <a:rPr lang="en-US" b="0" baseline="-25000" dirty="0"/>
              <a:t>6</a:t>
            </a:r>
            <a:r>
              <a:rPr lang="en-US" b="0" dirty="0"/>
              <a:t> + </a:t>
            </a:r>
            <a:r>
              <a:rPr lang="en-US" b="0" i="1" dirty="0"/>
              <a:t>m</a:t>
            </a:r>
            <a:r>
              <a:rPr lang="en-US" b="0" baseline="-25000" dirty="0"/>
              <a:t>8</a:t>
            </a:r>
            <a:r>
              <a:rPr lang="en-US" b="0" i="1" dirty="0"/>
              <a:t>v</a:t>
            </a:r>
            <a:r>
              <a:rPr lang="en-US" b="0" baseline="-25000" dirty="0"/>
              <a:t>8</a:t>
            </a:r>
          </a:p>
          <a:p>
            <a:pPr marL="0" indent="0">
              <a:buNone/>
            </a:pPr>
            <a:r>
              <a:rPr lang="en-US" b="0" dirty="0"/>
              <a:t>	</a:t>
            </a:r>
            <a:r>
              <a:rPr lang="en-US" b="0" strike="sngStrike" dirty="0"/>
              <a:t>(0.16 kg)</a:t>
            </a:r>
            <a:r>
              <a:rPr lang="en-US" b="0" dirty="0"/>
              <a:t>(3.0 m/s) = </a:t>
            </a:r>
            <a:r>
              <a:rPr lang="en-US" b="0" strike="sngStrike" dirty="0"/>
              <a:t>(0.16 kg)</a:t>
            </a:r>
            <a:r>
              <a:rPr lang="en-US" b="0" i="1" dirty="0"/>
              <a:t> v</a:t>
            </a:r>
            <a:r>
              <a:rPr lang="en-US" b="0" baseline="-25000" dirty="0"/>
              <a:t>6</a:t>
            </a:r>
            <a:r>
              <a:rPr lang="en-US" b="0" dirty="0"/>
              <a:t> + </a:t>
            </a:r>
            <a:r>
              <a:rPr lang="en-US" b="0" strike="sngStrike" dirty="0"/>
              <a:t>(0.16 kg)</a:t>
            </a:r>
            <a:r>
              <a:rPr lang="en-US" b="0" i="1" dirty="0"/>
              <a:t> v</a:t>
            </a:r>
            <a:r>
              <a:rPr lang="en-US" b="0" baseline="-25000" dirty="0"/>
              <a:t>8</a:t>
            </a:r>
            <a:r>
              <a:rPr lang="en-US" b="0" dirty="0"/>
              <a:t> </a:t>
            </a:r>
          </a:p>
        </p:txBody>
      </p:sp>
      <p:sp>
        <p:nvSpPr>
          <p:cNvPr id="3" name="Content Placeholder 2"/>
          <p:cNvSpPr txBox="1">
            <a:spLocks/>
          </p:cNvSpPr>
          <p:nvPr/>
        </p:nvSpPr>
        <p:spPr>
          <a:xfrm>
            <a:off x="1118129" y="2810934"/>
            <a:ext cx="7365471" cy="626534"/>
          </a:xfrm>
          <a:prstGeom prst="rect">
            <a:avLst/>
          </a:prstGeom>
        </p:spPr>
        <p:txBody>
          <a:bodyPr vert="horz" lIns="91440" tIns="45720" rIns="91440" bIns="45720" rtlCol="0">
            <a:normAutofit/>
          </a:bodyPr>
          <a:lstStyle>
            <a:lvl1pPr marL="403225" indent="-403225" algn="l" defTabSz="914400" rtl="0" eaLnBrk="1" latinLnBrk="0" hangingPunct="1">
              <a:spcBef>
                <a:spcPts val="2000"/>
              </a:spcBef>
              <a:buFontTx/>
              <a:buBlip>
                <a:blip r:embed="rId2"/>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2"/>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2"/>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2"/>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marL="0" indent="0">
              <a:buNone/>
            </a:pPr>
            <a:r>
              <a:rPr lang="en-US" b="0" dirty="0"/>
              <a:t>3.0 m/s = </a:t>
            </a:r>
            <a:r>
              <a:rPr lang="en-US" b="0" i="1" dirty="0"/>
              <a:t>v</a:t>
            </a:r>
            <a:r>
              <a:rPr lang="en-US" b="0" baseline="-25000" dirty="0"/>
              <a:t>6</a:t>
            </a:r>
            <a:r>
              <a:rPr lang="en-US" b="0" dirty="0"/>
              <a:t> + </a:t>
            </a:r>
            <a:r>
              <a:rPr lang="en-US" b="0" i="1" dirty="0"/>
              <a:t>v</a:t>
            </a:r>
            <a:r>
              <a:rPr lang="en-US" b="0" baseline="-25000" dirty="0"/>
              <a:t>8</a:t>
            </a:r>
            <a:r>
              <a:rPr lang="en-US" b="0" dirty="0"/>
              <a:t> 	</a:t>
            </a:r>
            <a:r>
              <a:rPr lang="is-IS" b="0" dirty="0"/>
              <a:t>…Call this Equations #1</a:t>
            </a:r>
            <a:endParaRPr lang="en-US" b="0" dirty="0"/>
          </a:p>
        </p:txBody>
      </p:sp>
      <p:sp>
        <p:nvSpPr>
          <p:cNvPr id="4" name="Content Placeholder 2"/>
          <p:cNvSpPr txBox="1">
            <a:spLocks/>
          </p:cNvSpPr>
          <p:nvPr/>
        </p:nvSpPr>
        <p:spPr>
          <a:xfrm>
            <a:off x="169864" y="3457384"/>
            <a:ext cx="9008005" cy="2486211"/>
          </a:xfrm>
          <a:prstGeom prst="rect">
            <a:avLst/>
          </a:prstGeom>
        </p:spPr>
        <p:txBody>
          <a:bodyPr vert="horz" lIns="91440" tIns="45720" rIns="91440" bIns="45720" rtlCol="0">
            <a:normAutofit/>
          </a:bodyPr>
          <a:lstStyle>
            <a:lvl1pPr marL="403225" indent="-403225" algn="l" defTabSz="914400" rtl="0" eaLnBrk="1" latinLnBrk="0" hangingPunct="1">
              <a:spcBef>
                <a:spcPts val="2000"/>
              </a:spcBef>
              <a:buFontTx/>
              <a:buBlip>
                <a:blip r:embed="rId2"/>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2"/>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2"/>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2"/>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r>
              <a:rPr lang="en-US" dirty="0"/>
              <a:t>Kinetic energy is conserved:</a:t>
            </a:r>
          </a:p>
          <a:p>
            <a:pPr marL="0" indent="0">
              <a:buNone/>
            </a:pPr>
            <a:r>
              <a:rPr lang="en-US" dirty="0"/>
              <a:t>	</a:t>
            </a:r>
            <a:r>
              <a:rPr lang="en-US" dirty="0" err="1"/>
              <a:t>Σ</a:t>
            </a:r>
            <a:r>
              <a:rPr lang="en-US" i="1" dirty="0" err="1"/>
              <a:t>K</a:t>
            </a:r>
            <a:r>
              <a:rPr lang="en-US" i="1" baseline="-25000" dirty="0" err="1"/>
              <a:t>before</a:t>
            </a:r>
            <a:r>
              <a:rPr lang="en-US" dirty="0"/>
              <a:t> = </a:t>
            </a:r>
            <a:r>
              <a:rPr lang="en-US" dirty="0" err="1"/>
              <a:t>Σ</a:t>
            </a:r>
            <a:r>
              <a:rPr lang="en-US" i="1" dirty="0" err="1"/>
              <a:t>k</a:t>
            </a:r>
            <a:r>
              <a:rPr lang="en-US" i="1" baseline="-25000" dirty="0" err="1"/>
              <a:t>after</a:t>
            </a:r>
            <a:endParaRPr lang="en-US" i="1" baseline="-25000" dirty="0"/>
          </a:p>
          <a:p>
            <a:pPr marL="0" indent="0">
              <a:buNone/>
            </a:pPr>
            <a:r>
              <a:rPr lang="en-US" b="0" i="1" dirty="0"/>
              <a:t>	½ m</a:t>
            </a:r>
            <a:r>
              <a:rPr lang="en-US" b="0" baseline="-25000" dirty="0"/>
              <a:t>6</a:t>
            </a:r>
            <a:r>
              <a:rPr lang="en-US" b="0" i="1" dirty="0"/>
              <a:t>v</a:t>
            </a:r>
            <a:r>
              <a:rPr lang="en-US" b="0" baseline="-25000" dirty="0"/>
              <a:t>6,i</a:t>
            </a:r>
            <a:r>
              <a:rPr lang="en-US" b="0" baseline="30000" dirty="0"/>
              <a:t>2</a:t>
            </a:r>
            <a:r>
              <a:rPr lang="en-US" b="0" dirty="0"/>
              <a:t> = ½ </a:t>
            </a:r>
            <a:r>
              <a:rPr lang="en-US" b="0" i="1" dirty="0"/>
              <a:t>m</a:t>
            </a:r>
            <a:r>
              <a:rPr lang="en-US" b="0" baseline="-25000" dirty="0"/>
              <a:t>6</a:t>
            </a:r>
            <a:r>
              <a:rPr lang="en-US" b="0" i="1" dirty="0"/>
              <a:t>v</a:t>
            </a:r>
            <a:r>
              <a:rPr lang="en-US" b="0" baseline="-25000" dirty="0"/>
              <a:t>6</a:t>
            </a:r>
            <a:r>
              <a:rPr lang="en-US" b="0" baseline="30000" dirty="0"/>
              <a:t>2</a:t>
            </a:r>
            <a:r>
              <a:rPr lang="en-US" b="0" dirty="0"/>
              <a:t> + ½ </a:t>
            </a:r>
            <a:r>
              <a:rPr lang="en-US" b="0" i="1" dirty="0"/>
              <a:t>m</a:t>
            </a:r>
            <a:r>
              <a:rPr lang="en-US" b="0" baseline="-25000" dirty="0"/>
              <a:t>8</a:t>
            </a:r>
            <a:r>
              <a:rPr lang="en-US" b="0" i="1" dirty="0"/>
              <a:t>v</a:t>
            </a:r>
            <a:r>
              <a:rPr lang="en-US" b="0" baseline="-25000" dirty="0"/>
              <a:t>8</a:t>
            </a:r>
            <a:r>
              <a:rPr lang="en-US" b="0" baseline="30000" dirty="0"/>
              <a:t>2</a:t>
            </a:r>
          </a:p>
          <a:p>
            <a:pPr marL="0" indent="0">
              <a:buNone/>
            </a:pPr>
            <a:r>
              <a:rPr lang="en-US" b="0" dirty="0"/>
              <a:t>	½ (0.16 kg)(3.0 m/s)</a:t>
            </a:r>
            <a:r>
              <a:rPr lang="en-US" b="0" baseline="30000" dirty="0"/>
              <a:t>2</a:t>
            </a:r>
            <a:r>
              <a:rPr lang="en-US" b="0" dirty="0"/>
              <a:t> = ½ (0.16 kg)</a:t>
            </a:r>
            <a:r>
              <a:rPr lang="en-US" b="0" i="1" dirty="0"/>
              <a:t> v</a:t>
            </a:r>
            <a:r>
              <a:rPr lang="en-US" b="0" baseline="-25000" dirty="0"/>
              <a:t>6</a:t>
            </a:r>
            <a:r>
              <a:rPr lang="en-US" b="0" baseline="30000" dirty="0"/>
              <a:t>2</a:t>
            </a:r>
            <a:r>
              <a:rPr lang="en-US" b="0" dirty="0"/>
              <a:t> + ½ (0.16 kg)</a:t>
            </a:r>
            <a:r>
              <a:rPr lang="en-US" b="0" i="1" dirty="0"/>
              <a:t> v</a:t>
            </a:r>
            <a:r>
              <a:rPr lang="en-US" b="0" baseline="-25000" dirty="0"/>
              <a:t>8</a:t>
            </a:r>
            <a:r>
              <a:rPr lang="en-US" b="0" baseline="30000" dirty="0"/>
              <a:t>2</a:t>
            </a:r>
            <a:r>
              <a:rPr lang="en-US" b="0" dirty="0"/>
              <a:t> </a:t>
            </a:r>
          </a:p>
        </p:txBody>
      </p:sp>
    </p:spTree>
    <p:extLst>
      <p:ext uri="{BB962C8B-B14F-4D97-AF65-F5344CB8AC3E}">
        <p14:creationId xmlns:p14="http://schemas.microsoft.com/office/powerpoint/2010/main" val="421448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35995" y="324722"/>
            <a:ext cx="9008005" cy="2486211"/>
          </a:xfrm>
        </p:spPr>
        <p:txBody>
          <a:bodyPr/>
          <a:lstStyle/>
          <a:p>
            <a:r>
              <a:rPr lang="en-US" dirty="0"/>
              <a:t>Momentum is conserved:</a:t>
            </a:r>
          </a:p>
          <a:p>
            <a:pPr marL="0" indent="0">
              <a:buNone/>
            </a:pPr>
            <a:r>
              <a:rPr lang="en-US" dirty="0"/>
              <a:t>	</a:t>
            </a:r>
            <a:r>
              <a:rPr lang="en-US" dirty="0" err="1"/>
              <a:t>Σ</a:t>
            </a:r>
            <a:r>
              <a:rPr lang="en-US" i="1" dirty="0" err="1"/>
              <a:t>p</a:t>
            </a:r>
            <a:r>
              <a:rPr lang="en-US" i="1" baseline="-25000" dirty="0" err="1"/>
              <a:t>before</a:t>
            </a:r>
            <a:r>
              <a:rPr lang="en-US" dirty="0"/>
              <a:t> = </a:t>
            </a:r>
            <a:r>
              <a:rPr lang="en-US" dirty="0" err="1"/>
              <a:t>Σ</a:t>
            </a:r>
            <a:r>
              <a:rPr lang="en-US" i="1" dirty="0" err="1"/>
              <a:t>p</a:t>
            </a:r>
            <a:r>
              <a:rPr lang="en-US" i="1" baseline="-25000" dirty="0" err="1"/>
              <a:t>after</a:t>
            </a:r>
            <a:endParaRPr lang="en-US" i="1" baseline="-25000" dirty="0"/>
          </a:p>
          <a:p>
            <a:pPr marL="0" indent="0">
              <a:buNone/>
            </a:pPr>
            <a:r>
              <a:rPr lang="en-US" b="0" i="1" dirty="0"/>
              <a:t>	m</a:t>
            </a:r>
            <a:r>
              <a:rPr lang="en-US" b="0" baseline="-25000" dirty="0"/>
              <a:t>6</a:t>
            </a:r>
            <a:r>
              <a:rPr lang="en-US" b="0" i="1" dirty="0"/>
              <a:t>v</a:t>
            </a:r>
            <a:r>
              <a:rPr lang="en-US" b="0" baseline="-25000" dirty="0"/>
              <a:t>6,i</a:t>
            </a:r>
            <a:r>
              <a:rPr lang="en-US" b="0" dirty="0"/>
              <a:t> = </a:t>
            </a:r>
            <a:r>
              <a:rPr lang="en-US" b="0" i="1" dirty="0"/>
              <a:t>m</a:t>
            </a:r>
            <a:r>
              <a:rPr lang="en-US" b="0" baseline="-25000" dirty="0"/>
              <a:t>6</a:t>
            </a:r>
            <a:r>
              <a:rPr lang="en-US" b="0" i="1" dirty="0"/>
              <a:t>v</a:t>
            </a:r>
            <a:r>
              <a:rPr lang="en-US" b="0" baseline="-25000" dirty="0"/>
              <a:t>6</a:t>
            </a:r>
            <a:r>
              <a:rPr lang="en-US" b="0" dirty="0"/>
              <a:t> + </a:t>
            </a:r>
            <a:r>
              <a:rPr lang="en-US" b="0" i="1" dirty="0"/>
              <a:t>m</a:t>
            </a:r>
            <a:r>
              <a:rPr lang="en-US" b="0" baseline="-25000" dirty="0"/>
              <a:t>8</a:t>
            </a:r>
            <a:r>
              <a:rPr lang="en-US" b="0" i="1" dirty="0"/>
              <a:t>v</a:t>
            </a:r>
            <a:r>
              <a:rPr lang="en-US" b="0" baseline="-25000" dirty="0"/>
              <a:t>8</a:t>
            </a:r>
          </a:p>
          <a:p>
            <a:pPr marL="0" indent="0">
              <a:buNone/>
            </a:pPr>
            <a:r>
              <a:rPr lang="en-US" b="0" dirty="0"/>
              <a:t>	</a:t>
            </a:r>
            <a:r>
              <a:rPr lang="en-US" b="0" strike="sngStrike" dirty="0"/>
              <a:t>(0.16 kg)</a:t>
            </a:r>
            <a:r>
              <a:rPr lang="en-US" b="0" dirty="0"/>
              <a:t>(3.0 m/s) = </a:t>
            </a:r>
            <a:r>
              <a:rPr lang="en-US" b="0" strike="sngStrike" dirty="0"/>
              <a:t>(0.16 kg)</a:t>
            </a:r>
            <a:r>
              <a:rPr lang="en-US" b="0" i="1" dirty="0"/>
              <a:t> v</a:t>
            </a:r>
            <a:r>
              <a:rPr lang="en-US" b="0" baseline="-25000" dirty="0"/>
              <a:t>6</a:t>
            </a:r>
            <a:r>
              <a:rPr lang="en-US" b="0" dirty="0"/>
              <a:t> + </a:t>
            </a:r>
            <a:r>
              <a:rPr lang="en-US" b="0" strike="sngStrike" dirty="0"/>
              <a:t>(0.16 kg)</a:t>
            </a:r>
            <a:r>
              <a:rPr lang="en-US" b="0" i="1" dirty="0"/>
              <a:t> v</a:t>
            </a:r>
            <a:r>
              <a:rPr lang="en-US" b="0" baseline="-25000" dirty="0"/>
              <a:t>8</a:t>
            </a:r>
            <a:r>
              <a:rPr lang="en-US" b="0" dirty="0"/>
              <a:t> </a:t>
            </a:r>
          </a:p>
        </p:txBody>
      </p:sp>
      <p:sp>
        <p:nvSpPr>
          <p:cNvPr id="3" name="Content Placeholder 2"/>
          <p:cNvSpPr txBox="1">
            <a:spLocks/>
          </p:cNvSpPr>
          <p:nvPr/>
        </p:nvSpPr>
        <p:spPr>
          <a:xfrm>
            <a:off x="1118129" y="2810934"/>
            <a:ext cx="7365471" cy="626534"/>
          </a:xfrm>
          <a:prstGeom prst="rect">
            <a:avLst/>
          </a:prstGeom>
        </p:spPr>
        <p:txBody>
          <a:bodyPr vert="horz" lIns="91440" tIns="45720" rIns="91440" bIns="45720" rtlCol="0">
            <a:normAutofit/>
          </a:bodyPr>
          <a:lstStyle>
            <a:lvl1pPr marL="403225" indent="-403225" algn="l" defTabSz="914400" rtl="0" eaLnBrk="1" latinLnBrk="0" hangingPunct="1">
              <a:spcBef>
                <a:spcPts val="2000"/>
              </a:spcBef>
              <a:buFontTx/>
              <a:buBlip>
                <a:blip r:embed="rId3"/>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3"/>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3"/>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3"/>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marL="0" indent="0">
              <a:buNone/>
            </a:pPr>
            <a:r>
              <a:rPr lang="en-US" b="0" dirty="0"/>
              <a:t>3.0 m/s = </a:t>
            </a:r>
            <a:r>
              <a:rPr lang="en-US" b="0" i="1" dirty="0"/>
              <a:t>v</a:t>
            </a:r>
            <a:r>
              <a:rPr lang="en-US" b="0" baseline="-25000" dirty="0"/>
              <a:t>6</a:t>
            </a:r>
            <a:r>
              <a:rPr lang="en-US" b="0" dirty="0"/>
              <a:t> + </a:t>
            </a:r>
            <a:r>
              <a:rPr lang="en-US" b="0" i="1" dirty="0"/>
              <a:t>v</a:t>
            </a:r>
            <a:r>
              <a:rPr lang="en-US" b="0" baseline="-25000" dirty="0"/>
              <a:t>8</a:t>
            </a:r>
            <a:r>
              <a:rPr lang="en-US" b="0" dirty="0"/>
              <a:t> 	</a:t>
            </a:r>
            <a:r>
              <a:rPr lang="is-IS" b="0" dirty="0"/>
              <a:t>…Call this Equations #1</a:t>
            </a:r>
            <a:endParaRPr lang="en-US" b="0" dirty="0"/>
          </a:p>
        </p:txBody>
      </p:sp>
      <p:sp>
        <p:nvSpPr>
          <p:cNvPr id="4" name="Content Placeholder 2"/>
          <p:cNvSpPr txBox="1">
            <a:spLocks/>
          </p:cNvSpPr>
          <p:nvPr/>
        </p:nvSpPr>
        <p:spPr>
          <a:xfrm>
            <a:off x="169864" y="3457384"/>
            <a:ext cx="9008005" cy="2486211"/>
          </a:xfrm>
          <a:prstGeom prst="rect">
            <a:avLst/>
          </a:prstGeom>
        </p:spPr>
        <p:txBody>
          <a:bodyPr vert="horz" lIns="91440" tIns="45720" rIns="91440" bIns="45720" rtlCol="0">
            <a:normAutofit/>
          </a:bodyPr>
          <a:lstStyle>
            <a:lvl1pPr marL="403225" indent="-403225" algn="l" defTabSz="914400" rtl="0" eaLnBrk="1" latinLnBrk="0" hangingPunct="1">
              <a:spcBef>
                <a:spcPts val="2000"/>
              </a:spcBef>
              <a:buFontTx/>
              <a:buBlip>
                <a:blip r:embed="rId3"/>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3"/>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3"/>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3"/>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r>
              <a:rPr lang="en-US" dirty="0"/>
              <a:t>Kinetic energy is conserved:</a:t>
            </a:r>
          </a:p>
          <a:p>
            <a:pPr marL="0" indent="0">
              <a:buNone/>
            </a:pPr>
            <a:r>
              <a:rPr lang="en-US" dirty="0"/>
              <a:t>	</a:t>
            </a:r>
            <a:r>
              <a:rPr lang="en-US" dirty="0" err="1"/>
              <a:t>Σ</a:t>
            </a:r>
            <a:r>
              <a:rPr lang="en-US" i="1" dirty="0" err="1"/>
              <a:t>K</a:t>
            </a:r>
            <a:r>
              <a:rPr lang="en-US" i="1" baseline="-25000" dirty="0" err="1"/>
              <a:t>before</a:t>
            </a:r>
            <a:r>
              <a:rPr lang="en-US" dirty="0"/>
              <a:t> = </a:t>
            </a:r>
            <a:r>
              <a:rPr lang="en-US" dirty="0" err="1"/>
              <a:t>Σ</a:t>
            </a:r>
            <a:r>
              <a:rPr lang="en-US" i="1" dirty="0" err="1"/>
              <a:t>k</a:t>
            </a:r>
            <a:r>
              <a:rPr lang="en-US" i="1" baseline="-25000" dirty="0" err="1"/>
              <a:t>after</a:t>
            </a:r>
            <a:endParaRPr lang="en-US" i="1" baseline="-25000" dirty="0"/>
          </a:p>
          <a:p>
            <a:pPr marL="0" indent="0">
              <a:buNone/>
            </a:pPr>
            <a:r>
              <a:rPr lang="en-US" b="0" i="1" dirty="0"/>
              <a:t>	½ m</a:t>
            </a:r>
            <a:r>
              <a:rPr lang="en-US" b="0" baseline="-25000" dirty="0"/>
              <a:t>6</a:t>
            </a:r>
            <a:r>
              <a:rPr lang="en-US" b="0" i="1" dirty="0"/>
              <a:t>v</a:t>
            </a:r>
            <a:r>
              <a:rPr lang="en-US" b="0" baseline="-25000" dirty="0"/>
              <a:t>6,i</a:t>
            </a:r>
            <a:r>
              <a:rPr lang="en-US" b="0" baseline="30000" dirty="0"/>
              <a:t>2</a:t>
            </a:r>
            <a:r>
              <a:rPr lang="en-US" b="0" dirty="0"/>
              <a:t> = ½ </a:t>
            </a:r>
            <a:r>
              <a:rPr lang="en-US" b="0" i="1" dirty="0"/>
              <a:t>m</a:t>
            </a:r>
            <a:r>
              <a:rPr lang="en-US" b="0" baseline="-25000" dirty="0"/>
              <a:t>6</a:t>
            </a:r>
            <a:r>
              <a:rPr lang="en-US" b="0" i="1" dirty="0"/>
              <a:t>v</a:t>
            </a:r>
            <a:r>
              <a:rPr lang="en-US" b="0" baseline="-25000" dirty="0"/>
              <a:t>6</a:t>
            </a:r>
            <a:r>
              <a:rPr lang="en-US" b="0" baseline="30000" dirty="0"/>
              <a:t>2</a:t>
            </a:r>
            <a:r>
              <a:rPr lang="en-US" b="0" dirty="0"/>
              <a:t> + ½ </a:t>
            </a:r>
            <a:r>
              <a:rPr lang="en-US" b="0" i="1" dirty="0"/>
              <a:t>m</a:t>
            </a:r>
            <a:r>
              <a:rPr lang="en-US" b="0" baseline="-25000" dirty="0"/>
              <a:t>8</a:t>
            </a:r>
            <a:r>
              <a:rPr lang="en-US" b="0" i="1" dirty="0"/>
              <a:t>v</a:t>
            </a:r>
            <a:r>
              <a:rPr lang="en-US" b="0" baseline="-25000" dirty="0"/>
              <a:t>8</a:t>
            </a:r>
            <a:r>
              <a:rPr lang="en-US" b="0" baseline="30000" dirty="0"/>
              <a:t>2</a:t>
            </a:r>
          </a:p>
          <a:p>
            <a:pPr marL="0" indent="0">
              <a:buNone/>
            </a:pPr>
            <a:r>
              <a:rPr lang="en-US" b="0" dirty="0"/>
              <a:t>	</a:t>
            </a:r>
            <a:r>
              <a:rPr lang="en-US" b="0" strike="sngStrike" dirty="0"/>
              <a:t>½ (0.16 kg)</a:t>
            </a:r>
            <a:r>
              <a:rPr lang="en-US" b="0" dirty="0"/>
              <a:t>(3.0 m/s)</a:t>
            </a:r>
            <a:r>
              <a:rPr lang="en-US" b="0" baseline="30000" dirty="0"/>
              <a:t>2</a:t>
            </a:r>
            <a:r>
              <a:rPr lang="en-US" b="0" dirty="0"/>
              <a:t> = </a:t>
            </a:r>
            <a:r>
              <a:rPr lang="en-US" b="0" strike="sngStrike" dirty="0"/>
              <a:t>½ (0.16 kg)</a:t>
            </a:r>
            <a:r>
              <a:rPr lang="en-US" b="0" i="1" dirty="0"/>
              <a:t> v</a:t>
            </a:r>
            <a:r>
              <a:rPr lang="en-US" b="0" baseline="-25000" dirty="0"/>
              <a:t>6</a:t>
            </a:r>
            <a:r>
              <a:rPr lang="en-US" b="0" baseline="30000" dirty="0"/>
              <a:t>2</a:t>
            </a:r>
            <a:r>
              <a:rPr lang="en-US" b="0" dirty="0"/>
              <a:t> + </a:t>
            </a:r>
            <a:r>
              <a:rPr lang="en-US" b="0" strike="sngStrike" dirty="0"/>
              <a:t>½ (0.16 kg)</a:t>
            </a:r>
            <a:r>
              <a:rPr lang="en-US" b="0" i="1" dirty="0"/>
              <a:t> v</a:t>
            </a:r>
            <a:r>
              <a:rPr lang="en-US" b="0" baseline="-25000" dirty="0"/>
              <a:t>8</a:t>
            </a:r>
            <a:r>
              <a:rPr lang="en-US" b="0" baseline="30000" dirty="0"/>
              <a:t>2</a:t>
            </a:r>
            <a:r>
              <a:rPr lang="en-US" b="0" dirty="0"/>
              <a:t> </a:t>
            </a:r>
          </a:p>
        </p:txBody>
      </p:sp>
      <p:sp>
        <p:nvSpPr>
          <p:cNvPr id="6" name="Content Placeholder 2"/>
          <p:cNvSpPr txBox="1">
            <a:spLocks/>
          </p:cNvSpPr>
          <p:nvPr/>
        </p:nvSpPr>
        <p:spPr>
          <a:xfrm>
            <a:off x="1135062" y="5892797"/>
            <a:ext cx="7365471" cy="626534"/>
          </a:xfrm>
          <a:prstGeom prst="rect">
            <a:avLst/>
          </a:prstGeom>
        </p:spPr>
        <p:txBody>
          <a:bodyPr vert="horz" lIns="91440" tIns="45720" rIns="91440" bIns="45720" rtlCol="0">
            <a:normAutofit/>
          </a:bodyPr>
          <a:lstStyle>
            <a:lvl1pPr marL="403225" indent="-403225" algn="l" defTabSz="914400" rtl="0" eaLnBrk="1" latinLnBrk="0" hangingPunct="1">
              <a:spcBef>
                <a:spcPts val="2000"/>
              </a:spcBef>
              <a:buFontTx/>
              <a:buBlip>
                <a:blip r:embed="rId3"/>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3"/>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3"/>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3"/>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marL="0" indent="0">
              <a:buNone/>
            </a:pPr>
            <a:r>
              <a:rPr lang="en-US" b="0" dirty="0"/>
              <a:t>9.0 m</a:t>
            </a:r>
            <a:r>
              <a:rPr lang="en-US" b="0" baseline="30000" dirty="0"/>
              <a:t>2</a:t>
            </a:r>
            <a:r>
              <a:rPr lang="en-US" b="0" dirty="0"/>
              <a:t>/s</a:t>
            </a:r>
            <a:r>
              <a:rPr lang="en-US" b="0" baseline="30000" dirty="0"/>
              <a:t>2</a:t>
            </a:r>
            <a:r>
              <a:rPr lang="en-US" b="0" dirty="0"/>
              <a:t> = </a:t>
            </a:r>
            <a:r>
              <a:rPr lang="en-US" b="0" i="1" dirty="0"/>
              <a:t>v</a:t>
            </a:r>
            <a:r>
              <a:rPr lang="en-US" b="0" baseline="-25000" dirty="0"/>
              <a:t>6</a:t>
            </a:r>
            <a:r>
              <a:rPr lang="en-US" b="0" baseline="30000" dirty="0"/>
              <a:t>2</a:t>
            </a:r>
            <a:r>
              <a:rPr lang="en-US" b="0" dirty="0"/>
              <a:t> + </a:t>
            </a:r>
            <a:r>
              <a:rPr lang="en-US" b="0" i="1" dirty="0"/>
              <a:t>v</a:t>
            </a:r>
            <a:r>
              <a:rPr lang="en-US" b="0" baseline="-25000" dirty="0"/>
              <a:t>8</a:t>
            </a:r>
            <a:r>
              <a:rPr lang="en-US" b="0" baseline="30000" dirty="0"/>
              <a:t>2</a:t>
            </a:r>
            <a:r>
              <a:rPr lang="en-US" b="0" dirty="0"/>
              <a:t> 	</a:t>
            </a:r>
            <a:r>
              <a:rPr lang="is-IS" b="0" dirty="0"/>
              <a:t>…Call this Equations #2</a:t>
            </a:r>
            <a:endParaRPr lang="en-US" b="0" dirty="0"/>
          </a:p>
        </p:txBody>
      </p:sp>
    </p:spTree>
    <p:extLst>
      <p:ext uri="{BB962C8B-B14F-4D97-AF65-F5344CB8AC3E}">
        <p14:creationId xmlns:p14="http://schemas.microsoft.com/office/powerpoint/2010/main" val="7638785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1733" y="186267"/>
            <a:ext cx="8551333" cy="6434666"/>
          </a:xfrm>
        </p:spPr>
        <p:txBody>
          <a:bodyPr/>
          <a:lstStyle/>
          <a:p>
            <a:r>
              <a:rPr lang="en-US" dirty="0"/>
              <a:t>So now we have a system of equations to solve:</a:t>
            </a:r>
          </a:p>
          <a:p>
            <a:pPr marL="0" indent="0">
              <a:buNone/>
            </a:pPr>
            <a:r>
              <a:rPr lang="en-US" dirty="0"/>
              <a:t>	(1):		3 = </a:t>
            </a:r>
            <a:r>
              <a:rPr lang="en-US" i="1" dirty="0"/>
              <a:t>v</a:t>
            </a:r>
            <a:r>
              <a:rPr lang="en-US" baseline="-25000" dirty="0"/>
              <a:t>6</a:t>
            </a:r>
            <a:r>
              <a:rPr lang="en-US" dirty="0"/>
              <a:t> + </a:t>
            </a:r>
            <a:r>
              <a:rPr lang="en-US" i="1" dirty="0"/>
              <a:t>v</a:t>
            </a:r>
            <a:r>
              <a:rPr lang="en-US" baseline="-25000" dirty="0"/>
              <a:t>8</a:t>
            </a:r>
          </a:p>
          <a:p>
            <a:pPr marL="0" indent="0">
              <a:buNone/>
            </a:pPr>
            <a:r>
              <a:rPr lang="en-US" dirty="0"/>
              <a:t>	(2):		9 = </a:t>
            </a:r>
            <a:r>
              <a:rPr lang="en-US" i="1" dirty="0"/>
              <a:t>v</a:t>
            </a:r>
            <a:r>
              <a:rPr lang="en-US" baseline="-25000" dirty="0"/>
              <a:t>6</a:t>
            </a:r>
            <a:r>
              <a:rPr lang="en-US" baseline="30000" dirty="0"/>
              <a:t>2</a:t>
            </a:r>
            <a:r>
              <a:rPr lang="en-US" dirty="0"/>
              <a:t> + </a:t>
            </a:r>
            <a:r>
              <a:rPr lang="en-US" i="1" dirty="0"/>
              <a:t>v</a:t>
            </a:r>
            <a:r>
              <a:rPr lang="en-US" baseline="-25000" dirty="0"/>
              <a:t>8</a:t>
            </a:r>
            <a:r>
              <a:rPr lang="en-US" baseline="30000" dirty="0"/>
              <a:t>2</a:t>
            </a:r>
          </a:p>
          <a:p>
            <a:pPr marL="0" indent="0">
              <a:buNone/>
            </a:pPr>
            <a:r>
              <a:rPr lang="en-US" dirty="0"/>
              <a:t>	Solve (1) for </a:t>
            </a:r>
            <a:r>
              <a:rPr lang="en-US" i="1" dirty="0"/>
              <a:t>v</a:t>
            </a:r>
            <a:r>
              <a:rPr lang="en-US" baseline="-25000" dirty="0"/>
              <a:t>6</a:t>
            </a:r>
            <a:r>
              <a:rPr lang="en-US" dirty="0"/>
              <a:t>: 	</a:t>
            </a:r>
            <a:r>
              <a:rPr lang="en-US" i="1" dirty="0"/>
              <a:t>v</a:t>
            </a:r>
            <a:r>
              <a:rPr lang="en-US" baseline="-25000" dirty="0"/>
              <a:t>6</a:t>
            </a:r>
            <a:r>
              <a:rPr lang="en-US" dirty="0"/>
              <a:t> = 3 - </a:t>
            </a:r>
            <a:r>
              <a:rPr lang="en-US" i="1" dirty="0"/>
              <a:t>v</a:t>
            </a:r>
            <a:r>
              <a:rPr lang="en-US" baseline="-25000" dirty="0"/>
              <a:t>8</a:t>
            </a:r>
          </a:p>
          <a:p>
            <a:pPr marL="0" indent="0">
              <a:buNone/>
            </a:pPr>
            <a:r>
              <a:rPr lang="en-US" dirty="0"/>
              <a:t>	Plug this into (2):	9 = (3 - </a:t>
            </a:r>
            <a:r>
              <a:rPr lang="en-US" i="1" dirty="0"/>
              <a:t>v</a:t>
            </a:r>
            <a:r>
              <a:rPr lang="en-US" baseline="-25000" dirty="0"/>
              <a:t>8</a:t>
            </a:r>
            <a:r>
              <a:rPr lang="en-US" dirty="0"/>
              <a:t>)</a:t>
            </a:r>
            <a:r>
              <a:rPr lang="en-US" baseline="30000" dirty="0"/>
              <a:t>2</a:t>
            </a:r>
            <a:r>
              <a:rPr lang="en-US" dirty="0"/>
              <a:t> + </a:t>
            </a:r>
            <a:r>
              <a:rPr lang="en-US" i="1" dirty="0"/>
              <a:t>v</a:t>
            </a:r>
            <a:r>
              <a:rPr lang="en-US" baseline="-25000" dirty="0"/>
              <a:t>8</a:t>
            </a:r>
            <a:r>
              <a:rPr lang="en-US" baseline="30000" dirty="0"/>
              <a:t>2</a:t>
            </a:r>
          </a:p>
          <a:p>
            <a:pPr marL="0" indent="0">
              <a:buNone/>
            </a:pPr>
            <a:r>
              <a:rPr lang="en-US" dirty="0"/>
              <a:t>				9 = 9 - 6</a:t>
            </a:r>
            <a:r>
              <a:rPr lang="en-US" i="1" dirty="0"/>
              <a:t>v</a:t>
            </a:r>
            <a:r>
              <a:rPr lang="en-US" baseline="-25000" dirty="0"/>
              <a:t>8</a:t>
            </a:r>
            <a:r>
              <a:rPr lang="en-US" dirty="0"/>
              <a:t> + </a:t>
            </a:r>
            <a:r>
              <a:rPr lang="en-US" i="1" dirty="0"/>
              <a:t>v</a:t>
            </a:r>
            <a:r>
              <a:rPr lang="en-US" baseline="-25000" dirty="0"/>
              <a:t>8</a:t>
            </a:r>
            <a:r>
              <a:rPr lang="en-US" baseline="30000" dirty="0"/>
              <a:t>2</a:t>
            </a:r>
            <a:r>
              <a:rPr lang="en-US" dirty="0"/>
              <a:t> + </a:t>
            </a:r>
            <a:r>
              <a:rPr lang="en-US" i="1" dirty="0"/>
              <a:t>v</a:t>
            </a:r>
            <a:r>
              <a:rPr lang="en-US" baseline="-25000" dirty="0"/>
              <a:t>8</a:t>
            </a:r>
            <a:r>
              <a:rPr lang="en-US" baseline="30000" dirty="0"/>
              <a:t>2</a:t>
            </a:r>
          </a:p>
          <a:p>
            <a:pPr marL="0" indent="0">
              <a:buNone/>
            </a:pPr>
            <a:r>
              <a:rPr lang="en-US" dirty="0"/>
              <a:t>				0 = - 6</a:t>
            </a:r>
            <a:r>
              <a:rPr lang="en-US" i="1" dirty="0"/>
              <a:t>v</a:t>
            </a:r>
            <a:r>
              <a:rPr lang="en-US" baseline="-25000" dirty="0"/>
              <a:t>8</a:t>
            </a:r>
            <a:r>
              <a:rPr lang="en-US" dirty="0"/>
              <a:t> + 2</a:t>
            </a:r>
            <a:r>
              <a:rPr lang="en-US" i="1" dirty="0"/>
              <a:t>v</a:t>
            </a:r>
            <a:r>
              <a:rPr lang="en-US" baseline="-25000" dirty="0"/>
              <a:t>8</a:t>
            </a:r>
            <a:r>
              <a:rPr lang="en-US" baseline="30000" dirty="0"/>
              <a:t>2</a:t>
            </a:r>
            <a:r>
              <a:rPr lang="en-US" dirty="0"/>
              <a:t> </a:t>
            </a:r>
          </a:p>
          <a:p>
            <a:pPr marL="0" indent="0">
              <a:buNone/>
            </a:pPr>
            <a:r>
              <a:rPr lang="en-US" dirty="0"/>
              <a:t>				0 = 2</a:t>
            </a:r>
            <a:r>
              <a:rPr lang="en-US" i="1" dirty="0"/>
              <a:t>v</a:t>
            </a:r>
            <a:r>
              <a:rPr lang="en-US" baseline="-25000" dirty="0"/>
              <a:t>8 </a:t>
            </a:r>
            <a:r>
              <a:rPr lang="en-US" dirty="0"/>
              <a:t>(</a:t>
            </a:r>
            <a:r>
              <a:rPr lang="en-US" i="1" dirty="0"/>
              <a:t>v</a:t>
            </a:r>
            <a:r>
              <a:rPr lang="en-US" baseline="-25000" dirty="0"/>
              <a:t>8</a:t>
            </a:r>
            <a:r>
              <a:rPr lang="en-US" dirty="0"/>
              <a:t> – 3)</a:t>
            </a:r>
          </a:p>
          <a:p>
            <a:pPr marL="0" indent="0">
              <a:buNone/>
            </a:pPr>
            <a:r>
              <a:rPr lang="en-US" i="1" dirty="0"/>
              <a:t>				v</a:t>
            </a:r>
            <a:r>
              <a:rPr lang="en-US" baseline="-25000" dirty="0"/>
              <a:t>8</a:t>
            </a:r>
            <a:r>
              <a:rPr lang="en-US" dirty="0"/>
              <a:t> = 0 or 3</a:t>
            </a:r>
          </a:p>
          <a:p>
            <a:r>
              <a:rPr lang="en-US" dirty="0"/>
              <a:t>If </a:t>
            </a:r>
            <a:r>
              <a:rPr lang="en-US" i="1" dirty="0"/>
              <a:t>v</a:t>
            </a:r>
            <a:r>
              <a:rPr lang="en-US" baseline="-25000" dirty="0"/>
              <a:t>8</a:t>
            </a:r>
            <a:r>
              <a:rPr lang="en-US" dirty="0"/>
              <a:t> = 0 m/s, </a:t>
            </a:r>
            <a:r>
              <a:rPr lang="en-US" i="1" dirty="0"/>
              <a:t>v</a:t>
            </a:r>
            <a:r>
              <a:rPr lang="en-US" baseline="-25000" dirty="0"/>
              <a:t>6</a:t>
            </a:r>
            <a:r>
              <a:rPr lang="en-US" dirty="0"/>
              <a:t> = 3 m/s;  If </a:t>
            </a:r>
            <a:r>
              <a:rPr lang="en-US" i="1" dirty="0"/>
              <a:t>v</a:t>
            </a:r>
            <a:r>
              <a:rPr lang="en-US" baseline="-25000" dirty="0"/>
              <a:t>8</a:t>
            </a:r>
            <a:r>
              <a:rPr lang="en-US" dirty="0"/>
              <a:t> = 3 m/s, </a:t>
            </a:r>
            <a:r>
              <a:rPr lang="en-US" i="1" dirty="0"/>
              <a:t>v</a:t>
            </a:r>
            <a:r>
              <a:rPr lang="en-US" baseline="-25000" dirty="0"/>
              <a:t>6</a:t>
            </a:r>
            <a:r>
              <a:rPr lang="en-US" dirty="0"/>
              <a:t> = 0 m/s</a:t>
            </a:r>
          </a:p>
          <a:p>
            <a:endParaRPr lang="en-US" dirty="0"/>
          </a:p>
        </p:txBody>
      </p:sp>
    </p:spTree>
    <p:extLst>
      <p:ext uri="{BB962C8B-B14F-4D97-AF65-F5344CB8AC3E}">
        <p14:creationId xmlns:p14="http://schemas.microsoft.com/office/powerpoint/2010/main" val="336662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1733" y="186267"/>
            <a:ext cx="8551333" cy="6434666"/>
          </a:xfrm>
        </p:spPr>
        <p:txBody>
          <a:bodyPr/>
          <a:lstStyle/>
          <a:p>
            <a:r>
              <a:rPr lang="en-US" dirty="0"/>
              <a:t>So now we have a system of equations to solve:</a:t>
            </a:r>
          </a:p>
          <a:p>
            <a:pPr marL="0" indent="0">
              <a:buNone/>
            </a:pPr>
            <a:r>
              <a:rPr lang="en-US" dirty="0"/>
              <a:t>	(1):		3 = </a:t>
            </a:r>
            <a:r>
              <a:rPr lang="en-US" i="1" dirty="0"/>
              <a:t>v</a:t>
            </a:r>
            <a:r>
              <a:rPr lang="en-US" baseline="-25000" dirty="0"/>
              <a:t>6</a:t>
            </a:r>
            <a:r>
              <a:rPr lang="en-US" dirty="0"/>
              <a:t> + </a:t>
            </a:r>
            <a:r>
              <a:rPr lang="en-US" i="1" dirty="0"/>
              <a:t>v</a:t>
            </a:r>
            <a:r>
              <a:rPr lang="en-US" baseline="-25000" dirty="0"/>
              <a:t>8</a:t>
            </a:r>
          </a:p>
          <a:p>
            <a:pPr marL="0" indent="0">
              <a:buNone/>
            </a:pPr>
            <a:r>
              <a:rPr lang="en-US" dirty="0"/>
              <a:t>	(2):		9 = </a:t>
            </a:r>
            <a:r>
              <a:rPr lang="en-US" i="1" dirty="0"/>
              <a:t>v</a:t>
            </a:r>
            <a:r>
              <a:rPr lang="en-US" baseline="-25000" dirty="0"/>
              <a:t>6</a:t>
            </a:r>
            <a:r>
              <a:rPr lang="en-US" baseline="30000" dirty="0"/>
              <a:t>2</a:t>
            </a:r>
            <a:r>
              <a:rPr lang="en-US" dirty="0"/>
              <a:t> + </a:t>
            </a:r>
            <a:r>
              <a:rPr lang="en-US" i="1" dirty="0"/>
              <a:t>v</a:t>
            </a:r>
            <a:r>
              <a:rPr lang="en-US" baseline="-25000" dirty="0"/>
              <a:t>8</a:t>
            </a:r>
            <a:r>
              <a:rPr lang="en-US" baseline="30000" dirty="0"/>
              <a:t>2</a:t>
            </a:r>
          </a:p>
          <a:p>
            <a:pPr marL="0" indent="0">
              <a:buNone/>
            </a:pPr>
            <a:r>
              <a:rPr lang="en-US" dirty="0"/>
              <a:t>	Solve (1) for </a:t>
            </a:r>
            <a:r>
              <a:rPr lang="en-US" i="1" dirty="0"/>
              <a:t>v</a:t>
            </a:r>
            <a:r>
              <a:rPr lang="en-US" baseline="-25000" dirty="0"/>
              <a:t>6</a:t>
            </a:r>
            <a:r>
              <a:rPr lang="en-US" dirty="0"/>
              <a:t>: 	</a:t>
            </a:r>
            <a:r>
              <a:rPr lang="en-US" i="1" dirty="0"/>
              <a:t>v</a:t>
            </a:r>
            <a:r>
              <a:rPr lang="en-US" baseline="-25000" dirty="0"/>
              <a:t>6</a:t>
            </a:r>
            <a:r>
              <a:rPr lang="en-US" dirty="0"/>
              <a:t> = 3 - </a:t>
            </a:r>
            <a:r>
              <a:rPr lang="en-US" i="1" dirty="0"/>
              <a:t>v</a:t>
            </a:r>
            <a:r>
              <a:rPr lang="en-US" baseline="-25000" dirty="0"/>
              <a:t>8</a:t>
            </a:r>
          </a:p>
          <a:p>
            <a:pPr marL="0" indent="0">
              <a:buNone/>
            </a:pPr>
            <a:r>
              <a:rPr lang="en-US" dirty="0"/>
              <a:t>	Plug this into (2):	9 = (3 - </a:t>
            </a:r>
            <a:r>
              <a:rPr lang="en-US" i="1" dirty="0"/>
              <a:t>v</a:t>
            </a:r>
            <a:r>
              <a:rPr lang="en-US" baseline="-25000" dirty="0"/>
              <a:t>8</a:t>
            </a:r>
            <a:r>
              <a:rPr lang="en-US" dirty="0"/>
              <a:t>)</a:t>
            </a:r>
            <a:r>
              <a:rPr lang="en-US" baseline="30000" dirty="0"/>
              <a:t>2</a:t>
            </a:r>
            <a:r>
              <a:rPr lang="en-US" dirty="0"/>
              <a:t> + </a:t>
            </a:r>
            <a:r>
              <a:rPr lang="en-US" i="1" dirty="0"/>
              <a:t>v</a:t>
            </a:r>
            <a:r>
              <a:rPr lang="en-US" baseline="-25000" dirty="0"/>
              <a:t>8</a:t>
            </a:r>
            <a:r>
              <a:rPr lang="en-US" baseline="30000" dirty="0"/>
              <a:t>2</a:t>
            </a:r>
          </a:p>
          <a:p>
            <a:pPr marL="0" indent="0">
              <a:buNone/>
            </a:pPr>
            <a:r>
              <a:rPr lang="en-US" dirty="0"/>
              <a:t>				9 = 9 - 6</a:t>
            </a:r>
            <a:r>
              <a:rPr lang="en-US" i="1" dirty="0"/>
              <a:t>v</a:t>
            </a:r>
            <a:r>
              <a:rPr lang="en-US" baseline="-25000" dirty="0"/>
              <a:t>8</a:t>
            </a:r>
            <a:r>
              <a:rPr lang="en-US" dirty="0"/>
              <a:t> + </a:t>
            </a:r>
            <a:r>
              <a:rPr lang="en-US" i="1" dirty="0"/>
              <a:t>v</a:t>
            </a:r>
            <a:r>
              <a:rPr lang="en-US" baseline="-25000" dirty="0"/>
              <a:t>8</a:t>
            </a:r>
            <a:r>
              <a:rPr lang="en-US" baseline="30000" dirty="0"/>
              <a:t>2</a:t>
            </a:r>
            <a:r>
              <a:rPr lang="en-US" dirty="0"/>
              <a:t> + </a:t>
            </a:r>
            <a:r>
              <a:rPr lang="en-US" i="1" dirty="0"/>
              <a:t>v</a:t>
            </a:r>
            <a:r>
              <a:rPr lang="en-US" baseline="-25000" dirty="0"/>
              <a:t>8</a:t>
            </a:r>
            <a:r>
              <a:rPr lang="en-US" baseline="30000" dirty="0"/>
              <a:t>2</a:t>
            </a:r>
          </a:p>
          <a:p>
            <a:pPr marL="0" indent="0">
              <a:buNone/>
            </a:pPr>
            <a:r>
              <a:rPr lang="en-US" dirty="0"/>
              <a:t>				0 = - 6</a:t>
            </a:r>
            <a:r>
              <a:rPr lang="en-US" i="1" dirty="0"/>
              <a:t>v</a:t>
            </a:r>
            <a:r>
              <a:rPr lang="en-US" baseline="-25000" dirty="0"/>
              <a:t>8</a:t>
            </a:r>
            <a:r>
              <a:rPr lang="en-US" dirty="0"/>
              <a:t> + 2</a:t>
            </a:r>
            <a:r>
              <a:rPr lang="en-US" i="1" dirty="0"/>
              <a:t>v</a:t>
            </a:r>
            <a:r>
              <a:rPr lang="en-US" baseline="-25000" dirty="0"/>
              <a:t>8</a:t>
            </a:r>
            <a:r>
              <a:rPr lang="en-US" baseline="30000" dirty="0"/>
              <a:t>2</a:t>
            </a:r>
            <a:r>
              <a:rPr lang="en-US" dirty="0"/>
              <a:t> </a:t>
            </a:r>
          </a:p>
          <a:p>
            <a:pPr marL="0" indent="0">
              <a:buNone/>
            </a:pPr>
            <a:r>
              <a:rPr lang="en-US" dirty="0"/>
              <a:t>				0 = 2</a:t>
            </a:r>
            <a:r>
              <a:rPr lang="en-US" i="1" dirty="0"/>
              <a:t>v</a:t>
            </a:r>
            <a:r>
              <a:rPr lang="en-US" baseline="-25000" dirty="0"/>
              <a:t>8 </a:t>
            </a:r>
            <a:r>
              <a:rPr lang="en-US" dirty="0"/>
              <a:t>(</a:t>
            </a:r>
            <a:r>
              <a:rPr lang="en-US" i="1" dirty="0"/>
              <a:t>v</a:t>
            </a:r>
            <a:r>
              <a:rPr lang="en-US" baseline="-25000" dirty="0"/>
              <a:t>8</a:t>
            </a:r>
            <a:r>
              <a:rPr lang="en-US" dirty="0"/>
              <a:t> – 3)</a:t>
            </a:r>
          </a:p>
          <a:p>
            <a:pPr marL="0" indent="0">
              <a:buNone/>
            </a:pPr>
            <a:r>
              <a:rPr lang="en-US" i="1" dirty="0"/>
              <a:t>				v</a:t>
            </a:r>
            <a:r>
              <a:rPr lang="en-US" baseline="-25000" dirty="0"/>
              <a:t>8</a:t>
            </a:r>
            <a:r>
              <a:rPr lang="en-US" dirty="0"/>
              <a:t> = 0 or 3</a:t>
            </a:r>
          </a:p>
          <a:p>
            <a:r>
              <a:rPr lang="en-US" dirty="0"/>
              <a:t>If </a:t>
            </a:r>
            <a:r>
              <a:rPr lang="en-US" i="1" strike="sngStrike" dirty="0">
                <a:solidFill>
                  <a:srgbClr val="FF0000"/>
                </a:solidFill>
              </a:rPr>
              <a:t>v</a:t>
            </a:r>
            <a:r>
              <a:rPr lang="en-US" strike="sngStrike" baseline="-25000" dirty="0">
                <a:solidFill>
                  <a:srgbClr val="FF0000"/>
                </a:solidFill>
              </a:rPr>
              <a:t>8</a:t>
            </a:r>
            <a:r>
              <a:rPr lang="en-US" strike="sngStrike" dirty="0">
                <a:solidFill>
                  <a:srgbClr val="FF0000"/>
                </a:solidFill>
              </a:rPr>
              <a:t> = 0 m/s, </a:t>
            </a:r>
            <a:r>
              <a:rPr lang="en-US" i="1" strike="sngStrike" dirty="0">
                <a:solidFill>
                  <a:srgbClr val="FF0000"/>
                </a:solidFill>
              </a:rPr>
              <a:t>v</a:t>
            </a:r>
            <a:r>
              <a:rPr lang="en-US" strike="sngStrike" baseline="-25000" dirty="0">
                <a:solidFill>
                  <a:srgbClr val="FF0000"/>
                </a:solidFill>
              </a:rPr>
              <a:t>6</a:t>
            </a:r>
            <a:r>
              <a:rPr lang="en-US" strike="sngStrike" dirty="0">
                <a:solidFill>
                  <a:srgbClr val="FF0000"/>
                </a:solidFill>
              </a:rPr>
              <a:t> = 3 m/s</a:t>
            </a:r>
            <a:r>
              <a:rPr lang="en-US" dirty="0"/>
              <a:t>;  If </a:t>
            </a:r>
            <a:r>
              <a:rPr lang="en-US" i="1" dirty="0">
                <a:solidFill>
                  <a:schemeClr val="accent2">
                    <a:lumMod val="60000"/>
                    <a:lumOff val="40000"/>
                  </a:schemeClr>
                </a:solidFill>
              </a:rPr>
              <a:t>v</a:t>
            </a:r>
            <a:r>
              <a:rPr lang="en-US" baseline="-25000" dirty="0">
                <a:solidFill>
                  <a:schemeClr val="accent2">
                    <a:lumMod val="60000"/>
                    <a:lumOff val="40000"/>
                  </a:schemeClr>
                </a:solidFill>
              </a:rPr>
              <a:t>8</a:t>
            </a:r>
            <a:r>
              <a:rPr lang="en-US" dirty="0">
                <a:solidFill>
                  <a:schemeClr val="accent2">
                    <a:lumMod val="60000"/>
                    <a:lumOff val="40000"/>
                  </a:schemeClr>
                </a:solidFill>
              </a:rPr>
              <a:t> = 3 m/s, </a:t>
            </a:r>
            <a:r>
              <a:rPr lang="en-US" i="1" dirty="0">
                <a:solidFill>
                  <a:schemeClr val="accent2">
                    <a:lumMod val="60000"/>
                    <a:lumOff val="40000"/>
                  </a:schemeClr>
                </a:solidFill>
              </a:rPr>
              <a:t>v</a:t>
            </a:r>
            <a:r>
              <a:rPr lang="en-US" baseline="-25000" dirty="0">
                <a:solidFill>
                  <a:schemeClr val="accent2">
                    <a:lumMod val="60000"/>
                    <a:lumOff val="40000"/>
                  </a:schemeClr>
                </a:solidFill>
              </a:rPr>
              <a:t>6</a:t>
            </a:r>
            <a:r>
              <a:rPr lang="en-US" dirty="0">
                <a:solidFill>
                  <a:schemeClr val="accent2">
                    <a:lumMod val="60000"/>
                    <a:lumOff val="40000"/>
                  </a:schemeClr>
                </a:solidFill>
              </a:rPr>
              <a:t> = 0 m/s</a:t>
            </a:r>
          </a:p>
          <a:p>
            <a:endParaRPr lang="en-US" dirty="0"/>
          </a:p>
        </p:txBody>
      </p:sp>
      <p:sp>
        <p:nvSpPr>
          <p:cNvPr id="2" name="TextBox 1"/>
          <p:cNvSpPr txBox="1"/>
          <p:nvPr/>
        </p:nvSpPr>
        <p:spPr>
          <a:xfrm>
            <a:off x="321733" y="3979334"/>
            <a:ext cx="2963333" cy="1200329"/>
          </a:xfrm>
          <a:prstGeom prst="rect">
            <a:avLst/>
          </a:prstGeom>
          <a:noFill/>
        </p:spPr>
        <p:txBody>
          <a:bodyPr wrap="square" rtlCol="0">
            <a:spAutoFit/>
          </a:bodyPr>
          <a:lstStyle/>
          <a:p>
            <a:r>
              <a:rPr lang="en-US" dirty="0">
                <a:solidFill>
                  <a:schemeClr val="accent4">
                    <a:lumMod val="40000"/>
                    <a:lumOff val="60000"/>
                  </a:schemeClr>
                </a:solidFill>
              </a:rPr>
              <a:t>This doesn’t make sense, physically (unless the 6-ball totally misses the 8-ball)</a:t>
            </a:r>
          </a:p>
          <a:p>
            <a:endParaRPr lang="en-US" dirty="0"/>
          </a:p>
        </p:txBody>
      </p:sp>
      <p:cxnSp>
        <p:nvCxnSpPr>
          <p:cNvPr id="5" name="Straight Arrow Connector 4"/>
          <p:cNvCxnSpPr/>
          <p:nvPr/>
        </p:nvCxnSpPr>
        <p:spPr>
          <a:xfrm>
            <a:off x="1828800" y="4978400"/>
            <a:ext cx="186266" cy="809262"/>
          </a:xfrm>
          <a:prstGeom prst="straightConnector1">
            <a:avLst/>
          </a:prstGeom>
          <a:ln>
            <a:solidFill>
              <a:schemeClr val="accent4">
                <a:lumMod val="60000"/>
                <a:lumOff val="40000"/>
              </a:schemeClr>
            </a:solidFill>
            <a:tailEnd type="arrow"/>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26535387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867" y="237067"/>
            <a:ext cx="8568266" cy="1591733"/>
          </a:xfrm>
        </p:spPr>
        <p:txBody>
          <a:bodyPr>
            <a:normAutofit/>
          </a:bodyPr>
          <a:lstStyle/>
          <a:p>
            <a:pPr marL="0" indent="0">
              <a:buNone/>
            </a:pPr>
            <a:r>
              <a:rPr lang="en-US" sz="2800" dirty="0"/>
              <a:t>So in an elastic collision between two objects of equal mass, </a:t>
            </a:r>
            <a:r>
              <a:rPr lang="en-US" sz="2800" i="1" dirty="0"/>
              <a:t>all </a:t>
            </a:r>
            <a:r>
              <a:rPr lang="en-US" sz="2800" dirty="0"/>
              <a:t>of the momentum and energy must be transferred to the struck body.</a:t>
            </a:r>
          </a:p>
        </p:txBody>
      </p:sp>
      <p:pic>
        <p:nvPicPr>
          <p:cNvPr id="5" name="n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97362" y="1828800"/>
            <a:ext cx="6083300" cy="3810000"/>
          </a:xfrm>
          <a:prstGeom prst="rect">
            <a:avLst/>
          </a:prstGeom>
        </p:spPr>
      </p:pic>
    </p:spTree>
    <p:extLst>
      <p:ext uri="{BB962C8B-B14F-4D97-AF65-F5344CB8AC3E}">
        <p14:creationId xmlns:p14="http://schemas.microsoft.com/office/powerpoint/2010/main" val="413545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2800" dirty="0"/>
              <a:t>But perfect elastic collisions aren’t realistic.  Let’s revisit our billiard problem</a:t>
            </a:r>
            <a:r>
              <a:rPr lang="is-IS" sz="2800" dirty="0"/>
              <a:t>…</a:t>
            </a:r>
            <a:endParaRPr lang="en-US" sz="2800" dirty="0"/>
          </a:p>
        </p:txBody>
      </p:sp>
    </p:spTree>
    <p:extLst>
      <p:ext uri="{BB962C8B-B14F-4D97-AF65-F5344CB8AC3E}">
        <p14:creationId xmlns:p14="http://schemas.microsoft.com/office/powerpoint/2010/main" val="1194676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325" y="191346"/>
            <a:ext cx="4766623" cy="6244824"/>
          </a:xfrm>
        </p:spPr>
        <p:txBody>
          <a:bodyPr/>
          <a:lstStyle/>
          <a:p>
            <a:r>
              <a:rPr lang="en-US" dirty="0"/>
              <a:t>So,  </a:t>
            </a:r>
            <a:r>
              <a:rPr lang="en-US" sz="4000" i="1" dirty="0"/>
              <a:t>W</a:t>
            </a:r>
            <a:r>
              <a:rPr lang="en-US" sz="4000" dirty="0"/>
              <a:t> = </a:t>
            </a:r>
            <a:r>
              <a:rPr lang="en-US" sz="4000" i="1" dirty="0" err="1"/>
              <a:t>Fd</a:t>
            </a:r>
            <a:endParaRPr lang="en-US" sz="4000" i="1" dirty="0"/>
          </a:p>
          <a:p>
            <a:r>
              <a:rPr lang="en-US" dirty="0"/>
              <a:t>Recall Newton’s 2</a:t>
            </a:r>
            <a:r>
              <a:rPr lang="en-US" baseline="30000" dirty="0"/>
              <a:t>nd</a:t>
            </a:r>
            <a:r>
              <a:rPr lang="en-US" dirty="0"/>
              <a:t> law: </a:t>
            </a:r>
          </a:p>
          <a:p>
            <a:pPr marL="0" indent="0">
              <a:buNone/>
            </a:pPr>
            <a:r>
              <a:rPr lang="en-US" sz="4000" i="1" dirty="0"/>
              <a:t>	F </a:t>
            </a:r>
            <a:r>
              <a:rPr lang="en-US" sz="4000" dirty="0"/>
              <a:t>= ma.</a:t>
            </a:r>
          </a:p>
          <a:p>
            <a:r>
              <a:rPr lang="en-US" dirty="0"/>
              <a:t>If you substitute Newton’s 2</a:t>
            </a:r>
            <a:r>
              <a:rPr lang="en-US" baseline="30000" dirty="0"/>
              <a:t>nd</a:t>
            </a:r>
            <a:r>
              <a:rPr lang="en-US" dirty="0"/>
              <a:t> Law into the formula for work you get:	  </a:t>
            </a:r>
          </a:p>
          <a:p>
            <a:pPr marL="0" indent="0">
              <a:buNone/>
            </a:pPr>
            <a:r>
              <a:rPr lang="en-US" sz="4400" i="1" dirty="0"/>
              <a:t>	W = mad</a:t>
            </a:r>
            <a:endParaRPr lang="is-IS" dirty="0"/>
          </a:p>
          <a:p>
            <a:r>
              <a:rPr lang="is-IS" dirty="0"/>
              <a:t>A simple, yet </a:t>
            </a:r>
            <a:r>
              <a:rPr lang="en-US" dirty="0"/>
              <a:t>elegant proof that work makes you mad!</a:t>
            </a:r>
            <a:endParaRPr lang="en-US" i="1" dirty="0"/>
          </a:p>
        </p:txBody>
      </p:sp>
      <p:pic>
        <p:nvPicPr>
          <p:cNvPr id="4" name="Picture 3" descr="38665883-Businessman-stressed-and-pissed-from-work-overload-Stock-Photo.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31948" y="1235050"/>
            <a:ext cx="3363836" cy="3327610"/>
          </a:xfrm>
          <a:prstGeom prst="rect">
            <a:avLst/>
          </a:prstGeom>
        </p:spPr>
      </p:pic>
    </p:spTree>
    <p:extLst>
      <p:ext uri="{BB962C8B-B14F-4D97-AF65-F5344CB8AC3E}">
        <p14:creationId xmlns:p14="http://schemas.microsoft.com/office/powerpoint/2010/main" val="132069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96741" y="936"/>
            <a:ext cx="8549305" cy="2664449"/>
          </a:xfrm>
        </p:spPr>
        <p:txBody>
          <a:bodyPr>
            <a:normAutofit/>
          </a:bodyPr>
          <a:lstStyle/>
          <a:p>
            <a:pPr marL="0" indent="0">
              <a:buNone/>
            </a:pPr>
            <a:r>
              <a:rPr lang="en-US" sz="3200" b="0" dirty="0"/>
              <a:t>Again, suppose 0.16-kg 6-ball, moving at 3.0 m/s, strikes a stationary 8-ball.  Now, </a:t>
            </a:r>
            <a:r>
              <a:rPr lang="en-US" sz="3200" i="1" dirty="0"/>
              <a:t>if we we assume 15% of the initial kinetic energy is lost in the collision</a:t>
            </a:r>
            <a:r>
              <a:rPr lang="en-US" sz="3200" b="0" dirty="0"/>
              <a:t>, what are both billiard balls’ velocities after the collision?</a:t>
            </a:r>
          </a:p>
        </p:txBody>
      </p:sp>
      <p:sp>
        <p:nvSpPr>
          <p:cNvPr id="7" name="Oval 6"/>
          <p:cNvSpPr/>
          <p:nvPr/>
        </p:nvSpPr>
        <p:spPr>
          <a:xfrm>
            <a:off x="1253067" y="3115734"/>
            <a:ext cx="778933" cy="795866"/>
          </a:xfrm>
          <a:prstGeom prst="ellipse">
            <a:avLst/>
          </a:prstGeom>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0" name="Oval 9"/>
          <p:cNvSpPr/>
          <p:nvPr/>
        </p:nvSpPr>
        <p:spPr>
          <a:xfrm>
            <a:off x="4047066" y="3098801"/>
            <a:ext cx="778933" cy="795866"/>
          </a:xfrm>
          <a:prstGeom prst="ellipse">
            <a:avLst/>
          </a:prstGeom>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1" name="Oval 10"/>
          <p:cNvSpPr/>
          <p:nvPr/>
        </p:nvSpPr>
        <p:spPr>
          <a:xfrm>
            <a:off x="4233333" y="3268134"/>
            <a:ext cx="440267" cy="457200"/>
          </a:xfrm>
          <a:prstGeom prst="ellipse">
            <a:avLst/>
          </a:prstGeom>
          <a:solidFill>
            <a:schemeClr val="tx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4284134" y="3203605"/>
            <a:ext cx="377177" cy="523220"/>
          </a:xfrm>
          <a:prstGeom prst="rect">
            <a:avLst/>
          </a:prstGeom>
          <a:noFill/>
        </p:spPr>
        <p:txBody>
          <a:bodyPr wrap="none" rtlCol="0">
            <a:spAutoFit/>
          </a:bodyPr>
          <a:lstStyle/>
          <a:p>
            <a:r>
              <a:rPr lang="en-US" sz="2800" b="1" dirty="0">
                <a:solidFill>
                  <a:schemeClr val="bg1"/>
                </a:solidFill>
              </a:rPr>
              <a:t>8</a:t>
            </a:r>
          </a:p>
        </p:txBody>
      </p:sp>
      <p:cxnSp>
        <p:nvCxnSpPr>
          <p:cNvPr id="13" name="Straight Connector 12"/>
          <p:cNvCxnSpPr/>
          <p:nvPr/>
        </p:nvCxnSpPr>
        <p:spPr>
          <a:xfrm flipV="1">
            <a:off x="711200" y="3894667"/>
            <a:ext cx="5113867" cy="16933"/>
          </a:xfrm>
          <a:prstGeom prst="line">
            <a:avLst/>
          </a:prstGeom>
          <a:ln/>
        </p:spPr>
        <p:style>
          <a:lnRef idx="1">
            <a:schemeClr val="accent2"/>
          </a:lnRef>
          <a:fillRef idx="0">
            <a:schemeClr val="accent2"/>
          </a:fillRef>
          <a:effectRef idx="0">
            <a:schemeClr val="accent2"/>
          </a:effectRef>
          <a:fontRef idx="minor">
            <a:schemeClr val="tx1"/>
          </a:fontRef>
        </p:style>
      </p:cxnSp>
      <p:sp>
        <p:nvSpPr>
          <p:cNvPr id="14" name="TextBox 13"/>
          <p:cNvSpPr txBox="1"/>
          <p:nvPr/>
        </p:nvSpPr>
        <p:spPr>
          <a:xfrm>
            <a:off x="259206" y="2480719"/>
            <a:ext cx="903988" cy="369332"/>
          </a:xfrm>
          <a:prstGeom prst="rect">
            <a:avLst/>
          </a:prstGeom>
          <a:noFill/>
        </p:spPr>
        <p:txBody>
          <a:bodyPr wrap="none" rtlCol="0">
            <a:spAutoFit/>
          </a:bodyPr>
          <a:lstStyle/>
          <a:p>
            <a:r>
              <a:rPr lang="en-US" dirty="0"/>
              <a:t>Before:</a:t>
            </a:r>
          </a:p>
        </p:txBody>
      </p:sp>
      <p:sp>
        <p:nvSpPr>
          <p:cNvPr id="17" name="Oval 16"/>
          <p:cNvSpPr/>
          <p:nvPr/>
        </p:nvSpPr>
        <p:spPr>
          <a:xfrm>
            <a:off x="1422400" y="3286558"/>
            <a:ext cx="440267" cy="457200"/>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1468557" y="3220317"/>
            <a:ext cx="377177" cy="523220"/>
          </a:xfrm>
          <a:prstGeom prst="rect">
            <a:avLst/>
          </a:prstGeom>
          <a:noFill/>
        </p:spPr>
        <p:txBody>
          <a:bodyPr wrap="none" rtlCol="0">
            <a:spAutoFit/>
          </a:bodyPr>
          <a:lstStyle/>
          <a:p>
            <a:r>
              <a:rPr lang="en-US" sz="2800" b="1" u="sng" dirty="0">
                <a:solidFill>
                  <a:schemeClr val="bg1"/>
                </a:solidFill>
              </a:rPr>
              <a:t>6</a:t>
            </a:r>
          </a:p>
        </p:txBody>
      </p:sp>
      <p:cxnSp>
        <p:nvCxnSpPr>
          <p:cNvPr id="23" name="Straight Arrow Connector 22"/>
          <p:cNvCxnSpPr/>
          <p:nvPr/>
        </p:nvCxnSpPr>
        <p:spPr>
          <a:xfrm>
            <a:off x="2032000" y="3505200"/>
            <a:ext cx="1371600" cy="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25" name="TextBox 24"/>
          <p:cNvSpPr txBox="1"/>
          <p:nvPr/>
        </p:nvSpPr>
        <p:spPr>
          <a:xfrm>
            <a:off x="2032000" y="2898802"/>
            <a:ext cx="1372829" cy="369332"/>
          </a:xfrm>
          <a:prstGeom prst="rect">
            <a:avLst/>
          </a:prstGeom>
          <a:noFill/>
        </p:spPr>
        <p:txBody>
          <a:bodyPr wrap="none" rtlCol="0">
            <a:spAutoFit/>
          </a:bodyPr>
          <a:lstStyle/>
          <a:p>
            <a:r>
              <a:rPr lang="en-US" i="1" dirty="0"/>
              <a:t>v</a:t>
            </a:r>
            <a:r>
              <a:rPr lang="en-US" baseline="-25000" dirty="0"/>
              <a:t>6,I</a:t>
            </a:r>
            <a:r>
              <a:rPr lang="en-US" dirty="0"/>
              <a:t> = 3.0 m/s</a:t>
            </a:r>
          </a:p>
        </p:txBody>
      </p:sp>
      <p:sp>
        <p:nvSpPr>
          <p:cNvPr id="26" name="TextBox 25"/>
          <p:cNvSpPr txBox="1"/>
          <p:nvPr/>
        </p:nvSpPr>
        <p:spPr>
          <a:xfrm>
            <a:off x="4452238" y="2685075"/>
            <a:ext cx="1209689" cy="369332"/>
          </a:xfrm>
          <a:prstGeom prst="rect">
            <a:avLst/>
          </a:prstGeom>
          <a:noFill/>
        </p:spPr>
        <p:txBody>
          <a:bodyPr wrap="none" rtlCol="0">
            <a:spAutoFit/>
          </a:bodyPr>
          <a:lstStyle/>
          <a:p>
            <a:r>
              <a:rPr lang="en-US" i="1" dirty="0"/>
              <a:t>v</a:t>
            </a:r>
            <a:r>
              <a:rPr lang="en-US" baseline="-25000" dirty="0"/>
              <a:t>8,I</a:t>
            </a:r>
            <a:r>
              <a:rPr lang="en-US" dirty="0"/>
              <a:t> = 0 m/s</a:t>
            </a:r>
          </a:p>
        </p:txBody>
      </p:sp>
      <p:sp>
        <p:nvSpPr>
          <p:cNvPr id="27" name="TextBox 26"/>
          <p:cNvSpPr txBox="1"/>
          <p:nvPr/>
        </p:nvSpPr>
        <p:spPr>
          <a:xfrm>
            <a:off x="1159319" y="3911600"/>
            <a:ext cx="1361812" cy="369332"/>
          </a:xfrm>
          <a:prstGeom prst="rect">
            <a:avLst/>
          </a:prstGeom>
          <a:noFill/>
        </p:spPr>
        <p:txBody>
          <a:bodyPr wrap="none" rtlCol="0">
            <a:spAutoFit/>
          </a:bodyPr>
          <a:lstStyle/>
          <a:p>
            <a:r>
              <a:rPr lang="en-US" i="1" dirty="0"/>
              <a:t>m</a:t>
            </a:r>
            <a:r>
              <a:rPr lang="en-US" baseline="-25000" dirty="0"/>
              <a:t>6</a:t>
            </a:r>
            <a:r>
              <a:rPr lang="en-US" dirty="0"/>
              <a:t> = 0.16 kg</a:t>
            </a:r>
          </a:p>
        </p:txBody>
      </p:sp>
      <p:sp>
        <p:nvSpPr>
          <p:cNvPr id="28" name="TextBox 27"/>
          <p:cNvSpPr txBox="1"/>
          <p:nvPr/>
        </p:nvSpPr>
        <p:spPr>
          <a:xfrm>
            <a:off x="3898698" y="3891466"/>
            <a:ext cx="1361812" cy="369332"/>
          </a:xfrm>
          <a:prstGeom prst="rect">
            <a:avLst/>
          </a:prstGeom>
          <a:noFill/>
        </p:spPr>
        <p:txBody>
          <a:bodyPr wrap="none" rtlCol="0">
            <a:spAutoFit/>
          </a:bodyPr>
          <a:lstStyle/>
          <a:p>
            <a:r>
              <a:rPr lang="en-US" i="1" dirty="0"/>
              <a:t>m</a:t>
            </a:r>
            <a:r>
              <a:rPr lang="en-US" baseline="-25000" dirty="0"/>
              <a:t>8</a:t>
            </a:r>
            <a:r>
              <a:rPr lang="en-US" dirty="0"/>
              <a:t> = 0.16 kg</a:t>
            </a:r>
          </a:p>
        </p:txBody>
      </p:sp>
      <p:sp>
        <p:nvSpPr>
          <p:cNvPr id="29" name="Oval 28"/>
          <p:cNvSpPr/>
          <p:nvPr/>
        </p:nvSpPr>
        <p:spPr>
          <a:xfrm>
            <a:off x="3268133" y="5062314"/>
            <a:ext cx="778933" cy="795866"/>
          </a:xfrm>
          <a:prstGeom prst="ellipse">
            <a:avLst/>
          </a:prstGeom>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0" name="Oval 29"/>
          <p:cNvSpPr/>
          <p:nvPr/>
        </p:nvSpPr>
        <p:spPr>
          <a:xfrm>
            <a:off x="5046133" y="5061945"/>
            <a:ext cx="778933" cy="795866"/>
          </a:xfrm>
          <a:prstGeom prst="ellipse">
            <a:avLst/>
          </a:prstGeom>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31" name="Oval 30"/>
          <p:cNvSpPr/>
          <p:nvPr/>
        </p:nvSpPr>
        <p:spPr>
          <a:xfrm>
            <a:off x="5232400" y="5231278"/>
            <a:ext cx="440267" cy="457200"/>
          </a:xfrm>
          <a:prstGeom prst="ellipse">
            <a:avLst/>
          </a:prstGeom>
          <a:solidFill>
            <a:schemeClr val="tx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5283201" y="5166749"/>
            <a:ext cx="377177" cy="523220"/>
          </a:xfrm>
          <a:prstGeom prst="rect">
            <a:avLst/>
          </a:prstGeom>
          <a:noFill/>
        </p:spPr>
        <p:txBody>
          <a:bodyPr wrap="none" rtlCol="0">
            <a:spAutoFit/>
          </a:bodyPr>
          <a:lstStyle/>
          <a:p>
            <a:r>
              <a:rPr lang="en-US" sz="2800" b="1" dirty="0">
                <a:solidFill>
                  <a:schemeClr val="bg1"/>
                </a:solidFill>
              </a:rPr>
              <a:t>8</a:t>
            </a:r>
          </a:p>
        </p:txBody>
      </p:sp>
      <p:cxnSp>
        <p:nvCxnSpPr>
          <p:cNvPr id="33" name="Straight Connector 32"/>
          <p:cNvCxnSpPr/>
          <p:nvPr/>
        </p:nvCxnSpPr>
        <p:spPr>
          <a:xfrm flipV="1">
            <a:off x="733642" y="5840878"/>
            <a:ext cx="5113867" cy="16933"/>
          </a:xfrm>
          <a:prstGeom prst="line">
            <a:avLst/>
          </a:prstGeom>
          <a:ln/>
        </p:spPr>
        <p:style>
          <a:lnRef idx="1">
            <a:schemeClr val="accent2"/>
          </a:lnRef>
          <a:fillRef idx="0">
            <a:schemeClr val="accent2"/>
          </a:fillRef>
          <a:effectRef idx="0">
            <a:schemeClr val="accent2"/>
          </a:effectRef>
          <a:fontRef idx="minor">
            <a:schemeClr val="tx1"/>
          </a:fontRef>
        </p:style>
      </p:cxnSp>
      <p:sp>
        <p:nvSpPr>
          <p:cNvPr id="34" name="TextBox 33"/>
          <p:cNvSpPr txBox="1"/>
          <p:nvPr/>
        </p:nvSpPr>
        <p:spPr>
          <a:xfrm>
            <a:off x="281648" y="4426930"/>
            <a:ext cx="746418" cy="369332"/>
          </a:xfrm>
          <a:prstGeom prst="rect">
            <a:avLst/>
          </a:prstGeom>
          <a:noFill/>
        </p:spPr>
        <p:txBody>
          <a:bodyPr wrap="none" rtlCol="0">
            <a:spAutoFit/>
          </a:bodyPr>
          <a:lstStyle/>
          <a:p>
            <a:r>
              <a:rPr lang="en-US" dirty="0"/>
              <a:t>After:</a:t>
            </a:r>
          </a:p>
        </p:txBody>
      </p:sp>
      <p:sp>
        <p:nvSpPr>
          <p:cNvPr id="35" name="Oval 34"/>
          <p:cNvSpPr/>
          <p:nvPr/>
        </p:nvSpPr>
        <p:spPr>
          <a:xfrm>
            <a:off x="3437466" y="5233138"/>
            <a:ext cx="440267" cy="457200"/>
          </a:xfrm>
          <a:prstGeom prst="ellipse">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3483623" y="5166897"/>
            <a:ext cx="377177" cy="523220"/>
          </a:xfrm>
          <a:prstGeom prst="rect">
            <a:avLst/>
          </a:prstGeom>
          <a:noFill/>
        </p:spPr>
        <p:txBody>
          <a:bodyPr wrap="none" rtlCol="0">
            <a:spAutoFit/>
          </a:bodyPr>
          <a:lstStyle/>
          <a:p>
            <a:r>
              <a:rPr lang="en-US" sz="2800" b="1" u="sng" dirty="0">
                <a:solidFill>
                  <a:schemeClr val="bg1"/>
                </a:solidFill>
              </a:rPr>
              <a:t>6</a:t>
            </a:r>
          </a:p>
        </p:txBody>
      </p:sp>
      <p:cxnSp>
        <p:nvCxnSpPr>
          <p:cNvPr id="37" name="Straight Arrow Connector 36"/>
          <p:cNvCxnSpPr/>
          <p:nvPr/>
        </p:nvCxnSpPr>
        <p:spPr>
          <a:xfrm>
            <a:off x="5847509" y="5451411"/>
            <a:ext cx="1112091" cy="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38" name="TextBox 37"/>
          <p:cNvSpPr txBox="1"/>
          <p:nvPr/>
        </p:nvSpPr>
        <p:spPr>
          <a:xfrm>
            <a:off x="3326782" y="4626481"/>
            <a:ext cx="685883" cy="369332"/>
          </a:xfrm>
          <a:prstGeom prst="rect">
            <a:avLst/>
          </a:prstGeom>
          <a:noFill/>
        </p:spPr>
        <p:txBody>
          <a:bodyPr wrap="none" rtlCol="0">
            <a:spAutoFit/>
          </a:bodyPr>
          <a:lstStyle/>
          <a:p>
            <a:r>
              <a:rPr lang="en-US" i="1" dirty="0"/>
              <a:t>v</a:t>
            </a:r>
            <a:r>
              <a:rPr lang="en-US" baseline="-25000" dirty="0"/>
              <a:t>6</a:t>
            </a:r>
            <a:r>
              <a:rPr lang="en-US" dirty="0"/>
              <a:t> = ?</a:t>
            </a:r>
          </a:p>
        </p:txBody>
      </p:sp>
      <p:sp>
        <p:nvSpPr>
          <p:cNvPr id="39" name="TextBox 38"/>
          <p:cNvSpPr txBox="1"/>
          <p:nvPr/>
        </p:nvSpPr>
        <p:spPr>
          <a:xfrm>
            <a:off x="6009419" y="4797565"/>
            <a:ext cx="724430" cy="369332"/>
          </a:xfrm>
          <a:prstGeom prst="rect">
            <a:avLst/>
          </a:prstGeom>
          <a:noFill/>
        </p:spPr>
        <p:txBody>
          <a:bodyPr wrap="none" rtlCol="0">
            <a:spAutoFit/>
          </a:bodyPr>
          <a:lstStyle/>
          <a:p>
            <a:r>
              <a:rPr lang="en-US" i="1" dirty="0"/>
              <a:t>v</a:t>
            </a:r>
            <a:r>
              <a:rPr lang="en-US" baseline="-25000" dirty="0"/>
              <a:t>8,</a:t>
            </a:r>
            <a:r>
              <a:rPr lang="en-US" dirty="0"/>
              <a:t> = ?</a:t>
            </a:r>
          </a:p>
        </p:txBody>
      </p:sp>
      <p:sp>
        <p:nvSpPr>
          <p:cNvPr id="40" name="TextBox 39"/>
          <p:cNvSpPr txBox="1"/>
          <p:nvPr/>
        </p:nvSpPr>
        <p:spPr>
          <a:xfrm>
            <a:off x="3090426" y="5867589"/>
            <a:ext cx="1361812" cy="369332"/>
          </a:xfrm>
          <a:prstGeom prst="rect">
            <a:avLst/>
          </a:prstGeom>
          <a:noFill/>
        </p:spPr>
        <p:txBody>
          <a:bodyPr wrap="none" rtlCol="0">
            <a:spAutoFit/>
          </a:bodyPr>
          <a:lstStyle/>
          <a:p>
            <a:r>
              <a:rPr lang="en-US" i="1" dirty="0"/>
              <a:t>m</a:t>
            </a:r>
            <a:r>
              <a:rPr lang="en-US" baseline="-25000" dirty="0"/>
              <a:t>6</a:t>
            </a:r>
            <a:r>
              <a:rPr lang="en-US" dirty="0"/>
              <a:t> = 0.16 kg</a:t>
            </a:r>
          </a:p>
        </p:txBody>
      </p:sp>
      <p:sp>
        <p:nvSpPr>
          <p:cNvPr id="41" name="TextBox 40"/>
          <p:cNvSpPr txBox="1"/>
          <p:nvPr/>
        </p:nvSpPr>
        <p:spPr>
          <a:xfrm>
            <a:off x="5029199" y="5837677"/>
            <a:ext cx="1361812" cy="369332"/>
          </a:xfrm>
          <a:prstGeom prst="rect">
            <a:avLst/>
          </a:prstGeom>
          <a:noFill/>
        </p:spPr>
        <p:txBody>
          <a:bodyPr wrap="none" rtlCol="0">
            <a:spAutoFit/>
          </a:bodyPr>
          <a:lstStyle/>
          <a:p>
            <a:r>
              <a:rPr lang="en-US" i="1" dirty="0"/>
              <a:t>m</a:t>
            </a:r>
            <a:r>
              <a:rPr lang="en-US" baseline="-25000" dirty="0"/>
              <a:t>8</a:t>
            </a:r>
            <a:r>
              <a:rPr lang="en-US" dirty="0"/>
              <a:t> = 0.16 kg</a:t>
            </a:r>
          </a:p>
        </p:txBody>
      </p:sp>
      <p:cxnSp>
        <p:nvCxnSpPr>
          <p:cNvPr id="43" name="Straight Arrow Connector 42"/>
          <p:cNvCxnSpPr/>
          <p:nvPr/>
        </p:nvCxnSpPr>
        <p:spPr>
          <a:xfrm flipH="1">
            <a:off x="2613948" y="4863613"/>
            <a:ext cx="703034" cy="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44" name="Straight Arrow Connector 43"/>
          <p:cNvCxnSpPr/>
          <p:nvPr/>
        </p:nvCxnSpPr>
        <p:spPr>
          <a:xfrm>
            <a:off x="4017481" y="4847241"/>
            <a:ext cx="643830" cy="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29081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animBg="1"/>
      <p:bldP spid="10" grpId="0" animBg="1"/>
      <p:bldP spid="11" grpId="0" animBg="1"/>
      <p:bldP spid="12" grpId="0"/>
      <p:bldP spid="14" grpId="0"/>
      <p:bldP spid="17" grpId="0" animBg="1"/>
      <p:bldP spid="18" grpId="0"/>
      <p:bldP spid="25" grpId="0"/>
      <p:bldP spid="26" grpId="0"/>
      <p:bldP spid="27" grpId="0"/>
      <p:bldP spid="28" grpId="0"/>
      <p:bldP spid="29" grpId="0" animBg="1"/>
      <p:bldP spid="30" grpId="0" animBg="1"/>
      <p:bldP spid="31" grpId="0" animBg="1"/>
      <p:bldP spid="32" grpId="0"/>
      <p:bldP spid="34" grpId="0"/>
      <p:bldP spid="35" grpId="0" animBg="1"/>
      <p:bldP spid="36" grpId="0"/>
      <p:bldP spid="38" grpId="0"/>
      <p:bldP spid="39" grpId="0"/>
      <p:bldP spid="40" grpId="0"/>
      <p:bldP spid="4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35995" y="324722"/>
            <a:ext cx="9008005" cy="6126878"/>
          </a:xfrm>
        </p:spPr>
        <p:txBody>
          <a:bodyPr/>
          <a:lstStyle/>
          <a:p>
            <a:r>
              <a:rPr lang="en-US" dirty="0"/>
              <a:t>Again, momentum is conserved:</a:t>
            </a:r>
          </a:p>
          <a:p>
            <a:pPr marL="0" indent="0">
              <a:buNone/>
            </a:pPr>
            <a:r>
              <a:rPr lang="en-US" dirty="0"/>
              <a:t>	</a:t>
            </a:r>
            <a:r>
              <a:rPr lang="en-US" dirty="0" err="1"/>
              <a:t>Σ</a:t>
            </a:r>
            <a:r>
              <a:rPr lang="en-US" i="1" dirty="0" err="1"/>
              <a:t>p</a:t>
            </a:r>
            <a:r>
              <a:rPr lang="en-US" i="1" baseline="-25000" dirty="0" err="1"/>
              <a:t>before</a:t>
            </a:r>
            <a:r>
              <a:rPr lang="en-US" dirty="0"/>
              <a:t> = </a:t>
            </a:r>
            <a:r>
              <a:rPr lang="en-US" dirty="0" err="1"/>
              <a:t>Σ</a:t>
            </a:r>
            <a:r>
              <a:rPr lang="en-US" i="1" dirty="0" err="1"/>
              <a:t>p</a:t>
            </a:r>
            <a:r>
              <a:rPr lang="en-US" i="1" baseline="-25000" dirty="0" err="1"/>
              <a:t>after</a:t>
            </a:r>
            <a:endParaRPr lang="en-US" i="1" baseline="-25000" dirty="0"/>
          </a:p>
          <a:p>
            <a:pPr marL="0" indent="0">
              <a:buNone/>
            </a:pPr>
            <a:r>
              <a:rPr lang="en-US" b="0" i="1" dirty="0"/>
              <a:t>	m</a:t>
            </a:r>
            <a:r>
              <a:rPr lang="en-US" b="0" baseline="-25000" dirty="0"/>
              <a:t>6</a:t>
            </a:r>
            <a:r>
              <a:rPr lang="en-US" b="0" i="1" dirty="0"/>
              <a:t>v</a:t>
            </a:r>
            <a:r>
              <a:rPr lang="en-US" b="0" baseline="-25000" dirty="0"/>
              <a:t>6,i</a:t>
            </a:r>
            <a:r>
              <a:rPr lang="en-US" b="0" dirty="0"/>
              <a:t> = </a:t>
            </a:r>
            <a:r>
              <a:rPr lang="en-US" b="0" i="1" dirty="0"/>
              <a:t>m</a:t>
            </a:r>
            <a:r>
              <a:rPr lang="en-US" b="0" baseline="-25000" dirty="0"/>
              <a:t>6</a:t>
            </a:r>
            <a:r>
              <a:rPr lang="en-US" b="0" i="1" dirty="0"/>
              <a:t>v</a:t>
            </a:r>
            <a:r>
              <a:rPr lang="en-US" b="0" baseline="-25000" dirty="0"/>
              <a:t>6</a:t>
            </a:r>
            <a:r>
              <a:rPr lang="en-US" b="0" dirty="0"/>
              <a:t> + </a:t>
            </a:r>
            <a:r>
              <a:rPr lang="en-US" b="0" i="1" dirty="0"/>
              <a:t>m</a:t>
            </a:r>
            <a:r>
              <a:rPr lang="en-US" b="0" baseline="-25000" dirty="0"/>
              <a:t>8</a:t>
            </a:r>
            <a:r>
              <a:rPr lang="en-US" b="0" i="1" dirty="0"/>
              <a:t>v</a:t>
            </a:r>
            <a:r>
              <a:rPr lang="en-US" b="0" baseline="-25000" dirty="0"/>
              <a:t>8</a:t>
            </a:r>
          </a:p>
          <a:p>
            <a:pPr marL="0" indent="0">
              <a:buNone/>
            </a:pPr>
            <a:r>
              <a:rPr lang="en-US" b="0" dirty="0"/>
              <a:t>	(0.16 kg)(3.0 m/s) = (0.16 kg)</a:t>
            </a:r>
            <a:r>
              <a:rPr lang="en-US" b="0" i="1" dirty="0"/>
              <a:t> v</a:t>
            </a:r>
            <a:r>
              <a:rPr lang="en-US" b="0" baseline="-25000" dirty="0"/>
              <a:t>6</a:t>
            </a:r>
            <a:r>
              <a:rPr lang="en-US" b="0" dirty="0"/>
              <a:t> + (0.16 kg)</a:t>
            </a:r>
            <a:r>
              <a:rPr lang="en-US" b="0" i="1" dirty="0"/>
              <a:t> v</a:t>
            </a:r>
            <a:r>
              <a:rPr lang="en-US" b="0" baseline="-25000" dirty="0"/>
              <a:t>8</a:t>
            </a:r>
            <a:r>
              <a:rPr lang="en-US" b="0" dirty="0"/>
              <a:t> </a:t>
            </a:r>
          </a:p>
        </p:txBody>
      </p:sp>
    </p:spTree>
    <p:extLst>
      <p:ext uri="{BB962C8B-B14F-4D97-AF65-F5344CB8AC3E}">
        <p14:creationId xmlns:p14="http://schemas.microsoft.com/office/powerpoint/2010/main" val="175192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35995" y="324722"/>
            <a:ext cx="9008005" cy="2486211"/>
          </a:xfrm>
        </p:spPr>
        <p:txBody>
          <a:bodyPr/>
          <a:lstStyle/>
          <a:p>
            <a:r>
              <a:rPr lang="en-US" dirty="0"/>
              <a:t>Again, momentum is conserved:</a:t>
            </a:r>
          </a:p>
          <a:p>
            <a:pPr marL="0" indent="0">
              <a:buNone/>
            </a:pPr>
            <a:r>
              <a:rPr lang="en-US" dirty="0"/>
              <a:t>	</a:t>
            </a:r>
            <a:r>
              <a:rPr lang="en-US" dirty="0" err="1"/>
              <a:t>Σ</a:t>
            </a:r>
            <a:r>
              <a:rPr lang="en-US" i="1" dirty="0" err="1"/>
              <a:t>p</a:t>
            </a:r>
            <a:r>
              <a:rPr lang="en-US" i="1" baseline="-25000" dirty="0" err="1"/>
              <a:t>before</a:t>
            </a:r>
            <a:r>
              <a:rPr lang="en-US" dirty="0"/>
              <a:t> = </a:t>
            </a:r>
            <a:r>
              <a:rPr lang="en-US" dirty="0" err="1"/>
              <a:t>Σ</a:t>
            </a:r>
            <a:r>
              <a:rPr lang="en-US" i="1" dirty="0" err="1"/>
              <a:t>p</a:t>
            </a:r>
            <a:r>
              <a:rPr lang="en-US" i="1" baseline="-25000" dirty="0" err="1"/>
              <a:t>after</a:t>
            </a:r>
            <a:endParaRPr lang="en-US" i="1" baseline="-25000" dirty="0"/>
          </a:p>
          <a:p>
            <a:pPr marL="0" indent="0">
              <a:buNone/>
            </a:pPr>
            <a:r>
              <a:rPr lang="en-US" b="0" i="1" dirty="0"/>
              <a:t>	m</a:t>
            </a:r>
            <a:r>
              <a:rPr lang="en-US" b="0" baseline="-25000" dirty="0"/>
              <a:t>6</a:t>
            </a:r>
            <a:r>
              <a:rPr lang="en-US" b="0" i="1" dirty="0"/>
              <a:t>v</a:t>
            </a:r>
            <a:r>
              <a:rPr lang="en-US" b="0" baseline="-25000" dirty="0"/>
              <a:t>6,i</a:t>
            </a:r>
            <a:r>
              <a:rPr lang="en-US" b="0" dirty="0"/>
              <a:t> = </a:t>
            </a:r>
            <a:r>
              <a:rPr lang="en-US" b="0" i="1" dirty="0"/>
              <a:t>m</a:t>
            </a:r>
            <a:r>
              <a:rPr lang="en-US" b="0" baseline="-25000" dirty="0"/>
              <a:t>6</a:t>
            </a:r>
            <a:r>
              <a:rPr lang="en-US" b="0" i="1" dirty="0"/>
              <a:t>v</a:t>
            </a:r>
            <a:r>
              <a:rPr lang="en-US" b="0" baseline="-25000" dirty="0"/>
              <a:t>6</a:t>
            </a:r>
            <a:r>
              <a:rPr lang="en-US" b="0" dirty="0"/>
              <a:t> + </a:t>
            </a:r>
            <a:r>
              <a:rPr lang="en-US" b="0" i="1" dirty="0"/>
              <a:t>m</a:t>
            </a:r>
            <a:r>
              <a:rPr lang="en-US" b="0" baseline="-25000" dirty="0"/>
              <a:t>8</a:t>
            </a:r>
            <a:r>
              <a:rPr lang="en-US" b="0" i="1" dirty="0"/>
              <a:t>v</a:t>
            </a:r>
            <a:r>
              <a:rPr lang="en-US" b="0" baseline="-25000" dirty="0"/>
              <a:t>8</a:t>
            </a:r>
          </a:p>
          <a:p>
            <a:pPr marL="0" indent="0">
              <a:buNone/>
            </a:pPr>
            <a:r>
              <a:rPr lang="en-US" b="0" dirty="0"/>
              <a:t>	</a:t>
            </a:r>
            <a:r>
              <a:rPr lang="en-US" b="0" strike="sngStrike" dirty="0"/>
              <a:t>(0.16 kg)</a:t>
            </a:r>
            <a:r>
              <a:rPr lang="en-US" b="0" dirty="0"/>
              <a:t>(3.0 m/s) = </a:t>
            </a:r>
            <a:r>
              <a:rPr lang="en-US" b="0" strike="sngStrike" dirty="0"/>
              <a:t>(0.16 kg)</a:t>
            </a:r>
            <a:r>
              <a:rPr lang="en-US" b="0" i="1" dirty="0"/>
              <a:t> v</a:t>
            </a:r>
            <a:r>
              <a:rPr lang="en-US" b="0" baseline="-25000" dirty="0"/>
              <a:t>6</a:t>
            </a:r>
            <a:r>
              <a:rPr lang="en-US" b="0" dirty="0"/>
              <a:t> + </a:t>
            </a:r>
            <a:r>
              <a:rPr lang="en-US" b="0" strike="sngStrike" dirty="0"/>
              <a:t>(0.16 kg)</a:t>
            </a:r>
            <a:r>
              <a:rPr lang="en-US" b="0" i="1" dirty="0"/>
              <a:t> v</a:t>
            </a:r>
            <a:r>
              <a:rPr lang="en-US" b="0" baseline="-25000" dirty="0"/>
              <a:t>8</a:t>
            </a:r>
            <a:r>
              <a:rPr lang="en-US" b="0" dirty="0"/>
              <a:t> </a:t>
            </a:r>
          </a:p>
        </p:txBody>
      </p:sp>
      <p:sp>
        <p:nvSpPr>
          <p:cNvPr id="3" name="Content Placeholder 2"/>
          <p:cNvSpPr txBox="1">
            <a:spLocks/>
          </p:cNvSpPr>
          <p:nvPr/>
        </p:nvSpPr>
        <p:spPr>
          <a:xfrm>
            <a:off x="1118129" y="2810934"/>
            <a:ext cx="7348538" cy="626534"/>
          </a:xfrm>
          <a:prstGeom prst="rect">
            <a:avLst/>
          </a:prstGeom>
        </p:spPr>
        <p:txBody>
          <a:bodyPr vert="horz" lIns="91440" tIns="45720" rIns="91440" bIns="45720" rtlCol="0">
            <a:normAutofit/>
          </a:bodyPr>
          <a:lstStyle>
            <a:lvl1pPr marL="403225" indent="-403225" algn="l" defTabSz="914400" rtl="0" eaLnBrk="1" latinLnBrk="0" hangingPunct="1">
              <a:spcBef>
                <a:spcPts val="2000"/>
              </a:spcBef>
              <a:buFontTx/>
              <a:buBlip>
                <a:blip r:embed="rId2"/>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2"/>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2"/>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2"/>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marL="0" indent="0">
              <a:buNone/>
            </a:pPr>
            <a:r>
              <a:rPr lang="en-US" b="0" dirty="0"/>
              <a:t>3.0 m/s = </a:t>
            </a:r>
            <a:r>
              <a:rPr lang="en-US" b="0" i="1" dirty="0"/>
              <a:t>v</a:t>
            </a:r>
            <a:r>
              <a:rPr lang="en-US" b="0" baseline="-25000" dirty="0"/>
              <a:t>6</a:t>
            </a:r>
            <a:r>
              <a:rPr lang="en-US" b="0" dirty="0"/>
              <a:t> + </a:t>
            </a:r>
            <a:r>
              <a:rPr lang="en-US" b="0" i="1" dirty="0"/>
              <a:t>v</a:t>
            </a:r>
            <a:r>
              <a:rPr lang="en-US" b="0" baseline="-25000" dirty="0"/>
              <a:t>8</a:t>
            </a:r>
            <a:r>
              <a:rPr lang="en-US" b="0" dirty="0"/>
              <a:t> 	</a:t>
            </a:r>
            <a:r>
              <a:rPr lang="is-IS" b="0" dirty="0"/>
              <a:t>…Call this Equations #1</a:t>
            </a:r>
            <a:endParaRPr lang="en-US" b="0" dirty="0"/>
          </a:p>
        </p:txBody>
      </p:sp>
    </p:spTree>
    <p:extLst>
      <p:ext uri="{BB962C8B-B14F-4D97-AF65-F5344CB8AC3E}">
        <p14:creationId xmlns:p14="http://schemas.microsoft.com/office/powerpoint/2010/main" val="31560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35995" y="324722"/>
            <a:ext cx="9008005" cy="2486211"/>
          </a:xfrm>
        </p:spPr>
        <p:txBody>
          <a:bodyPr/>
          <a:lstStyle/>
          <a:p>
            <a:r>
              <a:rPr lang="en-US" dirty="0"/>
              <a:t>Again, momentum is conserved:</a:t>
            </a:r>
          </a:p>
          <a:p>
            <a:pPr marL="0" indent="0">
              <a:buNone/>
            </a:pPr>
            <a:r>
              <a:rPr lang="en-US" dirty="0"/>
              <a:t>	</a:t>
            </a:r>
            <a:r>
              <a:rPr lang="en-US" dirty="0" err="1"/>
              <a:t>Σ</a:t>
            </a:r>
            <a:r>
              <a:rPr lang="en-US" i="1" dirty="0" err="1"/>
              <a:t>p</a:t>
            </a:r>
            <a:r>
              <a:rPr lang="en-US" i="1" baseline="-25000" dirty="0" err="1"/>
              <a:t>before</a:t>
            </a:r>
            <a:r>
              <a:rPr lang="en-US" dirty="0"/>
              <a:t> = </a:t>
            </a:r>
            <a:r>
              <a:rPr lang="en-US" dirty="0" err="1"/>
              <a:t>Σ</a:t>
            </a:r>
            <a:r>
              <a:rPr lang="en-US" i="1" dirty="0" err="1"/>
              <a:t>p</a:t>
            </a:r>
            <a:r>
              <a:rPr lang="en-US" i="1" baseline="-25000" dirty="0" err="1"/>
              <a:t>after</a:t>
            </a:r>
            <a:endParaRPr lang="en-US" i="1" baseline="-25000" dirty="0"/>
          </a:p>
          <a:p>
            <a:pPr marL="0" indent="0">
              <a:buNone/>
            </a:pPr>
            <a:r>
              <a:rPr lang="en-US" b="0" i="1" dirty="0"/>
              <a:t>	m</a:t>
            </a:r>
            <a:r>
              <a:rPr lang="en-US" b="0" baseline="-25000" dirty="0"/>
              <a:t>6</a:t>
            </a:r>
            <a:r>
              <a:rPr lang="en-US" b="0" i="1" dirty="0"/>
              <a:t>v</a:t>
            </a:r>
            <a:r>
              <a:rPr lang="en-US" b="0" baseline="-25000" dirty="0"/>
              <a:t>6,i</a:t>
            </a:r>
            <a:r>
              <a:rPr lang="en-US" b="0" dirty="0"/>
              <a:t> = </a:t>
            </a:r>
            <a:r>
              <a:rPr lang="en-US" b="0" i="1" dirty="0"/>
              <a:t>m</a:t>
            </a:r>
            <a:r>
              <a:rPr lang="en-US" b="0" baseline="-25000" dirty="0"/>
              <a:t>6</a:t>
            </a:r>
            <a:r>
              <a:rPr lang="en-US" b="0" i="1" dirty="0"/>
              <a:t>v</a:t>
            </a:r>
            <a:r>
              <a:rPr lang="en-US" b="0" baseline="-25000" dirty="0"/>
              <a:t>6</a:t>
            </a:r>
            <a:r>
              <a:rPr lang="en-US" b="0" dirty="0"/>
              <a:t> + </a:t>
            </a:r>
            <a:r>
              <a:rPr lang="en-US" b="0" i="1" dirty="0"/>
              <a:t>m</a:t>
            </a:r>
            <a:r>
              <a:rPr lang="en-US" b="0" baseline="-25000" dirty="0"/>
              <a:t>8</a:t>
            </a:r>
            <a:r>
              <a:rPr lang="en-US" b="0" i="1" dirty="0"/>
              <a:t>v</a:t>
            </a:r>
            <a:r>
              <a:rPr lang="en-US" b="0" baseline="-25000" dirty="0"/>
              <a:t>8</a:t>
            </a:r>
          </a:p>
          <a:p>
            <a:pPr marL="0" indent="0">
              <a:buNone/>
            </a:pPr>
            <a:r>
              <a:rPr lang="en-US" b="0" dirty="0"/>
              <a:t>	</a:t>
            </a:r>
            <a:r>
              <a:rPr lang="en-US" b="0" strike="sngStrike" dirty="0"/>
              <a:t>(0.16 kg)</a:t>
            </a:r>
            <a:r>
              <a:rPr lang="en-US" b="0" dirty="0"/>
              <a:t>(3.0 m/s) = </a:t>
            </a:r>
            <a:r>
              <a:rPr lang="en-US" b="0" strike="sngStrike" dirty="0"/>
              <a:t>(0.16 kg)</a:t>
            </a:r>
            <a:r>
              <a:rPr lang="en-US" b="0" i="1" dirty="0"/>
              <a:t> v</a:t>
            </a:r>
            <a:r>
              <a:rPr lang="en-US" b="0" baseline="-25000" dirty="0"/>
              <a:t>6</a:t>
            </a:r>
            <a:r>
              <a:rPr lang="en-US" b="0" dirty="0"/>
              <a:t> + </a:t>
            </a:r>
            <a:r>
              <a:rPr lang="en-US" b="0" strike="sngStrike" dirty="0"/>
              <a:t>(0.16 kg)</a:t>
            </a:r>
            <a:r>
              <a:rPr lang="en-US" b="0" i="1" dirty="0"/>
              <a:t> v</a:t>
            </a:r>
            <a:r>
              <a:rPr lang="en-US" b="0" baseline="-25000" dirty="0"/>
              <a:t>8</a:t>
            </a:r>
            <a:r>
              <a:rPr lang="en-US" b="0" dirty="0"/>
              <a:t> </a:t>
            </a:r>
          </a:p>
        </p:txBody>
      </p:sp>
      <p:sp>
        <p:nvSpPr>
          <p:cNvPr id="3" name="Content Placeholder 2"/>
          <p:cNvSpPr txBox="1">
            <a:spLocks/>
          </p:cNvSpPr>
          <p:nvPr/>
        </p:nvSpPr>
        <p:spPr>
          <a:xfrm>
            <a:off x="1118129" y="2810934"/>
            <a:ext cx="7365471" cy="626534"/>
          </a:xfrm>
          <a:prstGeom prst="rect">
            <a:avLst/>
          </a:prstGeom>
        </p:spPr>
        <p:txBody>
          <a:bodyPr vert="horz" lIns="91440" tIns="45720" rIns="91440" bIns="45720" rtlCol="0">
            <a:normAutofit/>
          </a:bodyPr>
          <a:lstStyle>
            <a:lvl1pPr marL="403225" indent="-403225" algn="l" defTabSz="914400" rtl="0" eaLnBrk="1" latinLnBrk="0" hangingPunct="1">
              <a:spcBef>
                <a:spcPts val="2000"/>
              </a:spcBef>
              <a:buFontTx/>
              <a:buBlip>
                <a:blip r:embed="rId2"/>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2"/>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2"/>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2"/>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marL="0" indent="0">
              <a:buNone/>
            </a:pPr>
            <a:r>
              <a:rPr lang="en-US" b="0" dirty="0"/>
              <a:t>3.0 m/s = </a:t>
            </a:r>
            <a:r>
              <a:rPr lang="en-US" b="0" i="1" dirty="0"/>
              <a:t>v</a:t>
            </a:r>
            <a:r>
              <a:rPr lang="en-US" b="0" baseline="-25000" dirty="0"/>
              <a:t>6</a:t>
            </a:r>
            <a:r>
              <a:rPr lang="en-US" b="0" dirty="0"/>
              <a:t> + </a:t>
            </a:r>
            <a:r>
              <a:rPr lang="en-US" b="0" i="1" dirty="0"/>
              <a:t>v</a:t>
            </a:r>
            <a:r>
              <a:rPr lang="en-US" b="0" baseline="-25000" dirty="0"/>
              <a:t>8</a:t>
            </a:r>
            <a:r>
              <a:rPr lang="en-US" b="0" dirty="0"/>
              <a:t> 	</a:t>
            </a:r>
            <a:r>
              <a:rPr lang="is-IS" b="0" dirty="0"/>
              <a:t>…Call this Equations #1</a:t>
            </a:r>
            <a:endParaRPr lang="en-US" b="0" dirty="0"/>
          </a:p>
        </p:txBody>
      </p:sp>
      <p:sp>
        <p:nvSpPr>
          <p:cNvPr id="4" name="Content Placeholder 2"/>
          <p:cNvSpPr txBox="1">
            <a:spLocks/>
          </p:cNvSpPr>
          <p:nvPr/>
        </p:nvSpPr>
        <p:spPr>
          <a:xfrm>
            <a:off x="169864" y="3457384"/>
            <a:ext cx="9008005" cy="2486211"/>
          </a:xfrm>
          <a:prstGeom prst="rect">
            <a:avLst/>
          </a:prstGeom>
        </p:spPr>
        <p:txBody>
          <a:bodyPr vert="horz" lIns="91440" tIns="45720" rIns="91440" bIns="45720" rtlCol="0">
            <a:normAutofit/>
          </a:bodyPr>
          <a:lstStyle>
            <a:lvl1pPr marL="403225" indent="-403225" algn="l" defTabSz="914400" rtl="0" eaLnBrk="1" latinLnBrk="0" hangingPunct="1">
              <a:spcBef>
                <a:spcPts val="2000"/>
              </a:spcBef>
              <a:buFontTx/>
              <a:buBlip>
                <a:blip r:embed="rId2"/>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2"/>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2"/>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2"/>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2"/>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2"/>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r>
              <a:rPr lang="en-US" dirty="0"/>
              <a:t>But now, only 85% of kinetic energy is conserved:</a:t>
            </a:r>
          </a:p>
          <a:p>
            <a:pPr marL="0" indent="0">
              <a:buNone/>
            </a:pPr>
            <a:r>
              <a:rPr lang="en-US" dirty="0"/>
              <a:t>	(0.85) </a:t>
            </a:r>
            <a:r>
              <a:rPr lang="en-US" dirty="0" err="1"/>
              <a:t>Σ</a:t>
            </a:r>
            <a:r>
              <a:rPr lang="en-US" i="1" dirty="0" err="1"/>
              <a:t>K</a:t>
            </a:r>
            <a:r>
              <a:rPr lang="en-US" i="1" baseline="-25000" dirty="0" err="1"/>
              <a:t>before</a:t>
            </a:r>
            <a:r>
              <a:rPr lang="en-US" dirty="0"/>
              <a:t> = </a:t>
            </a:r>
            <a:r>
              <a:rPr lang="en-US" dirty="0" err="1"/>
              <a:t>Σ</a:t>
            </a:r>
            <a:r>
              <a:rPr lang="en-US" i="1" dirty="0" err="1"/>
              <a:t>k</a:t>
            </a:r>
            <a:r>
              <a:rPr lang="en-US" i="1" baseline="-25000" dirty="0" err="1"/>
              <a:t>after</a:t>
            </a:r>
            <a:endParaRPr lang="en-US" i="1" baseline="-25000" dirty="0"/>
          </a:p>
          <a:p>
            <a:pPr marL="0" indent="0">
              <a:buNone/>
            </a:pPr>
            <a:r>
              <a:rPr lang="en-US" b="0" i="1" dirty="0"/>
              <a:t>	</a:t>
            </a:r>
            <a:r>
              <a:rPr lang="en-US" b="0" dirty="0"/>
              <a:t>(0.85) ½ </a:t>
            </a:r>
            <a:r>
              <a:rPr lang="en-US" b="0" i="1" dirty="0"/>
              <a:t>m</a:t>
            </a:r>
            <a:r>
              <a:rPr lang="en-US" b="0" baseline="-25000" dirty="0"/>
              <a:t>6</a:t>
            </a:r>
            <a:r>
              <a:rPr lang="en-US" b="0" i="1" dirty="0"/>
              <a:t>v</a:t>
            </a:r>
            <a:r>
              <a:rPr lang="en-US" b="0" baseline="-25000" dirty="0"/>
              <a:t>6,i</a:t>
            </a:r>
            <a:r>
              <a:rPr lang="en-US" b="0" baseline="30000" dirty="0"/>
              <a:t>2</a:t>
            </a:r>
            <a:r>
              <a:rPr lang="en-US" b="0" dirty="0"/>
              <a:t> = ½ </a:t>
            </a:r>
            <a:r>
              <a:rPr lang="en-US" b="0" i="1" dirty="0"/>
              <a:t>m</a:t>
            </a:r>
            <a:r>
              <a:rPr lang="en-US" b="0" baseline="-25000" dirty="0"/>
              <a:t>6</a:t>
            </a:r>
            <a:r>
              <a:rPr lang="en-US" b="0" i="1" dirty="0"/>
              <a:t>v</a:t>
            </a:r>
            <a:r>
              <a:rPr lang="en-US" b="0" baseline="-25000" dirty="0"/>
              <a:t>6</a:t>
            </a:r>
            <a:r>
              <a:rPr lang="en-US" b="0" baseline="30000" dirty="0"/>
              <a:t>2</a:t>
            </a:r>
            <a:r>
              <a:rPr lang="en-US" b="0" dirty="0"/>
              <a:t> + ½ </a:t>
            </a:r>
            <a:r>
              <a:rPr lang="en-US" b="0" i="1" dirty="0"/>
              <a:t>m</a:t>
            </a:r>
            <a:r>
              <a:rPr lang="en-US" b="0" baseline="-25000" dirty="0"/>
              <a:t>8</a:t>
            </a:r>
            <a:r>
              <a:rPr lang="en-US" b="0" i="1" dirty="0"/>
              <a:t>v</a:t>
            </a:r>
            <a:r>
              <a:rPr lang="en-US" b="0" baseline="-25000" dirty="0"/>
              <a:t>8</a:t>
            </a:r>
            <a:r>
              <a:rPr lang="en-US" b="0" baseline="30000" dirty="0"/>
              <a:t>2</a:t>
            </a:r>
          </a:p>
          <a:p>
            <a:pPr marL="0" indent="0">
              <a:buNone/>
            </a:pPr>
            <a:r>
              <a:rPr lang="en-US" b="0" dirty="0"/>
              <a:t>	(0.85) ½ (0.16 kg)(3.0 m/s)</a:t>
            </a:r>
            <a:r>
              <a:rPr lang="en-US" b="0" baseline="30000" dirty="0"/>
              <a:t>2</a:t>
            </a:r>
            <a:r>
              <a:rPr lang="en-US" b="0" dirty="0"/>
              <a:t> = ½ (0.16 kg)</a:t>
            </a:r>
            <a:r>
              <a:rPr lang="en-US" b="0" i="1" dirty="0"/>
              <a:t> v</a:t>
            </a:r>
            <a:r>
              <a:rPr lang="en-US" b="0" baseline="-25000" dirty="0"/>
              <a:t>6</a:t>
            </a:r>
            <a:r>
              <a:rPr lang="en-US" b="0" baseline="30000" dirty="0"/>
              <a:t>2</a:t>
            </a:r>
            <a:r>
              <a:rPr lang="en-US" b="0" dirty="0"/>
              <a:t> + ½ (0.16 kg)</a:t>
            </a:r>
            <a:r>
              <a:rPr lang="en-US" b="0" i="1" dirty="0"/>
              <a:t> v</a:t>
            </a:r>
            <a:r>
              <a:rPr lang="en-US" b="0" baseline="-25000" dirty="0"/>
              <a:t>8</a:t>
            </a:r>
            <a:r>
              <a:rPr lang="en-US" b="0" baseline="30000" dirty="0"/>
              <a:t>2</a:t>
            </a:r>
            <a:r>
              <a:rPr lang="en-US" b="0" dirty="0"/>
              <a:t> </a:t>
            </a:r>
          </a:p>
        </p:txBody>
      </p:sp>
    </p:spTree>
    <p:extLst>
      <p:ext uri="{BB962C8B-B14F-4D97-AF65-F5344CB8AC3E}">
        <p14:creationId xmlns:p14="http://schemas.microsoft.com/office/powerpoint/2010/main" val="95649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35995" y="324722"/>
            <a:ext cx="9008005" cy="2486211"/>
          </a:xfrm>
        </p:spPr>
        <p:txBody>
          <a:bodyPr/>
          <a:lstStyle/>
          <a:p>
            <a:r>
              <a:rPr lang="en-US" dirty="0"/>
              <a:t>Again, momentum is conserved:</a:t>
            </a:r>
          </a:p>
          <a:p>
            <a:pPr marL="0" indent="0">
              <a:buNone/>
            </a:pPr>
            <a:r>
              <a:rPr lang="en-US" dirty="0"/>
              <a:t>	</a:t>
            </a:r>
            <a:r>
              <a:rPr lang="en-US" dirty="0" err="1"/>
              <a:t>Σ</a:t>
            </a:r>
            <a:r>
              <a:rPr lang="en-US" i="1" dirty="0" err="1"/>
              <a:t>p</a:t>
            </a:r>
            <a:r>
              <a:rPr lang="en-US" i="1" baseline="-25000" dirty="0" err="1"/>
              <a:t>before</a:t>
            </a:r>
            <a:r>
              <a:rPr lang="en-US" dirty="0"/>
              <a:t> = </a:t>
            </a:r>
            <a:r>
              <a:rPr lang="en-US" dirty="0" err="1"/>
              <a:t>Σ</a:t>
            </a:r>
            <a:r>
              <a:rPr lang="en-US" i="1" dirty="0" err="1"/>
              <a:t>p</a:t>
            </a:r>
            <a:r>
              <a:rPr lang="en-US" i="1" baseline="-25000" dirty="0" err="1"/>
              <a:t>after</a:t>
            </a:r>
            <a:endParaRPr lang="en-US" i="1" baseline="-25000" dirty="0"/>
          </a:p>
          <a:p>
            <a:pPr marL="0" indent="0">
              <a:buNone/>
            </a:pPr>
            <a:r>
              <a:rPr lang="en-US" b="0" i="1" dirty="0"/>
              <a:t>	m</a:t>
            </a:r>
            <a:r>
              <a:rPr lang="en-US" b="0" baseline="-25000" dirty="0"/>
              <a:t>6</a:t>
            </a:r>
            <a:r>
              <a:rPr lang="en-US" b="0" i="1" dirty="0"/>
              <a:t>v</a:t>
            </a:r>
            <a:r>
              <a:rPr lang="en-US" b="0" baseline="-25000" dirty="0"/>
              <a:t>6,i</a:t>
            </a:r>
            <a:r>
              <a:rPr lang="en-US" b="0" dirty="0"/>
              <a:t> = </a:t>
            </a:r>
            <a:r>
              <a:rPr lang="en-US" b="0" i="1" dirty="0"/>
              <a:t>m</a:t>
            </a:r>
            <a:r>
              <a:rPr lang="en-US" b="0" baseline="-25000" dirty="0"/>
              <a:t>6</a:t>
            </a:r>
            <a:r>
              <a:rPr lang="en-US" b="0" i="1" dirty="0"/>
              <a:t>v</a:t>
            </a:r>
            <a:r>
              <a:rPr lang="en-US" b="0" baseline="-25000" dirty="0"/>
              <a:t>6</a:t>
            </a:r>
            <a:r>
              <a:rPr lang="en-US" b="0" dirty="0"/>
              <a:t> + </a:t>
            </a:r>
            <a:r>
              <a:rPr lang="en-US" b="0" i="1" dirty="0"/>
              <a:t>m</a:t>
            </a:r>
            <a:r>
              <a:rPr lang="en-US" b="0" baseline="-25000" dirty="0"/>
              <a:t>8</a:t>
            </a:r>
            <a:r>
              <a:rPr lang="en-US" b="0" i="1" dirty="0"/>
              <a:t>v</a:t>
            </a:r>
            <a:r>
              <a:rPr lang="en-US" b="0" baseline="-25000" dirty="0"/>
              <a:t>8</a:t>
            </a:r>
          </a:p>
          <a:p>
            <a:pPr marL="0" indent="0">
              <a:buNone/>
            </a:pPr>
            <a:r>
              <a:rPr lang="en-US" b="0" dirty="0"/>
              <a:t>	</a:t>
            </a:r>
            <a:r>
              <a:rPr lang="en-US" b="0" strike="sngStrike" dirty="0"/>
              <a:t>(0.16 kg)</a:t>
            </a:r>
            <a:r>
              <a:rPr lang="en-US" b="0" dirty="0"/>
              <a:t>(3.0 m/s) = </a:t>
            </a:r>
            <a:r>
              <a:rPr lang="en-US" b="0" strike="sngStrike" dirty="0"/>
              <a:t>(0.16 kg)</a:t>
            </a:r>
            <a:r>
              <a:rPr lang="en-US" b="0" i="1" dirty="0"/>
              <a:t> v</a:t>
            </a:r>
            <a:r>
              <a:rPr lang="en-US" b="0" baseline="-25000" dirty="0"/>
              <a:t>6</a:t>
            </a:r>
            <a:r>
              <a:rPr lang="en-US" b="0" dirty="0"/>
              <a:t> + </a:t>
            </a:r>
            <a:r>
              <a:rPr lang="en-US" b="0" strike="sngStrike" dirty="0"/>
              <a:t>(0.16 kg)</a:t>
            </a:r>
            <a:r>
              <a:rPr lang="en-US" b="0" i="1" dirty="0"/>
              <a:t> v</a:t>
            </a:r>
            <a:r>
              <a:rPr lang="en-US" b="0" baseline="-25000" dirty="0"/>
              <a:t>8</a:t>
            </a:r>
            <a:r>
              <a:rPr lang="en-US" b="0" dirty="0"/>
              <a:t> </a:t>
            </a:r>
          </a:p>
        </p:txBody>
      </p:sp>
      <p:sp>
        <p:nvSpPr>
          <p:cNvPr id="3" name="Content Placeholder 2"/>
          <p:cNvSpPr txBox="1">
            <a:spLocks/>
          </p:cNvSpPr>
          <p:nvPr/>
        </p:nvSpPr>
        <p:spPr>
          <a:xfrm>
            <a:off x="1118129" y="2810934"/>
            <a:ext cx="7365471" cy="626534"/>
          </a:xfrm>
          <a:prstGeom prst="rect">
            <a:avLst/>
          </a:prstGeom>
        </p:spPr>
        <p:txBody>
          <a:bodyPr vert="horz" lIns="91440" tIns="45720" rIns="91440" bIns="45720" rtlCol="0">
            <a:normAutofit/>
          </a:bodyPr>
          <a:lstStyle>
            <a:lvl1pPr marL="403225" indent="-403225" algn="l" defTabSz="914400" rtl="0" eaLnBrk="1" latinLnBrk="0" hangingPunct="1">
              <a:spcBef>
                <a:spcPts val="2000"/>
              </a:spcBef>
              <a:buFontTx/>
              <a:buBlip>
                <a:blip r:embed="rId3"/>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3"/>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3"/>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3"/>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marL="0" indent="0">
              <a:buNone/>
            </a:pPr>
            <a:r>
              <a:rPr lang="en-US" b="0" dirty="0"/>
              <a:t>3.0 m/s = </a:t>
            </a:r>
            <a:r>
              <a:rPr lang="en-US" b="0" i="1" dirty="0"/>
              <a:t>v</a:t>
            </a:r>
            <a:r>
              <a:rPr lang="en-US" b="0" baseline="-25000" dirty="0"/>
              <a:t>6</a:t>
            </a:r>
            <a:r>
              <a:rPr lang="en-US" b="0" dirty="0"/>
              <a:t> + </a:t>
            </a:r>
            <a:r>
              <a:rPr lang="en-US" b="0" i="1" dirty="0"/>
              <a:t>v</a:t>
            </a:r>
            <a:r>
              <a:rPr lang="en-US" b="0" baseline="-25000" dirty="0"/>
              <a:t>8</a:t>
            </a:r>
            <a:r>
              <a:rPr lang="en-US" b="0" dirty="0"/>
              <a:t> 	</a:t>
            </a:r>
            <a:r>
              <a:rPr lang="is-IS" b="0" dirty="0"/>
              <a:t>…Call this Equation #1</a:t>
            </a:r>
            <a:endParaRPr lang="en-US" b="0" dirty="0"/>
          </a:p>
        </p:txBody>
      </p:sp>
      <p:sp>
        <p:nvSpPr>
          <p:cNvPr id="4" name="Content Placeholder 2"/>
          <p:cNvSpPr txBox="1">
            <a:spLocks/>
          </p:cNvSpPr>
          <p:nvPr/>
        </p:nvSpPr>
        <p:spPr>
          <a:xfrm>
            <a:off x="169864" y="3457384"/>
            <a:ext cx="9008005" cy="2486211"/>
          </a:xfrm>
          <a:prstGeom prst="rect">
            <a:avLst/>
          </a:prstGeom>
        </p:spPr>
        <p:txBody>
          <a:bodyPr vert="horz" lIns="91440" tIns="45720" rIns="91440" bIns="45720" rtlCol="0">
            <a:normAutofit/>
          </a:bodyPr>
          <a:lstStyle>
            <a:lvl1pPr marL="403225" indent="-403225" algn="l" defTabSz="914400" rtl="0" eaLnBrk="1" latinLnBrk="0" hangingPunct="1">
              <a:spcBef>
                <a:spcPts val="2000"/>
              </a:spcBef>
              <a:buFontTx/>
              <a:buBlip>
                <a:blip r:embed="rId3"/>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3"/>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3"/>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3"/>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r>
              <a:rPr lang="en-US" dirty="0"/>
              <a:t>But now, only 85% of kinetic energy is conserved:</a:t>
            </a:r>
          </a:p>
          <a:p>
            <a:pPr marL="0" indent="0">
              <a:buNone/>
            </a:pPr>
            <a:r>
              <a:rPr lang="en-US" dirty="0"/>
              <a:t>	(0.85) </a:t>
            </a:r>
            <a:r>
              <a:rPr lang="en-US" dirty="0" err="1"/>
              <a:t>Σ</a:t>
            </a:r>
            <a:r>
              <a:rPr lang="en-US" i="1" dirty="0" err="1"/>
              <a:t>K</a:t>
            </a:r>
            <a:r>
              <a:rPr lang="en-US" i="1" baseline="-25000" dirty="0" err="1"/>
              <a:t>before</a:t>
            </a:r>
            <a:r>
              <a:rPr lang="en-US" dirty="0"/>
              <a:t> = </a:t>
            </a:r>
            <a:r>
              <a:rPr lang="en-US" dirty="0" err="1"/>
              <a:t>Σ</a:t>
            </a:r>
            <a:r>
              <a:rPr lang="en-US" i="1" dirty="0" err="1"/>
              <a:t>k</a:t>
            </a:r>
            <a:r>
              <a:rPr lang="en-US" i="1" baseline="-25000" dirty="0" err="1"/>
              <a:t>after</a:t>
            </a:r>
            <a:endParaRPr lang="en-US" i="1" baseline="-25000" dirty="0"/>
          </a:p>
          <a:p>
            <a:pPr marL="0" indent="0">
              <a:buNone/>
            </a:pPr>
            <a:r>
              <a:rPr lang="en-US" b="0" i="1" dirty="0"/>
              <a:t>	</a:t>
            </a:r>
            <a:r>
              <a:rPr lang="en-US" b="0" dirty="0"/>
              <a:t>(0.85) ½ </a:t>
            </a:r>
            <a:r>
              <a:rPr lang="en-US" b="0" i="1" dirty="0"/>
              <a:t>m</a:t>
            </a:r>
            <a:r>
              <a:rPr lang="en-US" b="0" baseline="-25000" dirty="0"/>
              <a:t>6</a:t>
            </a:r>
            <a:r>
              <a:rPr lang="en-US" b="0" i="1" dirty="0"/>
              <a:t>v</a:t>
            </a:r>
            <a:r>
              <a:rPr lang="en-US" b="0" baseline="-25000" dirty="0"/>
              <a:t>6,i</a:t>
            </a:r>
            <a:r>
              <a:rPr lang="en-US" b="0" baseline="30000" dirty="0"/>
              <a:t>2</a:t>
            </a:r>
            <a:r>
              <a:rPr lang="en-US" b="0" dirty="0"/>
              <a:t> = ½ </a:t>
            </a:r>
            <a:r>
              <a:rPr lang="en-US" b="0" i="1" dirty="0"/>
              <a:t>m</a:t>
            </a:r>
            <a:r>
              <a:rPr lang="en-US" b="0" baseline="-25000" dirty="0"/>
              <a:t>6</a:t>
            </a:r>
            <a:r>
              <a:rPr lang="en-US" b="0" i="1" dirty="0"/>
              <a:t>v</a:t>
            </a:r>
            <a:r>
              <a:rPr lang="en-US" b="0" baseline="-25000" dirty="0"/>
              <a:t>6</a:t>
            </a:r>
            <a:r>
              <a:rPr lang="en-US" b="0" baseline="30000" dirty="0"/>
              <a:t>2</a:t>
            </a:r>
            <a:r>
              <a:rPr lang="en-US" b="0" dirty="0"/>
              <a:t> + ½ </a:t>
            </a:r>
            <a:r>
              <a:rPr lang="en-US" b="0" i="1" dirty="0"/>
              <a:t>m</a:t>
            </a:r>
            <a:r>
              <a:rPr lang="en-US" b="0" baseline="-25000" dirty="0"/>
              <a:t>8</a:t>
            </a:r>
            <a:r>
              <a:rPr lang="en-US" b="0" i="1" dirty="0"/>
              <a:t>v</a:t>
            </a:r>
            <a:r>
              <a:rPr lang="en-US" b="0" baseline="-25000" dirty="0"/>
              <a:t>8</a:t>
            </a:r>
            <a:r>
              <a:rPr lang="en-US" b="0" baseline="30000" dirty="0"/>
              <a:t>2</a:t>
            </a:r>
          </a:p>
          <a:p>
            <a:pPr marL="0" indent="0">
              <a:buNone/>
            </a:pPr>
            <a:r>
              <a:rPr lang="en-US" b="0" dirty="0"/>
              <a:t>	(0.85) </a:t>
            </a:r>
            <a:r>
              <a:rPr lang="en-US" b="0" strike="sngStrike" dirty="0"/>
              <a:t>½ (0.16 kg)</a:t>
            </a:r>
            <a:r>
              <a:rPr lang="en-US" b="0" dirty="0"/>
              <a:t>(3.0 m/s)</a:t>
            </a:r>
            <a:r>
              <a:rPr lang="en-US" b="0" baseline="30000" dirty="0"/>
              <a:t>2</a:t>
            </a:r>
            <a:r>
              <a:rPr lang="en-US" b="0" dirty="0"/>
              <a:t> = </a:t>
            </a:r>
            <a:r>
              <a:rPr lang="en-US" b="0" strike="sngStrike" dirty="0"/>
              <a:t>½ (0.16 kg)</a:t>
            </a:r>
            <a:r>
              <a:rPr lang="en-US" b="0" i="1" dirty="0"/>
              <a:t> v</a:t>
            </a:r>
            <a:r>
              <a:rPr lang="en-US" b="0" baseline="-25000" dirty="0"/>
              <a:t>6</a:t>
            </a:r>
            <a:r>
              <a:rPr lang="en-US" b="0" baseline="30000" dirty="0"/>
              <a:t>2</a:t>
            </a:r>
            <a:r>
              <a:rPr lang="en-US" b="0" dirty="0"/>
              <a:t> + </a:t>
            </a:r>
            <a:r>
              <a:rPr lang="en-US" b="0" strike="sngStrike" dirty="0"/>
              <a:t>½ (0.16 kg)</a:t>
            </a:r>
            <a:r>
              <a:rPr lang="en-US" b="0" i="1" dirty="0"/>
              <a:t> v</a:t>
            </a:r>
            <a:r>
              <a:rPr lang="en-US" b="0" baseline="-25000" dirty="0"/>
              <a:t>8</a:t>
            </a:r>
            <a:r>
              <a:rPr lang="en-US" b="0" baseline="30000" dirty="0"/>
              <a:t>2</a:t>
            </a:r>
            <a:r>
              <a:rPr lang="en-US" b="0" dirty="0"/>
              <a:t> </a:t>
            </a:r>
          </a:p>
        </p:txBody>
      </p:sp>
      <p:sp>
        <p:nvSpPr>
          <p:cNvPr id="6" name="Content Placeholder 2"/>
          <p:cNvSpPr txBox="1">
            <a:spLocks/>
          </p:cNvSpPr>
          <p:nvPr/>
        </p:nvSpPr>
        <p:spPr>
          <a:xfrm>
            <a:off x="1135062" y="5892797"/>
            <a:ext cx="7365471" cy="626534"/>
          </a:xfrm>
          <a:prstGeom prst="rect">
            <a:avLst/>
          </a:prstGeom>
        </p:spPr>
        <p:txBody>
          <a:bodyPr vert="horz" lIns="91440" tIns="45720" rIns="91440" bIns="45720" rtlCol="0">
            <a:normAutofit/>
          </a:bodyPr>
          <a:lstStyle>
            <a:lvl1pPr marL="403225" indent="-403225" algn="l" defTabSz="914400" rtl="0" eaLnBrk="1" latinLnBrk="0" hangingPunct="1">
              <a:spcBef>
                <a:spcPts val="2000"/>
              </a:spcBef>
              <a:buFontTx/>
              <a:buBlip>
                <a:blip r:embed="rId3"/>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3"/>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3"/>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3"/>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marL="0" indent="0">
              <a:buNone/>
            </a:pPr>
            <a:r>
              <a:rPr lang="en-US" b="0" dirty="0"/>
              <a:t>7.65 m</a:t>
            </a:r>
            <a:r>
              <a:rPr lang="en-US" b="0" baseline="30000" dirty="0"/>
              <a:t>2</a:t>
            </a:r>
            <a:r>
              <a:rPr lang="en-US" b="0" dirty="0"/>
              <a:t>/s</a:t>
            </a:r>
            <a:r>
              <a:rPr lang="en-US" b="0" baseline="30000" dirty="0"/>
              <a:t>2</a:t>
            </a:r>
            <a:r>
              <a:rPr lang="en-US" b="0" dirty="0"/>
              <a:t> = </a:t>
            </a:r>
            <a:r>
              <a:rPr lang="en-US" b="0" i="1" dirty="0"/>
              <a:t>v</a:t>
            </a:r>
            <a:r>
              <a:rPr lang="en-US" b="0" baseline="-25000" dirty="0"/>
              <a:t>6</a:t>
            </a:r>
            <a:r>
              <a:rPr lang="en-US" b="0" baseline="30000" dirty="0"/>
              <a:t>2</a:t>
            </a:r>
            <a:r>
              <a:rPr lang="en-US" b="0" dirty="0"/>
              <a:t> + </a:t>
            </a:r>
            <a:r>
              <a:rPr lang="en-US" b="0" i="1" dirty="0"/>
              <a:t>v</a:t>
            </a:r>
            <a:r>
              <a:rPr lang="en-US" b="0" baseline="-25000" dirty="0"/>
              <a:t>8</a:t>
            </a:r>
            <a:r>
              <a:rPr lang="en-US" b="0" baseline="30000" dirty="0"/>
              <a:t>2</a:t>
            </a:r>
            <a:r>
              <a:rPr lang="en-US" b="0" dirty="0"/>
              <a:t> 	</a:t>
            </a:r>
            <a:r>
              <a:rPr lang="is-IS" b="0" dirty="0"/>
              <a:t>…Call this Equation #2</a:t>
            </a:r>
            <a:endParaRPr lang="en-US" b="0" dirty="0"/>
          </a:p>
        </p:txBody>
      </p:sp>
    </p:spTree>
    <p:extLst>
      <p:ext uri="{BB962C8B-B14F-4D97-AF65-F5344CB8AC3E}">
        <p14:creationId xmlns:p14="http://schemas.microsoft.com/office/powerpoint/2010/main" val="12812840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1733" y="186267"/>
            <a:ext cx="8551333" cy="6434666"/>
          </a:xfrm>
        </p:spPr>
        <p:txBody>
          <a:bodyPr/>
          <a:lstStyle/>
          <a:p>
            <a:r>
              <a:rPr lang="en-US" dirty="0"/>
              <a:t>So now our system of equations is:</a:t>
            </a:r>
          </a:p>
          <a:p>
            <a:pPr marL="0" indent="0">
              <a:buNone/>
            </a:pPr>
            <a:r>
              <a:rPr lang="en-US" dirty="0"/>
              <a:t>	(1):		3 = </a:t>
            </a:r>
            <a:r>
              <a:rPr lang="en-US" i="1" dirty="0"/>
              <a:t>v</a:t>
            </a:r>
            <a:r>
              <a:rPr lang="en-US" baseline="-25000" dirty="0"/>
              <a:t>6</a:t>
            </a:r>
            <a:r>
              <a:rPr lang="en-US" dirty="0"/>
              <a:t> + </a:t>
            </a:r>
            <a:r>
              <a:rPr lang="en-US" i="1" dirty="0"/>
              <a:t>v</a:t>
            </a:r>
            <a:r>
              <a:rPr lang="en-US" baseline="-25000" dirty="0"/>
              <a:t>8</a:t>
            </a:r>
          </a:p>
          <a:p>
            <a:pPr marL="0" indent="0">
              <a:buNone/>
            </a:pPr>
            <a:r>
              <a:rPr lang="en-US" dirty="0"/>
              <a:t>	(2):		7.65 = </a:t>
            </a:r>
            <a:r>
              <a:rPr lang="en-US" i="1" dirty="0"/>
              <a:t>v</a:t>
            </a:r>
            <a:r>
              <a:rPr lang="en-US" baseline="-25000" dirty="0"/>
              <a:t>6</a:t>
            </a:r>
            <a:r>
              <a:rPr lang="en-US" baseline="30000" dirty="0"/>
              <a:t>2</a:t>
            </a:r>
            <a:r>
              <a:rPr lang="en-US" dirty="0"/>
              <a:t> + </a:t>
            </a:r>
            <a:r>
              <a:rPr lang="en-US" i="1" dirty="0"/>
              <a:t>v</a:t>
            </a:r>
            <a:r>
              <a:rPr lang="en-US" baseline="-25000" dirty="0"/>
              <a:t>8</a:t>
            </a:r>
            <a:r>
              <a:rPr lang="en-US" baseline="30000" dirty="0"/>
              <a:t>2</a:t>
            </a:r>
          </a:p>
          <a:p>
            <a:pPr marL="0" indent="0">
              <a:buNone/>
            </a:pPr>
            <a:r>
              <a:rPr lang="en-US" dirty="0"/>
              <a:t>	Solve (1) for </a:t>
            </a:r>
            <a:r>
              <a:rPr lang="en-US" i="1" dirty="0"/>
              <a:t>v</a:t>
            </a:r>
            <a:r>
              <a:rPr lang="en-US" baseline="-25000" dirty="0"/>
              <a:t>6</a:t>
            </a:r>
            <a:r>
              <a:rPr lang="en-US" dirty="0"/>
              <a:t>: 	</a:t>
            </a:r>
            <a:r>
              <a:rPr lang="en-US" i="1" dirty="0"/>
              <a:t>v</a:t>
            </a:r>
            <a:r>
              <a:rPr lang="en-US" baseline="-25000" dirty="0"/>
              <a:t>6</a:t>
            </a:r>
            <a:r>
              <a:rPr lang="en-US" dirty="0"/>
              <a:t> = 3 - </a:t>
            </a:r>
            <a:r>
              <a:rPr lang="en-US" i="1" dirty="0"/>
              <a:t>v</a:t>
            </a:r>
            <a:r>
              <a:rPr lang="en-US" baseline="-25000" dirty="0"/>
              <a:t>8</a:t>
            </a:r>
          </a:p>
          <a:p>
            <a:pPr marL="0" indent="0">
              <a:buNone/>
            </a:pPr>
            <a:r>
              <a:rPr lang="en-US" dirty="0"/>
              <a:t>	Plug this into (2):	7.65 = (3 - </a:t>
            </a:r>
            <a:r>
              <a:rPr lang="en-US" i="1" dirty="0"/>
              <a:t>v</a:t>
            </a:r>
            <a:r>
              <a:rPr lang="en-US" baseline="-25000" dirty="0"/>
              <a:t>8</a:t>
            </a:r>
            <a:r>
              <a:rPr lang="en-US" dirty="0"/>
              <a:t>)</a:t>
            </a:r>
            <a:r>
              <a:rPr lang="en-US" baseline="30000" dirty="0"/>
              <a:t>2</a:t>
            </a:r>
            <a:r>
              <a:rPr lang="en-US" dirty="0"/>
              <a:t> + </a:t>
            </a:r>
            <a:r>
              <a:rPr lang="en-US" i="1" dirty="0"/>
              <a:t>v</a:t>
            </a:r>
            <a:r>
              <a:rPr lang="en-US" baseline="-25000" dirty="0"/>
              <a:t>8</a:t>
            </a:r>
            <a:r>
              <a:rPr lang="en-US" baseline="30000" dirty="0"/>
              <a:t>2</a:t>
            </a:r>
          </a:p>
          <a:p>
            <a:pPr marL="0" indent="0">
              <a:buNone/>
            </a:pPr>
            <a:r>
              <a:rPr lang="en-US" dirty="0"/>
              <a:t>				7.65 = 9 - 6</a:t>
            </a:r>
            <a:r>
              <a:rPr lang="en-US" i="1" dirty="0"/>
              <a:t>v</a:t>
            </a:r>
            <a:r>
              <a:rPr lang="en-US" baseline="-25000" dirty="0"/>
              <a:t>8</a:t>
            </a:r>
            <a:r>
              <a:rPr lang="en-US" dirty="0"/>
              <a:t> + </a:t>
            </a:r>
            <a:r>
              <a:rPr lang="en-US" i="1" dirty="0"/>
              <a:t>v</a:t>
            </a:r>
            <a:r>
              <a:rPr lang="en-US" baseline="-25000" dirty="0"/>
              <a:t>8</a:t>
            </a:r>
            <a:r>
              <a:rPr lang="en-US" baseline="30000" dirty="0"/>
              <a:t>2</a:t>
            </a:r>
            <a:r>
              <a:rPr lang="en-US" dirty="0"/>
              <a:t> + </a:t>
            </a:r>
            <a:r>
              <a:rPr lang="en-US" i="1" dirty="0"/>
              <a:t>v</a:t>
            </a:r>
            <a:r>
              <a:rPr lang="en-US" baseline="-25000" dirty="0"/>
              <a:t>8</a:t>
            </a:r>
            <a:r>
              <a:rPr lang="en-US" baseline="30000" dirty="0"/>
              <a:t>2</a:t>
            </a:r>
          </a:p>
          <a:p>
            <a:pPr marL="0" indent="0">
              <a:buNone/>
            </a:pPr>
            <a:r>
              <a:rPr lang="en-US" dirty="0"/>
              <a:t>				0 = 2</a:t>
            </a:r>
            <a:r>
              <a:rPr lang="en-US" i="1" dirty="0"/>
              <a:t>v</a:t>
            </a:r>
            <a:r>
              <a:rPr lang="en-US" baseline="-25000" dirty="0"/>
              <a:t>8</a:t>
            </a:r>
            <a:r>
              <a:rPr lang="en-US" baseline="30000" dirty="0"/>
              <a:t>2</a:t>
            </a:r>
            <a:r>
              <a:rPr lang="en-US" dirty="0"/>
              <a:t> - 6</a:t>
            </a:r>
            <a:r>
              <a:rPr lang="en-US" i="1" dirty="0"/>
              <a:t>v</a:t>
            </a:r>
            <a:r>
              <a:rPr lang="en-US" baseline="-25000" dirty="0"/>
              <a:t>8</a:t>
            </a:r>
            <a:r>
              <a:rPr lang="en-US" dirty="0"/>
              <a:t> + 1.35</a:t>
            </a:r>
          </a:p>
          <a:p>
            <a:pPr marL="0" indent="0">
              <a:buNone/>
            </a:pPr>
            <a:r>
              <a:rPr lang="en-US" dirty="0"/>
              <a:t>	Solve by graphing or using the quadratic formula:</a:t>
            </a:r>
          </a:p>
          <a:p>
            <a:pPr marL="0" indent="0">
              <a:buNone/>
            </a:pPr>
            <a:r>
              <a:rPr lang="en-US" dirty="0"/>
              <a:t>				</a:t>
            </a:r>
            <a:r>
              <a:rPr lang="en-US" i="1" dirty="0"/>
              <a:t>v</a:t>
            </a:r>
            <a:r>
              <a:rPr lang="en-US" baseline="-25000" dirty="0"/>
              <a:t>8</a:t>
            </a:r>
            <a:r>
              <a:rPr lang="en-US" dirty="0"/>
              <a:t> = 2.75 or 0.25</a:t>
            </a:r>
          </a:p>
          <a:p>
            <a:pPr marL="0" indent="0">
              <a:buNone/>
            </a:pPr>
            <a:r>
              <a:rPr lang="en-US" dirty="0"/>
              <a:t>If </a:t>
            </a:r>
            <a:r>
              <a:rPr lang="en-US" i="1" dirty="0"/>
              <a:t>v</a:t>
            </a:r>
            <a:r>
              <a:rPr lang="en-US" baseline="-25000" dirty="0"/>
              <a:t>8</a:t>
            </a:r>
            <a:r>
              <a:rPr lang="en-US" dirty="0"/>
              <a:t> = 2.75 m/s, </a:t>
            </a:r>
            <a:r>
              <a:rPr lang="en-US" i="1" dirty="0"/>
              <a:t>v</a:t>
            </a:r>
            <a:r>
              <a:rPr lang="en-US" baseline="-25000" dirty="0"/>
              <a:t>6</a:t>
            </a:r>
            <a:r>
              <a:rPr lang="en-US" dirty="0"/>
              <a:t> = 0.25 m/s;  If </a:t>
            </a:r>
            <a:r>
              <a:rPr lang="en-US" i="1" dirty="0"/>
              <a:t>v</a:t>
            </a:r>
            <a:r>
              <a:rPr lang="en-US" baseline="-25000" dirty="0"/>
              <a:t>8</a:t>
            </a:r>
            <a:r>
              <a:rPr lang="en-US" dirty="0"/>
              <a:t> = 0.25 m/s, </a:t>
            </a:r>
            <a:r>
              <a:rPr lang="en-US" i="1" dirty="0"/>
              <a:t>v</a:t>
            </a:r>
            <a:r>
              <a:rPr lang="en-US" baseline="-25000" dirty="0"/>
              <a:t>6</a:t>
            </a:r>
            <a:r>
              <a:rPr lang="en-US" dirty="0"/>
              <a:t> = 2.75 m/s</a:t>
            </a:r>
          </a:p>
          <a:p>
            <a:endParaRPr lang="en-US" dirty="0"/>
          </a:p>
        </p:txBody>
      </p:sp>
    </p:spTree>
    <p:extLst>
      <p:ext uri="{BB962C8B-B14F-4D97-AF65-F5344CB8AC3E}">
        <p14:creationId xmlns:p14="http://schemas.microsoft.com/office/powerpoint/2010/main" val="169085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1733" y="186267"/>
            <a:ext cx="8551333" cy="6434666"/>
          </a:xfrm>
        </p:spPr>
        <p:txBody>
          <a:bodyPr/>
          <a:lstStyle/>
          <a:p>
            <a:r>
              <a:rPr lang="en-US" dirty="0"/>
              <a:t>So now our system of equations is:</a:t>
            </a:r>
          </a:p>
          <a:p>
            <a:pPr marL="0" indent="0">
              <a:buNone/>
            </a:pPr>
            <a:r>
              <a:rPr lang="en-US" dirty="0"/>
              <a:t>	(1):		3 = </a:t>
            </a:r>
            <a:r>
              <a:rPr lang="en-US" i="1" dirty="0"/>
              <a:t>v</a:t>
            </a:r>
            <a:r>
              <a:rPr lang="en-US" baseline="-25000" dirty="0"/>
              <a:t>6</a:t>
            </a:r>
            <a:r>
              <a:rPr lang="en-US" dirty="0"/>
              <a:t> + </a:t>
            </a:r>
            <a:r>
              <a:rPr lang="en-US" i="1" dirty="0"/>
              <a:t>v</a:t>
            </a:r>
            <a:r>
              <a:rPr lang="en-US" baseline="-25000" dirty="0"/>
              <a:t>8</a:t>
            </a:r>
          </a:p>
          <a:p>
            <a:pPr marL="0" indent="0">
              <a:buNone/>
            </a:pPr>
            <a:r>
              <a:rPr lang="en-US" dirty="0"/>
              <a:t>	(2):		7.65 = </a:t>
            </a:r>
            <a:r>
              <a:rPr lang="en-US" i="1" dirty="0"/>
              <a:t>v</a:t>
            </a:r>
            <a:r>
              <a:rPr lang="en-US" baseline="-25000" dirty="0"/>
              <a:t>6</a:t>
            </a:r>
            <a:r>
              <a:rPr lang="en-US" baseline="30000" dirty="0"/>
              <a:t>2</a:t>
            </a:r>
            <a:r>
              <a:rPr lang="en-US" dirty="0"/>
              <a:t> + </a:t>
            </a:r>
            <a:r>
              <a:rPr lang="en-US" i="1" dirty="0"/>
              <a:t>v</a:t>
            </a:r>
            <a:r>
              <a:rPr lang="en-US" baseline="-25000" dirty="0"/>
              <a:t>8</a:t>
            </a:r>
            <a:r>
              <a:rPr lang="en-US" baseline="30000" dirty="0"/>
              <a:t>2</a:t>
            </a:r>
          </a:p>
          <a:p>
            <a:pPr marL="0" indent="0">
              <a:buNone/>
            </a:pPr>
            <a:r>
              <a:rPr lang="en-US" dirty="0"/>
              <a:t>	Solve (1) for </a:t>
            </a:r>
            <a:r>
              <a:rPr lang="en-US" i="1" dirty="0"/>
              <a:t>v</a:t>
            </a:r>
            <a:r>
              <a:rPr lang="en-US" baseline="-25000" dirty="0"/>
              <a:t>6</a:t>
            </a:r>
            <a:r>
              <a:rPr lang="en-US" dirty="0"/>
              <a:t>: 	</a:t>
            </a:r>
            <a:r>
              <a:rPr lang="en-US" i="1" dirty="0"/>
              <a:t>v</a:t>
            </a:r>
            <a:r>
              <a:rPr lang="en-US" baseline="-25000" dirty="0"/>
              <a:t>6</a:t>
            </a:r>
            <a:r>
              <a:rPr lang="en-US" dirty="0"/>
              <a:t> = 3 - </a:t>
            </a:r>
            <a:r>
              <a:rPr lang="en-US" i="1" dirty="0"/>
              <a:t>v</a:t>
            </a:r>
            <a:r>
              <a:rPr lang="en-US" baseline="-25000" dirty="0"/>
              <a:t>8</a:t>
            </a:r>
          </a:p>
          <a:p>
            <a:pPr marL="0" indent="0">
              <a:buNone/>
            </a:pPr>
            <a:r>
              <a:rPr lang="en-US" dirty="0"/>
              <a:t>	Plug this into (2):	7.65 = (3 - </a:t>
            </a:r>
            <a:r>
              <a:rPr lang="en-US" i="1" dirty="0"/>
              <a:t>v</a:t>
            </a:r>
            <a:r>
              <a:rPr lang="en-US" baseline="-25000" dirty="0"/>
              <a:t>8</a:t>
            </a:r>
            <a:r>
              <a:rPr lang="en-US" dirty="0"/>
              <a:t>)</a:t>
            </a:r>
            <a:r>
              <a:rPr lang="en-US" baseline="30000" dirty="0"/>
              <a:t>2</a:t>
            </a:r>
            <a:r>
              <a:rPr lang="en-US" dirty="0"/>
              <a:t> + </a:t>
            </a:r>
            <a:r>
              <a:rPr lang="en-US" i="1" dirty="0"/>
              <a:t>v</a:t>
            </a:r>
            <a:r>
              <a:rPr lang="en-US" baseline="-25000" dirty="0"/>
              <a:t>8</a:t>
            </a:r>
            <a:r>
              <a:rPr lang="en-US" baseline="30000" dirty="0"/>
              <a:t>2</a:t>
            </a:r>
          </a:p>
          <a:p>
            <a:pPr marL="0" indent="0">
              <a:buNone/>
            </a:pPr>
            <a:r>
              <a:rPr lang="en-US" dirty="0"/>
              <a:t>				7.65 = 9 - 6</a:t>
            </a:r>
            <a:r>
              <a:rPr lang="en-US" i="1" dirty="0"/>
              <a:t>v</a:t>
            </a:r>
            <a:r>
              <a:rPr lang="en-US" baseline="-25000" dirty="0"/>
              <a:t>8</a:t>
            </a:r>
            <a:r>
              <a:rPr lang="en-US" dirty="0"/>
              <a:t> + </a:t>
            </a:r>
            <a:r>
              <a:rPr lang="en-US" i="1" dirty="0"/>
              <a:t>v</a:t>
            </a:r>
            <a:r>
              <a:rPr lang="en-US" baseline="-25000" dirty="0"/>
              <a:t>8</a:t>
            </a:r>
            <a:r>
              <a:rPr lang="en-US" baseline="30000" dirty="0"/>
              <a:t>2</a:t>
            </a:r>
            <a:r>
              <a:rPr lang="en-US" dirty="0"/>
              <a:t> + </a:t>
            </a:r>
            <a:r>
              <a:rPr lang="en-US" i="1" dirty="0"/>
              <a:t>v</a:t>
            </a:r>
            <a:r>
              <a:rPr lang="en-US" baseline="-25000" dirty="0"/>
              <a:t>8</a:t>
            </a:r>
            <a:r>
              <a:rPr lang="en-US" baseline="30000" dirty="0"/>
              <a:t>2</a:t>
            </a:r>
          </a:p>
          <a:p>
            <a:pPr marL="0" indent="0">
              <a:buNone/>
            </a:pPr>
            <a:r>
              <a:rPr lang="en-US" dirty="0"/>
              <a:t>				0 = 2</a:t>
            </a:r>
            <a:r>
              <a:rPr lang="en-US" i="1" dirty="0"/>
              <a:t>v</a:t>
            </a:r>
            <a:r>
              <a:rPr lang="en-US" baseline="-25000" dirty="0"/>
              <a:t>8</a:t>
            </a:r>
            <a:r>
              <a:rPr lang="en-US" baseline="30000" dirty="0"/>
              <a:t>2</a:t>
            </a:r>
            <a:r>
              <a:rPr lang="en-US" dirty="0"/>
              <a:t> - 6</a:t>
            </a:r>
            <a:r>
              <a:rPr lang="en-US" i="1" dirty="0"/>
              <a:t>v</a:t>
            </a:r>
            <a:r>
              <a:rPr lang="en-US" baseline="-25000" dirty="0"/>
              <a:t>8</a:t>
            </a:r>
            <a:r>
              <a:rPr lang="en-US" dirty="0"/>
              <a:t> + 1.35</a:t>
            </a:r>
          </a:p>
          <a:p>
            <a:pPr marL="0" indent="0">
              <a:buNone/>
            </a:pPr>
            <a:r>
              <a:rPr lang="en-US" dirty="0"/>
              <a:t>	Solve by graphing or using the quadratic formula:</a:t>
            </a:r>
          </a:p>
          <a:p>
            <a:pPr marL="0" indent="0">
              <a:buNone/>
            </a:pPr>
            <a:r>
              <a:rPr lang="en-US" dirty="0"/>
              <a:t>				</a:t>
            </a:r>
            <a:r>
              <a:rPr lang="en-US" i="1" dirty="0"/>
              <a:t>v</a:t>
            </a:r>
            <a:r>
              <a:rPr lang="en-US" baseline="-25000" dirty="0"/>
              <a:t>8</a:t>
            </a:r>
            <a:r>
              <a:rPr lang="en-US" dirty="0"/>
              <a:t> = 2.75 or 0.25</a:t>
            </a:r>
          </a:p>
          <a:p>
            <a:pPr marL="0" indent="0">
              <a:buNone/>
            </a:pPr>
            <a:r>
              <a:rPr lang="en-US" dirty="0"/>
              <a:t>If </a:t>
            </a:r>
            <a:r>
              <a:rPr lang="en-US" i="1" dirty="0">
                <a:solidFill>
                  <a:schemeClr val="accent2">
                    <a:lumMod val="60000"/>
                    <a:lumOff val="40000"/>
                  </a:schemeClr>
                </a:solidFill>
              </a:rPr>
              <a:t>v</a:t>
            </a:r>
            <a:r>
              <a:rPr lang="en-US" baseline="-25000" dirty="0">
                <a:solidFill>
                  <a:schemeClr val="accent2">
                    <a:lumMod val="60000"/>
                    <a:lumOff val="40000"/>
                  </a:schemeClr>
                </a:solidFill>
              </a:rPr>
              <a:t>8</a:t>
            </a:r>
            <a:r>
              <a:rPr lang="en-US" dirty="0">
                <a:solidFill>
                  <a:schemeClr val="accent2">
                    <a:lumMod val="60000"/>
                    <a:lumOff val="40000"/>
                  </a:schemeClr>
                </a:solidFill>
              </a:rPr>
              <a:t> = 2.75 m/s, </a:t>
            </a:r>
            <a:r>
              <a:rPr lang="en-US" i="1" dirty="0">
                <a:solidFill>
                  <a:schemeClr val="accent2">
                    <a:lumMod val="60000"/>
                    <a:lumOff val="40000"/>
                  </a:schemeClr>
                </a:solidFill>
              </a:rPr>
              <a:t>v</a:t>
            </a:r>
            <a:r>
              <a:rPr lang="en-US" baseline="-25000" dirty="0">
                <a:solidFill>
                  <a:schemeClr val="accent2">
                    <a:lumMod val="60000"/>
                    <a:lumOff val="40000"/>
                  </a:schemeClr>
                </a:solidFill>
              </a:rPr>
              <a:t>6</a:t>
            </a:r>
            <a:r>
              <a:rPr lang="en-US" dirty="0">
                <a:solidFill>
                  <a:schemeClr val="accent2">
                    <a:lumMod val="60000"/>
                    <a:lumOff val="40000"/>
                  </a:schemeClr>
                </a:solidFill>
              </a:rPr>
              <a:t> = 0.25 m/s</a:t>
            </a:r>
            <a:r>
              <a:rPr lang="en-US" dirty="0"/>
              <a:t>;  If </a:t>
            </a:r>
            <a:r>
              <a:rPr lang="en-US" i="1" strike="sngStrike" dirty="0">
                <a:solidFill>
                  <a:srgbClr val="FF0000"/>
                </a:solidFill>
              </a:rPr>
              <a:t>v</a:t>
            </a:r>
            <a:r>
              <a:rPr lang="en-US" strike="sngStrike" baseline="-25000" dirty="0">
                <a:solidFill>
                  <a:srgbClr val="FF0000"/>
                </a:solidFill>
              </a:rPr>
              <a:t>8</a:t>
            </a:r>
            <a:r>
              <a:rPr lang="en-US" strike="sngStrike" dirty="0">
                <a:solidFill>
                  <a:srgbClr val="FF0000"/>
                </a:solidFill>
              </a:rPr>
              <a:t> = 0.25 m/s, </a:t>
            </a:r>
            <a:r>
              <a:rPr lang="en-US" i="1" strike="sngStrike" dirty="0">
                <a:solidFill>
                  <a:srgbClr val="FF0000"/>
                </a:solidFill>
              </a:rPr>
              <a:t>v</a:t>
            </a:r>
            <a:r>
              <a:rPr lang="en-US" strike="sngStrike" baseline="-25000" dirty="0">
                <a:solidFill>
                  <a:srgbClr val="FF0000"/>
                </a:solidFill>
              </a:rPr>
              <a:t>6</a:t>
            </a:r>
            <a:r>
              <a:rPr lang="en-US" strike="sngStrike" dirty="0">
                <a:solidFill>
                  <a:srgbClr val="FF0000"/>
                </a:solidFill>
              </a:rPr>
              <a:t> = 2.75 m/s</a:t>
            </a:r>
          </a:p>
          <a:p>
            <a:endParaRPr lang="en-US" dirty="0"/>
          </a:p>
        </p:txBody>
      </p:sp>
      <p:sp>
        <p:nvSpPr>
          <p:cNvPr id="4" name="TextBox 3"/>
          <p:cNvSpPr txBox="1"/>
          <p:nvPr/>
        </p:nvSpPr>
        <p:spPr>
          <a:xfrm>
            <a:off x="5520264" y="6416298"/>
            <a:ext cx="3742268" cy="646331"/>
          </a:xfrm>
          <a:prstGeom prst="rect">
            <a:avLst/>
          </a:prstGeom>
          <a:noFill/>
        </p:spPr>
        <p:txBody>
          <a:bodyPr wrap="square" rtlCol="0">
            <a:spAutoFit/>
          </a:bodyPr>
          <a:lstStyle/>
          <a:p>
            <a:r>
              <a:rPr lang="en-US" dirty="0">
                <a:solidFill>
                  <a:schemeClr val="accent4">
                    <a:lumMod val="40000"/>
                    <a:lumOff val="60000"/>
                  </a:schemeClr>
                </a:solidFill>
              </a:rPr>
              <a:t>This doesn’t make sense, physically</a:t>
            </a:r>
          </a:p>
          <a:p>
            <a:endParaRPr lang="en-US" dirty="0"/>
          </a:p>
        </p:txBody>
      </p:sp>
      <p:cxnSp>
        <p:nvCxnSpPr>
          <p:cNvPr id="5" name="Straight Arrow Connector 4"/>
          <p:cNvCxnSpPr/>
          <p:nvPr/>
        </p:nvCxnSpPr>
        <p:spPr>
          <a:xfrm flipH="1" flipV="1">
            <a:off x="5266263" y="6248400"/>
            <a:ext cx="186268" cy="372534"/>
          </a:xfrm>
          <a:prstGeom prst="straightConnector1">
            <a:avLst/>
          </a:prstGeom>
          <a:ln>
            <a:solidFill>
              <a:schemeClr val="accent4">
                <a:lumMod val="60000"/>
                <a:lumOff val="40000"/>
              </a:schemeClr>
            </a:solidFill>
            <a:tailEnd type="arrow"/>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353107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85318"/>
            <a:ext cx="7581901" cy="1335433"/>
          </a:xfrm>
        </p:spPr>
        <p:txBody>
          <a:bodyPr/>
          <a:lstStyle/>
          <a:p>
            <a:r>
              <a:rPr lang="en-US" dirty="0"/>
              <a:t>Collision Experiments</a:t>
            </a:r>
          </a:p>
        </p:txBody>
      </p:sp>
      <p:pic>
        <p:nvPicPr>
          <p:cNvPr id="4" name="Picture 3" descr="airtrac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106" y="1771423"/>
            <a:ext cx="7963295" cy="4193280"/>
          </a:xfrm>
          <a:prstGeom prst="rect">
            <a:avLst/>
          </a:prstGeom>
        </p:spPr>
      </p:pic>
    </p:spTree>
    <p:extLst>
      <p:ext uri="{BB962C8B-B14F-4D97-AF65-F5344CB8AC3E}">
        <p14:creationId xmlns:p14="http://schemas.microsoft.com/office/powerpoint/2010/main" val="32707037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172" y="107577"/>
            <a:ext cx="8767802" cy="1214447"/>
          </a:xfrm>
        </p:spPr>
        <p:txBody>
          <a:bodyPr/>
          <a:lstStyle/>
          <a:p>
            <a:r>
              <a:rPr lang="en-US" sz="5400" dirty="0"/>
              <a:t>Lab: The Ballistics Pendulum</a:t>
            </a:r>
          </a:p>
        </p:txBody>
      </p:sp>
      <p:pic>
        <p:nvPicPr>
          <p:cNvPr id="5" name="Picture 4" descr="ap7110.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653" y="1841297"/>
            <a:ext cx="2430155" cy="4390480"/>
          </a:xfrm>
          <a:prstGeom prst="rect">
            <a:avLst/>
          </a:prstGeom>
        </p:spPr>
      </p:pic>
      <p:sp>
        <p:nvSpPr>
          <p:cNvPr id="6" name="Content Placeholder 2"/>
          <p:cNvSpPr>
            <a:spLocks noGrp="1"/>
          </p:cNvSpPr>
          <p:nvPr>
            <p:ph idx="1"/>
          </p:nvPr>
        </p:nvSpPr>
        <p:spPr>
          <a:xfrm>
            <a:off x="3079170" y="1565555"/>
            <a:ext cx="5827804" cy="5096752"/>
          </a:xfrm>
        </p:spPr>
        <p:txBody>
          <a:bodyPr>
            <a:normAutofit lnSpcReduction="10000"/>
          </a:bodyPr>
          <a:lstStyle/>
          <a:p>
            <a:r>
              <a:rPr lang="en-US" dirty="0"/>
              <a:t>Students fire a marble from a spring-loaded launcher into the bob of a pendulum, which catches the marble.  </a:t>
            </a:r>
          </a:p>
          <a:p>
            <a:r>
              <a:rPr lang="en-US" dirty="0"/>
              <a:t>Students use the maximum angle the pendulum swings up to, along with momentum and energy conservation concepts, to calculate the initial velocity of the marble.</a:t>
            </a:r>
          </a:p>
          <a:p>
            <a:r>
              <a:rPr lang="en-US" dirty="0"/>
              <a:t>Students then confirm the launch velocity by calculating where to place a target (such as a cup or bucket) to catch the marble, reviewing projectile motion.</a:t>
            </a:r>
          </a:p>
        </p:txBody>
      </p:sp>
    </p:spTree>
    <p:extLst>
      <p:ext uri="{BB962C8B-B14F-4D97-AF65-F5344CB8AC3E}">
        <p14:creationId xmlns:p14="http://schemas.microsoft.com/office/powerpoint/2010/main" val="29482510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172" y="107577"/>
            <a:ext cx="8767802" cy="1214447"/>
          </a:xfrm>
        </p:spPr>
        <p:txBody>
          <a:bodyPr/>
          <a:lstStyle/>
          <a:p>
            <a:r>
              <a:rPr lang="en-US" sz="5400" dirty="0"/>
              <a:t>Lab: The Ballistics Pendulum</a:t>
            </a:r>
          </a:p>
        </p:txBody>
      </p:sp>
      <p:pic>
        <p:nvPicPr>
          <p:cNvPr id="5" name="Picture 4" descr="ap7110.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653" y="1841297"/>
            <a:ext cx="2430155" cy="4390480"/>
          </a:xfrm>
          <a:prstGeom prst="rect">
            <a:avLst/>
          </a:prstGeom>
        </p:spPr>
      </p:pic>
      <p:sp>
        <p:nvSpPr>
          <p:cNvPr id="6" name="Content Placeholder 2"/>
          <p:cNvSpPr>
            <a:spLocks noGrp="1"/>
          </p:cNvSpPr>
          <p:nvPr>
            <p:ph idx="1"/>
          </p:nvPr>
        </p:nvSpPr>
        <p:spPr>
          <a:xfrm>
            <a:off x="3079170" y="1565555"/>
            <a:ext cx="5827804" cy="5096752"/>
          </a:xfrm>
        </p:spPr>
        <p:txBody>
          <a:bodyPr>
            <a:normAutofit/>
          </a:bodyPr>
          <a:lstStyle/>
          <a:p>
            <a:r>
              <a:rPr lang="en-US" dirty="0"/>
              <a:t>Students use the max angle of the pendulum to calculate change of height after the bob catches the marble.</a:t>
            </a:r>
          </a:p>
          <a:p>
            <a:r>
              <a:rPr lang="en-US" dirty="0"/>
              <a:t>Students then use energy conservation to find the speed of the bob right after it caught the marble.</a:t>
            </a:r>
          </a:p>
          <a:p>
            <a:r>
              <a:rPr lang="en-US" dirty="0"/>
              <a:t>You can’t use energy conservation before and after the bob catches the marble because its and inelastic collision, so students use conservation of </a:t>
            </a:r>
            <a:r>
              <a:rPr lang="en-US" i="1" dirty="0"/>
              <a:t>momentum</a:t>
            </a:r>
            <a:r>
              <a:rPr lang="en-US" dirty="0"/>
              <a:t> to calculate the speed of the marble before it was caught.</a:t>
            </a:r>
          </a:p>
        </p:txBody>
      </p:sp>
    </p:spTree>
    <p:extLst>
      <p:ext uri="{BB962C8B-B14F-4D97-AF65-F5344CB8AC3E}">
        <p14:creationId xmlns:p14="http://schemas.microsoft.com/office/powerpoint/2010/main" val="754894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154" y="107577"/>
            <a:ext cx="8733009" cy="1162262"/>
          </a:xfrm>
        </p:spPr>
        <p:txBody>
          <a:bodyPr/>
          <a:lstStyle/>
          <a:p>
            <a:r>
              <a:rPr lang="en-US" dirty="0"/>
              <a:t>What if </a:t>
            </a:r>
            <a:r>
              <a:rPr lang="en-US" i="1" dirty="0"/>
              <a:t>F</a:t>
            </a:r>
            <a:r>
              <a:rPr lang="en-US" dirty="0"/>
              <a:t> isn’t parallel to </a:t>
            </a:r>
            <a:r>
              <a:rPr lang="en-US" i="1" dirty="0"/>
              <a:t>d</a:t>
            </a:r>
            <a:r>
              <a:rPr lang="en-US" dirty="0"/>
              <a:t>?</a:t>
            </a:r>
          </a:p>
        </p:txBody>
      </p:sp>
      <p:cxnSp>
        <p:nvCxnSpPr>
          <p:cNvPr id="5" name="Straight Arrow Connector 4"/>
          <p:cNvCxnSpPr/>
          <p:nvPr/>
        </p:nvCxnSpPr>
        <p:spPr>
          <a:xfrm>
            <a:off x="2922602" y="417485"/>
            <a:ext cx="382721" cy="0"/>
          </a:xfrm>
          <a:prstGeom prst="straightConnector1">
            <a:avLst/>
          </a:prstGeom>
          <a:ln>
            <a:solidFill>
              <a:schemeClr val="tx1"/>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8152606" y="382695"/>
            <a:ext cx="382721" cy="0"/>
          </a:xfrm>
          <a:prstGeom prst="straightConnector1">
            <a:avLst/>
          </a:prstGeom>
          <a:ln>
            <a:solidFill>
              <a:schemeClr val="tx1"/>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pic>
        <p:nvPicPr>
          <p:cNvPr id="8" name="Picture 7" descr="push-mower-424.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284" y="1513369"/>
            <a:ext cx="5384800" cy="3568700"/>
          </a:xfrm>
          <a:prstGeom prst="rect">
            <a:avLst/>
          </a:prstGeom>
        </p:spPr>
      </p:pic>
      <p:sp>
        <p:nvSpPr>
          <p:cNvPr id="11" name="TextBox 10"/>
          <p:cNvSpPr txBox="1"/>
          <p:nvPr/>
        </p:nvSpPr>
        <p:spPr>
          <a:xfrm>
            <a:off x="7367644" y="5809946"/>
            <a:ext cx="896155" cy="7078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000" b="1" dirty="0">
                <a:solidFill>
                  <a:schemeClr val="accent3">
                    <a:lumMod val="60000"/>
                    <a:lumOff val="40000"/>
                  </a:schemeClr>
                </a:solidFill>
              </a:rPr>
              <a:t>F</a:t>
            </a:r>
          </a:p>
        </p:txBody>
      </p:sp>
      <p:cxnSp>
        <p:nvCxnSpPr>
          <p:cNvPr id="12" name="Straight Arrow Connector 11"/>
          <p:cNvCxnSpPr/>
          <p:nvPr/>
        </p:nvCxnSpPr>
        <p:spPr>
          <a:xfrm>
            <a:off x="7489435" y="5938482"/>
            <a:ext cx="295739" cy="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3" name="Straight Arrow Connector 12"/>
          <p:cNvCxnSpPr/>
          <p:nvPr/>
        </p:nvCxnSpPr>
        <p:spPr>
          <a:xfrm>
            <a:off x="2970744" y="2939764"/>
            <a:ext cx="5866644" cy="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5" name="Straight Arrow Connector 14"/>
          <p:cNvCxnSpPr/>
          <p:nvPr/>
        </p:nvCxnSpPr>
        <p:spPr>
          <a:xfrm>
            <a:off x="2970744" y="2939764"/>
            <a:ext cx="4300965" cy="2904974"/>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16" name="TextBox 15"/>
          <p:cNvSpPr txBox="1"/>
          <p:nvPr/>
        </p:nvSpPr>
        <p:spPr>
          <a:xfrm>
            <a:off x="8253419" y="1987611"/>
            <a:ext cx="740536" cy="7078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000" b="1" dirty="0">
                <a:solidFill>
                  <a:srgbClr val="FF0000"/>
                </a:solidFill>
              </a:rPr>
              <a:t>d</a:t>
            </a:r>
          </a:p>
        </p:txBody>
      </p:sp>
      <p:cxnSp>
        <p:nvCxnSpPr>
          <p:cNvPr id="17" name="Straight Arrow Connector 16"/>
          <p:cNvCxnSpPr/>
          <p:nvPr/>
        </p:nvCxnSpPr>
        <p:spPr>
          <a:xfrm>
            <a:off x="8346102" y="2065851"/>
            <a:ext cx="295739" cy="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2186245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172" y="107577"/>
            <a:ext cx="8767802" cy="1214447"/>
          </a:xfrm>
        </p:spPr>
        <p:txBody>
          <a:bodyPr/>
          <a:lstStyle/>
          <a:p>
            <a:r>
              <a:rPr lang="en-US" sz="4800" dirty="0"/>
              <a:t>Lab: The Ballistics Pendulum – Going Further</a:t>
            </a:r>
          </a:p>
        </p:txBody>
      </p:sp>
      <p:pic>
        <p:nvPicPr>
          <p:cNvPr id="5" name="Picture 4" descr="ap7110.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653" y="1841297"/>
            <a:ext cx="2430155" cy="4390480"/>
          </a:xfrm>
          <a:prstGeom prst="rect">
            <a:avLst/>
          </a:prstGeom>
        </p:spPr>
      </p:pic>
      <p:sp>
        <p:nvSpPr>
          <p:cNvPr id="6" name="Content Placeholder 2"/>
          <p:cNvSpPr>
            <a:spLocks noGrp="1"/>
          </p:cNvSpPr>
          <p:nvPr>
            <p:ph idx="1"/>
          </p:nvPr>
        </p:nvSpPr>
        <p:spPr>
          <a:xfrm>
            <a:off x="3079170" y="1565554"/>
            <a:ext cx="5827804" cy="5292445"/>
          </a:xfrm>
        </p:spPr>
        <p:txBody>
          <a:bodyPr>
            <a:normAutofit fontScale="92500" lnSpcReduction="10000"/>
          </a:bodyPr>
          <a:lstStyle/>
          <a:p>
            <a:r>
              <a:rPr lang="en-US" dirty="0"/>
              <a:t>Students confirm their initial velocity by calculating where to catch the marble in a cup or bucket.</a:t>
            </a:r>
          </a:p>
          <a:p>
            <a:r>
              <a:rPr lang="en-US" dirty="0"/>
              <a:t>If you assume the spring in the launcher is extended to its equilibrium position when the pin isn’t pulled back (which may or may not be a great assumption, depending on your launcher), you can also revisit concepts of spring potential energy, Hooke’s Law, the impulse-momentum theorem, and power.</a:t>
            </a:r>
          </a:p>
          <a:p>
            <a:r>
              <a:rPr lang="en-US" dirty="0"/>
              <a:t>Students can predict what values will change if they use a marble of different mass, and then confirm </a:t>
            </a:r>
            <a:r>
              <a:rPr lang="en-US" dirty="0" err="1"/>
              <a:t>exerimentally</a:t>
            </a:r>
            <a:r>
              <a:rPr lang="en-US" dirty="0"/>
              <a:t>.</a:t>
            </a:r>
          </a:p>
        </p:txBody>
      </p:sp>
    </p:spTree>
    <p:extLst>
      <p:ext uri="{BB962C8B-B14F-4D97-AF65-F5344CB8AC3E}">
        <p14:creationId xmlns:p14="http://schemas.microsoft.com/office/powerpoint/2010/main" val="40074845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4910" y="1470700"/>
            <a:ext cx="8402477" cy="3046988"/>
          </a:xfrm>
          <a:prstGeom prst="rect">
            <a:avLst/>
          </a:prstGeom>
        </p:spPr>
        <p:txBody>
          <a:bodyPr wrap="square">
            <a:spAutoFit/>
          </a:bodyPr>
          <a:lstStyle/>
          <a:p>
            <a:pPr algn="ctr"/>
            <a:r>
              <a:rPr lang="en-US" sz="3200" dirty="0"/>
              <a:t>Ballistics Pendulums can be purchased from </a:t>
            </a:r>
            <a:r>
              <a:rPr lang="en-US" sz="3200" dirty="0" err="1"/>
              <a:t>Flinn</a:t>
            </a:r>
            <a:r>
              <a:rPr lang="en-US" sz="3200" dirty="0"/>
              <a:t> Scientific</a:t>
            </a:r>
          </a:p>
          <a:p>
            <a:pPr algn="ctr"/>
            <a:endParaRPr lang="en-US" sz="3200" dirty="0"/>
          </a:p>
          <a:p>
            <a:pPr algn="ctr"/>
            <a:r>
              <a:rPr lang="en-US" sz="3200" dirty="0">
                <a:hlinkClick r:id="rId2"/>
              </a:rPr>
              <a:t>https://www.flinnsci.com/ballistic-pendulum-economy-choice/ap7110/</a:t>
            </a:r>
            <a:endParaRPr lang="en-US" sz="3200" dirty="0"/>
          </a:p>
          <a:p>
            <a:pPr algn="ctr"/>
            <a:endParaRPr lang="en-US" sz="3200" dirty="0"/>
          </a:p>
        </p:txBody>
      </p:sp>
    </p:spTree>
    <p:extLst>
      <p:ext uri="{BB962C8B-B14F-4D97-AF65-F5344CB8AC3E}">
        <p14:creationId xmlns:p14="http://schemas.microsoft.com/office/powerpoint/2010/main" val="6563319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056739"/>
          </a:xfrm>
        </p:spPr>
        <p:txBody>
          <a:bodyPr/>
          <a:lstStyle/>
          <a:p>
            <a:r>
              <a:rPr lang="en-US" dirty="0"/>
              <a:t>Power &amp; Energy</a:t>
            </a:r>
          </a:p>
        </p:txBody>
      </p:sp>
      <p:sp>
        <p:nvSpPr>
          <p:cNvPr id="3" name="Content Placeholder 2"/>
          <p:cNvSpPr>
            <a:spLocks noGrp="1"/>
          </p:cNvSpPr>
          <p:nvPr>
            <p:ph idx="1"/>
          </p:nvPr>
        </p:nvSpPr>
        <p:spPr>
          <a:xfrm>
            <a:off x="779462" y="1423918"/>
            <a:ext cx="7581901" cy="1010562"/>
          </a:xfrm>
        </p:spPr>
        <p:txBody>
          <a:bodyPr/>
          <a:lstStyle/>
          <a:p>
            <a:pPr marL="0" indent="0">
              <a:buNone/>
            </a:pPr>
            <a:r>
              <a:rPr lang="en-US" dirty="0"/>
              <a:t>Power is defined as the rate at which work is done (or the rate at which energy is use or produced)</a:t>
            </a:r>
          </a:p>
        </p:txBody>
      </p:sp>
      <p:pic>
        <p:nvPicPr>
          <p:cNvPr id="4" name="Picture 3" descr="Power_Bars_185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65" y="3755242"/>
            <a:ext cx="5321300" cy="2171700"/>
          </a:xfrm>
          <a:prstGeom prst="rect">
            <a:avLst/>
          </a:prstGeom>
        </p:spPr>
      </p:pic>
      <p:sp>
        <p:nvSpPr>
          <p:cNvPr id="5" name="TextBox 4"/>
          <p:cNvSpPr txBox="1"/>
          <p:nvPr/>
        </p:nvSpPr>
        <p:spPr>
          <a:xfrm>
            <a:off x="5192010" y="3755242"/>
            <a:ext cx="986854" cy="1015663"/>
          </a:xfrm>
          <a:prstGeom prst="rect">
            <a:avLst/>
          </a:prstGeom>
          <a:noFill/>
        </p:spPr>
        <p:txBody>
          <a:bodyPr wrap="square" rtlCol="0">
            <a:spAutoFit/>
          </a:bodyPr>
          <a:lstStyle/>
          <a:p>
            <a:r>
              <a:rPr lang="en-US" sz="6000" dirty="0"/>
              <a:t>=</a:t>
            </a:r>
            <a:r>
              <a:rPr lang="en-US" dirty="0"/>
              <a:t> </a:t>
            </a:r>
          </a:p>
        </p:txBody>
      </p:sp>
      <p:sp>
        <p:nvSpPr>
          <p:cNvPr id="6" name="TextBox 5"/>
          <p:cNvSpPr txBox="1"/>
          <p:nvPr/>
        </p:nvSpPr>
        <p:spPr>
          <a:xfrm>
            <a:off x="5925621" y="3399978"/>
            <a:ext cx="608084" cy="1015663"/>
          </a:xfrm>
          <a:prstGeom prst="rect">
            <a:avLst/>
          </a:prstGeom>
          <a:noFill/>
        </p:spPr>
        <p:txBody>
          <a:bodyPr wrap="none" rtlCol="0">
            <a:spAutoFit/>
          </a:bodyPr>
          <a:lstStyle/>
          <a:p>
            <a:r>
              <a:rPr lang="en-US" sz="6000" dirty="0"/>
              <a:t>d</a:t>
            </a:r>
          </a:p>
        </p:txBody>
      </p:sp>
      <p:sp>
        <p:nvSpPr>
          <p:cNvPr id="7" name="TextBox 6"/>
          <p:cNvSpPr txBox="1"/>
          <p:nvPr/>
        </p:nvSpPr>
        <p:spPr>
          <a:xfrm>
            <a:off x="5787550" y="4347909"/>
            <a:ext cx="884226" cy="1015663"/>
          </a:xfrm>
          <a:prstGeom prst="rect">
            <a:avLst/>
          </a:prstGeom>
          <a:noFill/>
        </p:spPr>
        <p:txBody>
          <a:bodyPr wrap="none" rtlCol="0">
            <a:spAutoFit/>
          </a:bodyPr>
          <a:lstStyle/>
          <a:p>
            <a:r>
              <a:rPr lang="en-US" sz="6000" dirty="0" err="1"/>
              <a:t>dt</a:t>
            </a:r>
            <a:endParaRPr lang="en-US" sz="6000" dirty="0"/>
          </a:p>
        </p:txBody>
      </p:sp>
      <p:cxnSp>
        <p:nvCxnSpPr>
          <p:cNvPr id="8" name="Straight Connector 7"/>
          <p:cNvCxnSpPr/>
          <p:nvPr/>
        </p:nvCxnSpPr>
        <p:spPr>
          <a:xfrm>
            <a:off x="5818581" y="4415641"/>
            <a:ext cx="853195" cy="0"/>
          </a:xfrm>
          <a:prstGeom prst="line">
            <a:avLst/>
          </a:prstGeom>
          <a:ln>
            <a:solidFill>
              <a:schemeClr val="tx1"/>
            </a:solidFill>
          </a:ln>
          <a:effectLst/>
        </p:spPr>
        <p:style>
          <a:lnRef idx="3">
            <a:schemeClr val="accent1"/>
          </a:lnRef>
          <a:fillRef idx="0">
            <a:schemeClr val="accent1"/>
          </a:fillRef>
          <a:effectRef idx="2">
            <a:schemeClr val="accent1"/>
          </a:effectRef>
          <a:fontRef idx="minor">
            <a:schemeClr val="tx1"/>
          </a:fontRef>
        </p:style>
      </p:cxnSp>
      <p:pic>
        <p:nvPicPr>
          <p:cNvPr id="9" name="Picture 8" descr="shutterstock_26595074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6533" y="2430732"/>
            <a:ext cx="1753231" cy="3969817"/>
          </a:xfrm>
          <a:prstGeom prst="rect">
            <a:avLst/>
          </a:prstGeom>
        </p:spPr>
      </p:pic>
    </p:spTree>
    <p:extLst>
      <p:ext uri="{BB962C8B-B14F-4D97-AF65-F5344CB8AC3E}">
        <p14:creationId xmlns:p14="http://schemas.microsoft.com/office/powerpoint/2010/main" val="27504102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401" y="107577"/>
            <a:ext cx="2212724" cy="1179505"/>
          </a:xfrm>
        </p:spPr>
        <p:txBody>
          <a:bodyPr/>
          <a:lstStyle/>
          <a:p>
            <a:r>
              <a:rPr lang="en-US" dirty="0"/>
              <a:t>Units:</a:t>
            </a:r>
          </a:p>
        </p:txBody>
      </p:sp>
      <p:sp>
        <p:nvSpPr>
          <p:cNvPr id="3" name="Content Placeholder 2"/>
          <p:cNvSpPr>
            <a:spLocks noGrp="1"/>
          </p:cNvSpPr>
          <p:nvPr>
            <p:ph idx="1"/>
          </p:nvPr>
        </p:nvSpPr>
        <p:spPr>
          <a:xfrm>
            <a:off x="2714125" y="2147242"/>
            <a:ext cx="7581901" cy="1581464"/>
          </a:xfrm>
        </p:spPr>
        <p:txBody>
          <a:bodyPr>
            <a:normAutofit/>
          </a:bodyPr>
          <a:lstStyle/>
          <a:p>
            <a:pPr marL="0" indent="0">
              <a:buNone/>
            </a:pPr>
            <a:r>
              <a:rPr lang="en-US" sz="8000" b="0" i="1" dirty="0"/>
              <a:t>P</a:t>
            </a:r>
            <a:r>
              <a:rPr lang="en-US" sz="8000" b="0" dirty="0"/>
              <a:t> = </a:t>
            </a:r>
            <a:r>
              <a:rPr lang="en-US" sz="8000" b="0" i="1" baseline="30000" dirty="0"/>
              <a:t>W</a:t>
            </a:r>
            <a:r>
              <a:rPr lang="en-US" sz="8000" b="0" i="1" dirty="0"/>
              <a:t>/</a:t>
            </a:r>
            <a:r>
              <a:rPr lang="en-US" sz="8000" b="0" i="1" baseline="-25000" dirty="0"/>
              <a:t>t</a:t>
            </a:r>
          </a:p>
        </p:txBody>
      </p:sp>
      <p:cxnSp>
        <p:nvCxnSpPr>
          <p:cNvPr id="7" name="Straight Arrow Connector 6"/>
          <p:cNvCxnSpPr/>
          <p:nvPr/>
        </p:nvCxnSpPr>
        <p:spPr>
          <a:xfrm flipH="1" flipV="1">
            <a:off x="5421362" y="3613433"/>
            <a:ext cx="1339524" cy="15741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4764228" y="1287082"/>
            <a:ext cx="177122" cy="10105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4013468" y="540552"/>
            <a:ext cx="3862008" cy="707886"/>
          </a:xfrm>
          <a:prstGeom prst="rect">
            <a:avLst/>
          </a:prstGeom>
          <a:noFill/>
        </p:spPr>
        <p:txBody>
          <a:bodyPr wrap="square" rtlCol="0">
            <a:spAutoFit/>
          </a:bodyPr>
          <a:lstStyle/>
          <a:p>
            <a:r>
              <a:rPr lang="en-US" sz="4000" dirty="0"/>
              <a:t>Joules (J)</a:t>
            </a:r>
          </a:p>
        </p:txBody>
      </p:sp>
      <p:sp>
        <p:nvSpPr>
          <p:cNvPr id="18" name="TextBox 17"/>
          <p:cNvSpPr txBox="1"/>
          <p:nvPr/>
        </p:nvSpPr>
        <p:spPr>
          <a:xfrm>
            <a:off x="5609314" y="5187620"/>
            <a:ext cx="2829095" cy="707886"/>
          </a:xfrm>
          <a:prstGeom prst="rect">
            <a:avLst/>
          </a:prstGeom>
          <a:noFill/>
        </p:spPr>
        <p:txBody>
          <a:bodyPr wrap="square" rtlCol="0">
            <a:spAutoFit/>
          </a:bodyPr>
          <a:lstStyle/>
          <a:p>
            <a:r>
              <a:rPr lang="en-US" sz="4000" dirty="0"/>
              <a:t>seconds (s)</a:t>
            </a:r>
          </a:p>
        </p:txBody>
      </p:sp>
      <p:sp>
        <p:nvSpPr>
          <p:cNvPr id="23" name="TextBox 22"/>
          <p:cNvSpPr txBox="1"/>
          <p:nvPr/>
        </p:nvSpPr>
        <p:spPr>
          <a:xfrm>
            <a:off x="1255741" y="4833677"/>
            <a:ext cx="3862008" cy="707886"/>
          </a:xfrm>
          <a:prstGeom prst="rect">
            <a:avLst/>
          </a:prstGeom>
          <a:noFill/>
        </p:spPr>
        <p:txBody>
          <a:bodyPr wrap="square" rtlCol="0">
            <a:spAutoFit/>
          </a:bodyPr>
          <a:lstStyle/>
          <a:p>
            <a:r>
              <a:rPr lang="en-US" sz="4000" dirty="0"/>
              <a:t>Watts (W)</a:t>
            </a:r>
          </a:p>
        </p:txBody>
      </p:sp>
      <p:cxnSp>
        <p:nvCxnSpPr>
          <p:cNvPr id="24" name="Straight Arrow Connector 23"/>
          <p:cNvCxnSpPr/>
          <p:nvPr/>
        </p:nvCxnSpPr>
        <p:spPr>
          <a:xfrm flipV="1">
            <a:off x="2487203" y="3393621"/>
            <a:ext cx="513776" cy="14400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01798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0" grpId="0"/>
      <p:bldP spid="18" grpId="0"/>
      <p:bldP spid="2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grid.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0300" y="0"/>
            <a:ext cx="6868251" cy="6858000"/>
          </a:xfrm>
          <a:prstGeom prst="rect">
            <a:avLst/>
          </a:prstGeom>
        </p:spPr>
      </p:pic>
    </p:spTree>
    <p:extLst>
      <p:ext uri="{BB962C8B-B14F-4D97-AF65-F5344CB8AC3E}">
        <p14:creationId xmlns:p14="http://schemas.microsoft.com/office/powerpoint/2010/main" val="26472740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215510"/>
          </a:xfrm>
        </p:spPr>
        <p:txBody>
          <a:bodyPr/>
          <a:lstStyle/>
          <a:p>
            <a:r>
              <a:rPr lang="en-US" dirty="0"/>
              <a:t>Energy v. Power</a:t>
            </a:r>
          </a:p>
        </p:txBody>
      </p:sp>
      <p:sp>
        <p:nvSpPr>
          <p:cNvPr id="3" name="Content Placeholder 2"/>
          <p:cNvSpPr>
            <a:spLocks noGrp="1"/>
          </p:cNvSpPr>
          <p:nvPr>
            <p:ph idx="1"/>
          </p:nvPr>
        </p:nvSpPr>
        <p:spPr>
          <a:xfrm>
            <a:off x="779462" y="1617971"/>
            <a:ext cx="7581901" cy="1063485"/>
          </a:xfrm>
        </p:spPr>
        <p:txBody>
          <a:bodyPr/>
          <a:lstStyle/>
          <a:p>
            <a:pPr marL="0" indent="0">
              <a:buNone/>
            </a:pPr>
            <a:r>
              <a:rPr lang="en-US" dirty="0"/>
              <a:t>Let’s consider two things with nearly equivalent amounts of chemically-stored energy:</a:t>
            </a:r>
          </a:p>
        </p:txBody>
      </p:sp>
      <p:pic>
        <p:nvPicPr>
          <p:cNvPr id="4" name="Picture 3" descr="snicker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462" y="3526327"/>
            <a:ext cx="3979599" cy="1392860"/>
          </a:xfrm>
          <a:prstGeom prst="rect">
            <a:avLst/>
          </a:prstGeom>
        </p:spPr>
      </p:pic>
      <p:pic>
        <p:nvPicPr>
          <p:cNvPr id="5" name="Picture 4" descr="stick-of-dynamite-utah-image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2510" y="2828207"/>
            <a:ext cx="2304288" cy="2743200"/>
          </a:xfrm>
          <a:prstGeom prst="rect">
            <a:avLst/>
          </a:prstGeom>
        </p:spPr>
      </p:pic>
      <p:sp>
        <p:nvSpPr>
          <p:cNvPr id="7" name="Content Placeholder 2"/>
          <p:cNvSpPr txBox="1">
            <a:spLocks/>
          </p:cNvSpPr>
          <p:nvPr/>
        </p:nvSpPr>
        <p:spPr>
          <a:xfrm>
            <a:off x="1721533" y="4919187"/>
            <a:ext cx="2201654" cy="652220"/>
          </a:xfrm>
          <a:prstGeom prst="rect">
            <a:avLst/>
          </a:prstGeom>
        </p:spPr>
        <p:txBody>
          <a:bodyPr vert="horz" lIns="91440" tIns="45720" rIns="91440" bIns="45720" rtlCol="0">
            <a:normAutofit/>
          </a:bodyPr>
          <a:lstStyle>
            <a:lvl1pPr marL="403225" indent="-403225" algn="l" defTabSz="914400" rtl="0" eaLnBrk="1" latinLnBrk="0" hangingPunct="1">
              <a:spcBef>
                <a:spcPts val="2000"/>
              </a:spcBef>
              <a:buFontTx/>
              <a:buBlip>
                <a:blip r:embed="rId4"/>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4"/>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4"/>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4"/>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4"/>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4"/>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marL="0" indent="0">
              <a:buFontTx/>
              <a:buNone/>
            </a:pPr>
            <a:r>
              <a:rPr lang="en-US" dirty="0"/>
              <a:t>528 Calories</a:t>
            </a:r>
          </a:p>
        </p:txBody>
      </p:sp>
      <p:sp>
        <p:nvSpPr>
          <p:cNvPr id="8" name="Content Placeholder 2"/>
          <p:cNvSpPr txBox="1">
            <a:spLocks/>
          </p:cNvSpPr>
          <p:nvPr/>
        </p:nvSpPr>
        <p:spPr>
          <a:xfrm>
            <a:off x="5776821" y="5571407"/>
            <a:ext cx="1825907" cy="652220"/>
          </a:xfrm>
          <a:prstGeom prst="rect">
            <a:avLst/>
          </a:prstGeom>
        </p:spPr>
        <p:txBody>
          <a:bodyPr vert="horz" lIns="91440" tIns="45720" rIns="91440" bIns="45720" rtlCol="0">
            <a:normAutofit/>
          </a:bodyPr>
          <a:lstStyle>
            <a:lvl1pPr marL="403225" indent="-403225" algn="l" defTabSz="914400" rtl="0" eaLnBrk="1" latinLnBrk="0" hangingPunct="1">
              <a:spcBef>
                <a:spcPts val="2000"/>
              </a:spcBef>
              <a:buFontTx/>
              <a:buBlip>
                <a:blip r:embed="rId4"/>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4"/>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4"/>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4"/>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4"/>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4"/>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marL="0" indent="0">
              <a:buFontTx/>
              <a:buNone/>
            </a:pPr>
            <a:r>
              <a:rPr lang="en-US" dirty="0"/>
              <a:t>504 Calories</a:t>
            </a:r>
          </a:p>
        </p:txBody>
      </p:sp>
    </p:spTree>
    <p:extLst>
      <p:ext uri="{BB962C8B-B14F-4D97-AF65-F5344CB8AC3E}">
        <p14:creationId xmlns:p14="http://schemas.microsoft.com/office/powerpoint/2010/main" val="367151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876" y="107577"/>
            <a:ext cx="8502354" cy="1653988"/>
          </a:xfrm>
        </p:spPr>
        <p:txBody>
          <a:bodyPr/>
          <a:lstStyle/>
          <a:p>
            <a:r>
              <a:rPr lang="en-US" sz="4000" dirty="0"/>
              <a:t>Does nearly equivalent energy mean similar power?</a:t>
            </a:r>
          </a:p>
        </p:txBody>
      </p:sp>
      <p:sp>
        <p:nvSpPr>
          <p:cNvPr id="3" name="Content Placeholder 2"/>
          <p:cNvSpPr>
            <a:spLocks noGrp="1"/>
          </p:cNvSpPr>
          <p:nvPr>
            <p:ph idx="1"/>
          </p:nvPr>
        </p:nvSpPr>
        <p:spPr>
          <a:xfrm>
            <a:off x="740869" y="1882588"/>
            <a:ext cx="7532169" cy="3953436"/>
          </a:xfrm>
        </p:spPr>
        <p:txBody>
          <a:bodyPr>
            <a:normAutofit/>
          </a:bodyPr>
          <a:lstStyle/>
          <a:p>
            <a:pPr marL="0" indent="0">
              <a:buNone/>
            </a:pPr>
            <a:r>
              <a:rPr lang="en-US" sz="2800" dirty="0"/>
              <a:t>No!</a:t>
            </a:r>
          </a:p>
          <a:p>
            <a:pPr marL="0" indent="0">
              <a:buNone/>
            </a:pPr>
            <a:r>
              <a:rPr lang="en-US" sz="2800" dirty="0"/>
              <a:t>Although the Snickers has slightly more energy content than the dynamite, it releases that energy over a </a:t>
            </a:r>
            <a:r>
              <a:rPr lang="en-US" sz="2800" i="1" dirty="0"/>
              <a:t>much</a:t>
            </a:r>
            <a:r>
              <a:rPr lang="en-US" sz="2800" dirty="0"/>
              <a:t> longer timescale.</a:t>
            </a:r>
          </a:p>
          <a:p>
            <a:pPr marL="0" indent="0">
              <a:buNone/>
            </a:pPr>
            <a:r>
              <a:rPr lang="en-US" sz="2800" dirty="0"/>
              <a:t>Let’s assume a Snickers will give you energy for ~ 2 hours and that a stick of dynamite releases its energy in ~ 0.1 sec.</a:t>
            </a:r>
          </a:p>
        </p:txBody>
      </p:sp>
    </p:spTree>
    <p:extLst>
      <p:ext uri="{BB962C8B-B14F-4D97-AF65-F5344CB8AC3E}">
        <p14:creationId xmlns:p14="http://schemas.microsoft.com/office/powerpoint/2010/main" val="397939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951" y="493952"/>
            <a:ext cx="7743846" cy="6033276"/>
          </a:xfrm>
        </p:spPr>
        <p:txBody>
          <a:bodyPr>
            <a:normAutofit/>
          </a:bodyPr>
          <a:lstStyle/>
          <a:p>
            <a:pPr marL="0" indent="0">
              <a:buNone/>
            </a:pPr>
            <a:r>
              <a:rPr lang="en-US" dirty="0"/>
              <a:t>First, convert Calories to Joules:</a:t>
            </a:r>
          </a:p>
          <a:p>
            <a:pPr marL="0" indent="0">
              <a:buNone/>
            </a:pPr>
            <a:r>
              <a:rPr lang="en-US" i="1" dirty="0" err="1"/>
              <a:t>E</a:t>
            </a:r>
            <a:r>
              <a:rPr lang="en-US" i="1" baseline="-25000" dirty="0" err="1"/>
              <a:t>snickers</a:t>
            </a:r>
            <a:r>
              <a:rPr lang="en-US" dirty="0"/>
              <a:t> = 528 Cal x (</a:t>
            </a:r>
            <a:r>
              <a:rPr lang="en-US" baseline="30000" dirty="0"/>
              <a:t>1000 </a:t>
            </a:r>
            <a:r>
              <a:rPr lang="en-US" baseline="30000" dirty="0" err="1"/>
              <a:t>cal</a:t>
            </a:r>
            <a:r>
              <a:rPr lang="en-US" dirty="0"/>
              <a:t>/</a:t>
            </a:r>
            <a:r>
              <a:rPr lang="en-US" baseline="-25000" dirty="0"/>
              <a:t>1 Cal</a:t>
            </a:r>
            <a:r>
              <a:rPr lang="en-US" dirty="0"/>
              <a:t>) x (</a:t>
            </a:r>
            <a:r>
              <a:rPr lang="en-US" baseline="30000" dirty="0"/>
              <a:t>4.184 J</a:t>
            </a:r>
            <a:r>
              <a:rPr lang="en-US" dirty="0"/>
              <a:t>/</a:t>
            </a:r>
            <a:r>
              <a:rPr lang="en-US" baseline="-25000" dirty="0"/>
              <a:t>1 </a:t>
            </a:r>
            <a:r>
              <a:rPr lang="en-US" baseline="-25000" dirty="0" err="1"/>
              <a:t>cal</a:t>
            </a:r>
            <a:r>
              <a:rPr lang="en-US" dirty="0"/>
              <a:t>) ≈ 2,200,000 J </a:t>
            </a:r>
          </a:p>
          <a:p>
            <a:pPr marL="0" indent="0">
              <a:buNone/>
            </a:pPr>
            <a:r>
              <a:rPr lang="en-US" i="1" dirty="0" err="1"/>
              <a:t>E</a:t>
            </a:r>
            <a:r>
              <a:rPr lang="en-US" i="1" baseline="-25000" dirty="0" err="1"/>
              <a:t>dynamite</a:t>
            </a:r>
            <a:r>
              <a:rPr lang="en-US" dirty="0"/>
              <a:t> = 504 Cal x (</a:t>
            </a:r>
            <a:r>
              <a:rPr lang="en-US" baseline="30000" dirty="0"/>
              <a:t>1000 </a:t>
            </a:r>
            <a:r>
              <a:rPr lang="en-US" baseline="30000" dirty="0" err="1"/>
              <a:t>cal</a:t>
            </a:r>
            <a:r>
              <a:rPr lang="en-US" dirty="0"/>
              <a:t>/</a:t>
            </a:r>
            <a:r>
              <a:rPr lang="en-US" baseline="-25000" dirty="0"/>
              <a:t>1 Cal</a:t>
            </a:r>
            <a:r>
              <a:rPr lang="en-US" dirty="0"/>
              <a:t>) x (</a:t>
            </a:r>
            <a:r>
              <a:rPr lang="en-US" baseline="30000" dirty="0"/>
              <a:t>4.184 J</a:t>
            </a:r>
            <a:r>
              <a:rPr lang="en-US" dirty="0"/>
              <a:t>/</a:t>
            </a:r>
            <a:r>
              <a:rPr lang="en-US" baseline="-25000" dirty="0"/>
              <a:t>1 </a:t>
            </a:r>
            <a:r>
              <a:rPr lang="en-US" baseline="-25000" dirty="0" err="1"/>
              <a:t>cal</a:t>
            </a:r>
            <a:r>
              <a:rPr lang="en-US" dirty="0"/>
              <a:t>) ≈ 2,100,000 J </a:t>
            </a:r>
          </a:p>
          <a:p>
            <a:pPr marL="0" indent="0">
              <a:buNone/>
            </a:pPr>
            <a:endParaRPr lang="en-US" dirty="0"/>
          </a:p>
          <a:p>
            <a:pPr marL="0" indent="0">
              <a:buNone/>
            </a:pPr>
            <a:r>
              <a:rPr lang="en-US" dirty="0"/>
              <a:t>Now calculate power:</a:t>
            </a:r>
          </a:p>
          <a:p>
            <a:pPr marL="0" indent="0">
              <a:buNone/>
            </a:pPr>
            <a:r>
              <a:rPr lang="en-US" i="1" dirty="0" err="1"/>
              <a:t>P</a:t>
            </a:r>
            <a:r>
              <a:rPr lang="en-US" i="1" baseline="-25000" dirty="0" err="1"/>
              <a:t>snickers</a:t>
            </a:r>
            <a:r>
              <a:rPr lang="en-US" dirty="0"/>
              <a:t> = </a:t>
            </a:r>
            <a:r>
              <a:rPr lang="en-US" i="1" dirty="0" err="1"/>
              <a:t>E</a:t>
            </a:r>
            <a:r>
              <a:rPr lang="en-US" i="1" baseline="-25000" dirty="0" err="1"/>
              <a:t>snickers</a:t>
            </a:r>
            <a:r>
              <a:rPr lang="en-US" dirty="0"/>
              <a:t>/</a:t>
            </a:r>
            <a:r>
              <a:rPr lang="en-US" i="1" dirty="0"/>
              <a:t>t</a:t>
            </a:r>
            <a:r>
              <a:rPr lang="en-US" dirty="0"/>
              <a:t> = (2,200,000 J) / (7200 s) ≈ 300 W</a:t>
            </a:r>
          </a:p>
          <a:p>
            <a:pPr marL="0" indent="0">
              <a:buNone/>
            </a:pPr>
            <a:r>
              <a:rPr lang="en-US" i="1" dirty="0" err="1"/>
              <a:t>P</a:t>
            </a:r>
            <a:r>
              <a:rPr lang="en-US" i="1" baseline="-25000" dirty="0" err="1"/>
              <a:t>dynamite</a:t>
            </a:r>
            <a:r>
              <a:rPr lang="en-US" dirty="0"/>
              <a:t> = </a:t>
            </a:r>
            <a:r>
              <a:rPr lang="en-US" i="1" dirty="0" err="1"/>
              <a:t>E</a:t>
            </a:r>
            <a:r>
              <a:rPr lang="en-US" i="1" baseline="-25000" dirty="0" err="1"/>
              <a:t>dynamite</a:t>
            </a:r>
            <a:r>
              <a:rPr lang="en-US" dirty="0"/>
              <a:t>/</a:t>
            </a:r>
            <a:r>
              <a:rPr lang="en-US" i="1" dirty="0"/>
              <a:t>t</a:t>
            </a:r>
            <a:r>
              <a:rPr lang="en-US" dirty="0"/>
              <a:t> = (2,100,000 J) / (0.1 s) ≈ 21,000,000 W</a:t>
            </a:r>
          </a:p>
        </p:txBody>
      </p:sp>
    </p:spTree>
    <p:extLst>
      <p:ext uri="{BB962C8B-B14F-4D97-AF65-F5344CB8AC3E}">
        <p14:creationId xmlns:p14="http://schemas.microsoft.com/office/powerpoint/2010/main" val="392765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Physics:</a:t>
            </a:r>
          </a:p>
        </p:txBody>
      </p:sp>
      <p:sp>
        <p:nvSpPr>
          <p:cNvPr id="3" name="Subtitle 2"/>
          <p:cNvSpPr>
            <a:spLocks noGrp="1"/>
          </p:cNvSpPr>
          <p:nvPr>
            <p:ph type="subTitle" idx="1"/>
          </p:nvPr>
        </p:nvSpPr>
        <p:spPr>
          <a:xfrm>
            <a:off x="820738" y="5509494"/>
            <a:ext cx="7542212" cy="752354"/>
          </a:xfrm>
        </p:spPr>
        <p:txBody>
          <a:bodyPr/>
          <a:lstStyle/>
          <a:p>
            <a:r>
              <a:rPr lang="en-US" dirty="0"/>
              <a:t>Gravitation &amp; Orbits</a:t>
            </a:r>
          </a:p>
          <a:p>
            <a:endParaRPr lang="en-US" dirty="0"/>
          </a:p>
        </p:txBody>
      </p:sp>
    </p:spTree>
    <p:extLst>
      <p:ext uri="{BB962C8B-B14F-4D97-AF65-F5344CB8AC3E}">
        <p14:creationId xmlns:p14="http://schemas.microsoft.com/office/powerpoint/2010/main" val="40907627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0" y="63645"/>
            <a:ext cx="8915400" cy="843607"/>
          </a:xfrm>
        </p:spPr>
        <p:txBody>
          <a:bodyPr/>
          <a:lstStyle/>
          <a:p>
            <a:pPr eaLnBrk="1" hangingPunct="1">
              <a:defRPr/>
            </a:pPr>
            <a:r>
              <a:rPr lang="en-US" dirty="0">
                <a:cs typeface="+mj-cs"/>
              </a:rPr>
              <a:t>Sir Isaac Newton (1643-1727)</a:t>
            </a:r>
          </a:p>
        </p:txBody>
      </p:sp>
      <p:sp>
        <p:nvSpPr>
          <p:cNvPr id="165891" name="Rectangle 3"/>
          <p:cNvSpPr>
            <a:spLocks noGrp="1" noChangeArrowheads="1"/>
          </p:cNvSpPr>
          <p:nvPr>
            <p:ph type="body" idx="1"/>
          </p:nvPr>
        </p:nvSpPr>
        <p:spPr>
          <a:xfrm>
            <a:off x="4249738" y="1105198"/>
            <a:ext cx="4894262" cy="5624962"/>
          </a:xfrm>
        </p:spPr>
        <p:txBody>
          <a:bodyPr>
            <a:normAutofit/>
          </a:bodyPr>
          <a:lstStyle/>
          <a:p>
            <a:pPr eaLnBrk="1" hangingPunct="1">
              <a:defRPr/>
            </a:pPr>
            <a:r>
              <a:rPr lang="en-US" sz="2000" dirty="0">
                <a:cs typeface="+mn-cs"/>
              </a:rPr>
              <a:t>Born December 25, 1642</a:t>
            </a:r>
          </a:p>
          <a:p>
            <a:pPr eaLnBrk="1" hangingPunct="1">
              <a:defRPr/>
            </a:pPr>
            <a:r>
              <a:rPr lang="en-US" sz="2000" dirty="0">
                <a:cs typeface="+mn-cs"/>
              </a:rPr>
              <a:t>Or January 4, 1643</a:t>
            </a:r>
          </a:p>
          <a:p>
            <a:pPr eaLnBrk="1" hangingPunct="1">
              <a:defRPr/>
            </a:pPr>
            <a:r>
              <a:rPr lang="en-US" sz="2000" dirty="0">
                <a:cs typeface="+mn-cs"/>
              </a:rPr>
              <a:t>Arrogant, vindictive jerk</a:t>
            </a:r>
          </a:p>
          <a:p>
            <a:pPr eaLnBrk="1" hangingPunct="1">
              <a:defRPr/>
            </a:pPr>
            <a:r>
              <a:rPr lang="en-US" sz="2000" dirty="0">
                <a:cs typeface="+mn-cs"/>
              </a:rPr>
              <a:t>Loathed interacting with other people</a:t>
            </a:r>
          </a:p>
          <a:p>
            <a:pPr eaLnBrk="1" hangingPunct="1">
              <a:defRPr/>
            </a:pPr>
            <a:r>
              <a:rPr lang="en-US" sz="2000" dirty="0">
                <a:cs typeface="+mn-cs"/>
              </a:rPr>
              <a:t>Obsessed with alchemy, numerology, the occult, and biblical prophecy</a:t>
            </a:r>
          </a:p>
          <a:p>
            <a:pPr eaLnBrk="1" hangingPunct="1">
              <a:defRPr/>
            </a:pPr>
            <a:r>
              <a:rPr lang="en-US" sz="2000" dirty="0">
                <a:cs typeface="+mn-cs"/>
              </a:rPr>
              <a:t>Suffered from temporary insanity, possibly due to mercury poisoning</a:t>
            </a:r>
          </a:p>
          <a:p>
            <a:pPr eaLnBrk="1" hangingPunct="1">
              <a:defRPr/>
            </a:pPr>
            <a:r>
              <a:rPr lang="en-US" sz="2000" dirty="0">
                <a:cs typeface="+mn-cs"/>
              </a:rPr>
              <a:t>Arguably the most brilliant man who ever lived, he ushered mankind into a new era of mathematics and physics.</a:t>
            </a:r>
          </a:p>
          <a:p>
            <a:pPr eaLnBrk="1" hangingPunct="1">
              <a:defRPr/>
            </a:pPr>
            <a:r>
              <a:rPr lang="en-US" sz="2000" dirty="0">
                <a:cs typeface="+mn-cs"/>
              </a:rPr>
              <a:t>And, as a child, he once built a UFO</a:t>
            </a:r>
          </a:p>
        </p:txBody>
      </p:sp>
      <p:pic>
        <p:nvPicPr>
          <p:cNvPr id="165892" name="Picture 4" descr="C:\Documents and Settings\Tom\My Documents\My Pictures\Astronomy\History of Astronomy\newton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95400"/>
            <a:ext cx="3716338"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1188716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5890"/>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165892"/>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65891">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165891">
                                            <p:txEl>
                                              <p:pRg st="1" end="1"/>
                                            </p:txEl>
                                          </p:spTgt>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165891">
                                            <p:txEl>
                                              <p:pRg st="2" end="2"/>
                                            </p:txEl>
                                          </p:spTgt>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499"/>
                                          </p:stCondLst>
                                        </p:cTn>
                                        <p:tgtEl>
                                          <p:spTgt spid="165891">
                                            <p:txEl>
                                              <p:pRg st="3" end="3"/>
                                            </p:txEl>
                                          </p:spTgt>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165891">
                                            <p:txEl>
                                              <p:pRg st="4" end="4"/>
                                            </p:txEl>
                                          </p:spTgt>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499"/>
                                          </p:stCondLst>
                                        </p:cTn>
                                        <p:tgtEl>
                                          <p:spTgt spid="165891">
                                            <p:txEl>
                                              <p:pRg st="5" end="5"/>
                                            </p:txEl>
                                          </p:spTgt>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165891">
                                            <p:txEl>
                                              <p:pRg st="6" end="6"/>
                                            </p:txEl>
                                          </p:spTgt>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499"/>
                                          </p:stCondLst>
                                        </p:cTn>
                                        <p:tgtEl>
                                          <p:spTgt spid="16589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0" grpId="0" autoUpdateAnimBg="0"/>
      <p:bldP spid="165891"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154" y="142367"/>
            <a:ext cx="8733009" cy="1162262"/>
          </a:xfrm>
        </p:spPr>
        <p:txBody>
          <a:bodyPr/>
          <a:lstStyle/>
          <a:p>
            <a:pPr algn="l"/>
            <a:r>
              <a:rPr lang="en-US" sz="4000" dirty="0"/>
              <a:t>Only the component of </a:t>
            </a:r>
            <a:r>
              <a:rPr lang="en-US" sz="4000" i="1" dirty="0"/>
              <a:t>F</a:t>
            </a:r>
            <a:r>
              <a:rPr lang="en-US" sz="4000" dirty="0"/>
              <a:t> parallel to </a:t>
            </a:r>
            <a:r>
              <a:rPr lang="en-US" sz="4000" i="1" dirty="0"/>
              <a:t>d</a:t>
            </a:r>
            <a:r>
              <a:rPr lang="en-US" sz="4000" dirty="0"/>
              <a:t> contributes to work.</a:t>
            </a:r>
          </a:p>
        </p:txBody>
      </p:sp>
      <p:cxnSp>
        <p:nvCxnSpPr>
          <p:cNvPr id="5" name="Straight Arrow Connector 4"/>
          <p:cNvCxnSpPr/>
          <p:nvPr/>
        </p:nvCxnSpPr>
        <p:spPr>
          <a:xfrm>
            <a:off x="5462418" y="191350"/>
            <a:ext cx="382721" cy="0"/>
          </a:xfrm>
          <a:prstGeom prst="straightConnector1">
            <a:avLst/>
          </a:prstGeom>
          <a:ln>
            <a:solidFill>
              <a:schemeClr val="tx1"/>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8135210" y="156560"/>
            <a:ext cx="382721" cy="0"/>
          </a:xfrm>
          <a:prstGeom prst="straightConnector1">
            <a:avLst/>
          </a:prstGeom>
          <a:ln>
            <a:solidFill>
              <a:schemeClr val="tx1"/>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pic>
        <p:nvPicPr>
          <p:cNvPr id="8" name="Picture 7" descr="push-mower-424.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284" y="1513369"/>
            <a:ext cx="5384800" cy="3568700"/>
          </a:xfrm>
          <a:prstGeom prst="rect">
            <a:avLst/>
          </a:prstGeom>
        </p:spPr>
      </p:pic>
      <p:sp>
        <p:nvSpPr>
          <p:cNvPr id="11" name="TextBox 10"/>
          <p:cNvSpPr txBox="1"/>
          <p:nvPr/>
        </p:nvSpPr>
        <p:spPr>
          <a:xfrm>
            <a:off x="7367644" y="5809946"/>
            <a:ext cx="896155" cy="7078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000" b="1" dirty="0">
                <a:solidFill>
                  <a:schemeClr val="accent3">
                    <a:lumMod val="60000"/>
                    <a:lumOff val="40000"/>
                  </a:schemeClr>
                </a:solidFill>
              </a:rPr>
              <a:t>F</a:t>
            </a:r>
          </a:p>
        </p:txBody>
      </p:sp>
      <p:cxnSp>
        <p:nvCxnSpPr>
          <p:cNvPr id="12" name="Straight Arrow Connector 11"/>
          <p:cNvCxnSpPr/>
          <p:nvPr/>
        </p:nvCxnSpPr>
        <p:spPr>
          <a:xfrm>
            <a:off x="7489435" y="5938482"/>
            <a:ext cx="295739" cy="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3" name="Straight Arrow Connector 12"/>
          <p:cNvCxnSpPr/>
          <p:nvPr/>
        </p:nvCxnSpPr>
        <p:spPr>
          <a:xfrm>
            <a:off x="2970744" y="2939764"/>
            <a:ext cx="5866644" cy="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5" name="Straight Arrow Connector 14"/>
          <p:cNvCxnSpPr/>
          <p:nvPr/>
        </p:nvCxnSpPr>
        <p:spPr>
          <a:xfrm>
            <a:off x="2970744" y="2939764"/>
            <a:ext cx="4300965" cy="2904974"/>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16" name="TextBox 15"/>
          <p:cNvSpPr txBox="1"/>
          <p:nvPr/>
        </p:nvSpPr>
        <p:spPr>
          <a:xfrm>
            <a:off x="8253419" y="1987611"/>
            <a:ext cx="740536" cy="7078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000" b="1" dirty="0">
                <a:solidFill>
                  <a:srgbClr val="FF0000"/>
                </a:solidFill>
              </a:rPr>
              <a:t>d</a:t>
            </a:r>
          </a:p>
        </p:txBody>
      </p:sp>
      <p:cxnSp>
        <p:nvCxnSpPr>
          <p:cNvPr id="17" name="Straight Arrow Connector 16"/>
          <p:cNvCxnSpPr/>
          <p:nvPr/>
        </p:nvCxnSpPr>
        <p:spPr>
          <a:xfrm>
            <a:off x="8346102" y="2065851"/>
            <a:ext cx="295739" cy="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4" name="Straight Connector 3"/>
          <p:cNvCxnSpPr/>
          <p:nvPr/>
        </p:nvCxnSpPr>
        <p:spPr>
          <a:xfrm flipV="1">
            <a:off x="7271709" y="2939764"/>
            <a:ext cx="0" cy="2870183"/>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970744" y="2939764"/>
            <a:ext cx="4300965" cy="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19" name="TextBox 18"/>
          <p:cNvSpPr txBox="1"/>
          <p:nvPr/>
        </p:nvSpPr>
        <p:spPr>
          <a:xfrm>
            <a:off x="4062401" y="2887579"/>
            <a:ext cx="1782738" cy="7078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000" b="1" dirty="0" err="1">
                <a:solidFill>
                  <a:schemeClr val="accent3">
                    <a:lumMod val="60000"/>
                    <a:lumOff val="40000"/>
                  </a:schemeClr>
                </a:solidFill>
              </a:rPr>
              <a:t>θ</a:t>
            </a:r>
            <a:endParaRPr lang="en-US" sz="4000" b="1" dirty="0">
              <a:solidFill>
                <a:schemeClr val="accent3">
                  <a:lumMod val="60000"/>
                  <a:lumOff val="40000"/>
                </a:schemeClr>
              </a:solidFill>
            </a:endParaRPr>
          </a:p>
        </p:txBody>
      </p:sp>
      <p:sp>
        <p:nvSpPr>
          <p:cNvPr id="20" name="TextBox 19"/>
          <p:cNvSpPr txBox="1"/>
          <p:nvPr/>
        </p:nvSpPr>
        <p:spPr>
          <a:xfrm>
            <a:off x="6326266" y="1987611"/>
            <a:ext cx="1458908" cy="1323439"/>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000" b="1" dirty="0">
                <a:solidFill>
                  <a:schemeClr val="accent3">
                    <a:lumMod val="60000"/>
                    <a:lumOff val="40000"/>
                  </a:schemeClr>
                </a:solidFill>
              </a:rPr>
              <a:t>F</a:t>
            </a:r>
            <a:r>
              <a:rPr lang="en-US" sz="4000" b="1" baseline="-25000" dirty="0">
                <a:solidFill>
                  <a:schemeClr val="accent3">
                    <a:lumMod val="60000"/>
                    <a:lumOff val="40000"/>
                  </a:schemeClr>
                </a:solidFill>
              </a:rPr>
              <a:t>||</a:t>
            </a:r>
          </a:p>
          <a:p>
            <a:endParaRPr lang="en-US" sz="4000" b="1" dirty="0">
              <a:solidFill>
                <a:schemeClr val="accent3">
                  <a:lumMod val="60000"/>
                  <a:lumOff val="40000"/>
                </a:schemeClr>
              </a:solidFill>
            </a:endParaRPr>
          </a:p>
        </p:txBody>
      </p:sp>
      <p:cxnSp>
        <p:nvCxnSpPr>
          <p:cNvPr id="21" name="Straight Arrow Connector 20"/>
          <p:cNvCxnSpPr/>
          <p:nvPr/>
        </p:nvCxnSpPr>
        <p:spPr>
          <a:xfrm>
            <a:off x="6430642" y="2103254"/>
            <a:ext cx="295739" cy="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22" name="Content Placeholder 2"/>
          <p:cNvSpPr>
            <a:spLocks noGrp="1"/>
          </p:cNvSpPr>
          <p:nvPr>
            <p:ph idx="1"/>
          </p:nvPr>
        </p:nvSpPr>
        <p:spPr>
          <a:xfrm>
            <a:off x="365325" y="5263082"/>
            <a:ext cx="6065317" cy="1562841"/>
          </a:xfrm>
        </p:spPr>
        <p:txBody>
          <a:bodyPr>
            <a:normAutofit lnSpcReduction="10000"/>
          </a:bodyPr>
          <a:lstStyle/>
          <a:p>
            <a:pPr marL="0" indent="0">
              <a:buNone/>
            </a:pPr>
            <a:r>
              <a:rPr lang="en-US" dirty="0"/>
              <a:t>So,  </a:t>
            </a:r>
            <a:r>
              <a:rPr lang="en-US" sz="4000" i="1" dirty="0"/>
              <a:t>W</a:t>
            </a:r>
            <a:r>
              <a:rPr lang="en-US" sz="4000" dirty="0"/>
              <a:t> = </a:t>
            </a:r>
            <a:r>
              <a:rPr lang="en-US" sz="4000" i="1" dirty="0"/>
              <a:t>F</a:t>
            </a:r>
            <a:r>
              <a:rPr lang="en-US" sz="4000" i="1" baseline="-25000" dirty="0"/>
              <a:t>||</a:t>
            </a:r>
            <a:r>
              <a:rPr lang="en-US" sz="4000" i="1" dirty="0"/>
              <a:t>d, </a:t>
            </a:r>
            <a:r>
              <a:rPr lang="en-US" i="1" dirty="0"/>
              <a:t>where</a:t>
            </a:r>
            <a:r>
              <a:rPr lang="en-US" sz="4000" i="1" dirty="0"/>
              <a:t> F</a:t>
            </a:r>
            <a:r>
              <a:rPr lang="en-US" sz="4000" i="1" baseline="-25000" dirty="0"/>
              <a:t>||</a:t>
            </a:r>
            <a:r>
              <a:rPr lang="en-US" sz="4000" i="1" dirty="0"/>
              <a:t> = F </a:t>
            </a:r>
            <a:r>
              <a:rPr lang="en-US" sz="4000" i="1" dirty="0" err="1"/>
              <a:t>cos</a:t>
            </a:r>
            <a:r>
              <a:rPr lang="en-US" sz="4000" i="1" dirty="0"/>
              <a:t> </a:t>
            </a:r>
            <a:r>
              <a:rPr lang="en-US" sz="4000" dirty="0" err="1"/>
              <a:t>θ</a:t>
            </a:r>
            <a:r>
              <a:rPr lang="en-US" sz="4000" i="1" dirty="0"/>
              <a:t> </a:t>
            </a:r>
          </a:p>
          <a:p>
            <a:pPr marL="0" indent="0">
              <a:buNone/>
            </a:pPr>
            <a:r>
              <a:rPr lang="en-US" i="1" dirty="0"/>
              <a:t>Thus, </a:t>
            </a:r>
            <a:r>
              <a:rPr lang="en-US" sz="4000" i="1" dirty="0"/>
              <a:t>W</a:t>
            </a:r>
            <a:r>
              <a:rPr lang="en-US" sz="4000" dirty="0"/>
              <a:t> = </a:t>
            </a:r>
            <a:r>
              <a:rPr lang="en-US" sz="4000" i="1" dirty="0" err="1"/>
              <a:t>Fd</a:t>
            </a:r>
            <a:r>
              <a:rPr lang="en-US" sz="4000" i="1" dirty="0"/>
              <a:t> </a:t>
            </a:r>
            <a:r>
              <a:rPr lang="en-US" sz="4000" i="1" dirty="0" err="1"/>
              <a:t>cos</a:t>
            </a:r>
            <a:r>
              <a:rPr lang="en-US" sz="4000" i="1" dirty="0"/>
              <a:t> </a:t>
            </a:r>
            <a:r>
              <a:rPr lang="en-US" sz="4000" dirty="0" err="1"/>
              <a:t>θ</a:t>
            </a:r>
            <a:endParaRPr lang="en-US" sz="4000" dirty="0"/>
          </a:p>
        </p:txBody>
      </p:sp>
    </p:spTree>
    <p:extLst>
      <p:ext uri="{BB962C8B-B14F-4D97-AF65-F5344CB8AC3E}">
        <p14:creationId xmlns:p14="http://schemas.microsoft.com/office/powerpoint/2010/main" val="352696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2" grpId="1"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marL="0" indent="0">
              <a:buFont typeface="Wingdings" charset="0"/>
              <a:buNone/>
              <a:defRPr/>
            </a:pPr>
            <a:r>
              <a:rPr lang="en-US" sz="2700" i="1" dirty="0"/>
              <a:t>The more I have studied him, the more Newton has receded from me.  It has been my privilege at various times to know a number of brilliant men, men whom I acknowledge without hesitation to be my intellectual superiors.  I have never, however, met one against whom I was unwilling to measure myself, so that it seemed reasonable to say that I was half as able as the person in question, or a third or a fourth, but in every case a finite fraction.  The end result of my study of Newton has served to convince me that with him there is no measure.  He has become for me wholly other, one of the tiny handful of supreme geniuses who have shaped the categories of the human intellect, a man not finally reducible to the criteria by which we comprehend our fellow beings.</a:t>
            </a:r>
          </a:p>
          <a:p>
            <a:pPr marL="0" indent="0">
              <a:buFont typeface="Wingdings" charset="0"/>
              <a:buNone/>
              <a:defRPr/>
            </a:pPr>
            <a:r>
              <a:rPr lang="en-US" sz="2700" i="1" dirty="0"/>
              <a:t>	</a:t>
            </a:r>
          </a:p>
          <a:p>
            <a:pPr marL="0" indent="0">
              <a:buFont typeface="Wingdings" charset="0"/>
              <a:buNone/>
              <a:defRPr/>
            </a:pPr>
            <a:r>
              <a:rPr lang="en-US" sz="2700" dirty="0"/>
              <a:t>		- Richard Westfall, biographer of Isaac Newton</a:t>
            </a:r>
            <a:endParaRPr lang="en-US" sz="2700" i="1" dirty="0"/>
          </a:p>
          <a:p>
            <a:pPr marL="0" indent="0">
              <a:buFont typeface="Wingdings" charset="0"/>
              <a:buNone/>
              <a:defRPr/>
            </a:pPr>
            <a:r>
              <a:rPr lang="en-US" dirty="0"/>
              <a:t>	</a:t>
            </a:r>
          </a:p>
        </p:txBody>
      </p:sp>
    </p:spTree>
    <p:extLst>
      <p:ext uri="{BB962C8B-B14F-4D97-AF65-F5344CB8AC3E}">
        <p14:creationId xmlns:p14="http://schemas.microsoft.com/office/powerpoint/2010/main" val="34790519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381000" y="228600"/>
            <a:ext cx="8229600" cy="1143000"/>
          </a:xfrm>
        </p:spPr>
        <p:txBody>
          <a:bodyPr/>
          <a:lstStyle/>
          <a:p>
            <a:pPr eaLnBrk="1" hangingPunct="1">
              <a:defRPr/>
            </a:pPr>
            <a:r>
              <a:rPr lang="en-US" dirty="0">
                <a:cs typeface="+mj-cs"/>
              </a:rPr>
              <a:t>Newton’s Contributions to Math &amp; Science</a:t>
            </a:r>
          </a:p>
        </p:txBody>
      </p:sp>
      <p:sp>
        <p:nvSpPr>
          <p:cNvPr id="165891" name="Rectangle 3"/>
          <p:cNvSpPr>
            <a:spLocks noGrp="1" noChangeArrowheads="1"/>
          </p:cNvSpPr>
          <p:nvPr>
            <p:ph type="body" idx="1"/>
          </p:nvPr>
        </p:nvSpPr>
        <p:spPr>
          <a:xfrm>
            <a:off x="381000" y="1905000"/>
            <a:ext cx="8534400" cy="4343400"/>
          </a:xfrm>
        </p:spPr>
        <p:txBody>
          <a:bodyPr>
            <a:normAutofit/>
          </a:bodyPr>
          <a:lstStyle/>
          <a:p>
            <a:pPr eaLnBrk="1" hangingPunct="1">
              <a:defRPr/>
            </a:pPr>
            <a:r>
              <a:rPr lang="en-US" sz="2400" dirty="0">
                <a:cs typeface="+mn-cs"/>
              </a:rPr>
              <a:t>Developed (Invented? Discovered?) calculus</a:t>
            </a:r>
          </a:p>
          <a:p>
            <a:pPr eaLnBrk="1" hangingPunct="1">
              <a:defRPr/>
            </a:pPr>
            <a:r>
              <a:rPr lang="en-US" sz="2400" dirty="0">
                <a:cs typeface="+mn-cs"/>
              </a:rPr>
              <a:t>Codified 3 Laws of Motion</a:t>
            </a:r>
          </a:p>
          <a:p>
            <a:pPr eaLnBrk="1" hangingPunct="1">
              <a:defRPr/>
            </a:pPr>
            <a:r>
              <a:rPr lang="en-US" sz="2400" dirty="0">
                <a:cs typeface="+mn-cs"/>
              </a:rPr>
              <a:t>Discovered Law of Universal Gravitation</a:t>
            </a:r>
          </a:p>
          <a:p>
            <a:pPr eaLnBrk="1" hangingPunct="1">
              <a:defRPr/>
            </a:pPr>
            <a:r>
              <a:rPr lang="en-US" sz="2400" dirty="0">
                <a:cs typeface="+mn-cs"/>
              </a:rPr>
              <a:t>Revolutionized understanding of light, color, and optics</a:t>
            </a:r>
          </a:p>
          <a:p>
            <a:pPr eaLnBrk="1" hangingPunct="1">
              <a:defRPr/>
            </a:pPr>
            <a:r>
              <a:rPr lang="en-US" sz="2400" dirty="0">
                <a:cs typeface="+mn-cs"/>
              </a:rPr>
              <a:t>Invented reflecting telescope</a:t>
            </a:r>
          </a:p>
          <a:p>
            <a:pPr eaLnBrk="1" hangingPunct="1">
              <a:defRPr/>
            </a:pPr>
            <a:r>
              <a:rPr lang="en-US" sz="2400" dirty="0">
                <a:cs typeface="+mn-cs"/>
              </a:rPr>
              <a:t>Developed Law of Cooling</a:t>
            </a:r>
          </a:p>
          <a:p>
            <a:pPr eaLnBrk="1" hangingPunct="1">
              <a:defRPr/>
            </a:pPr>
            <a:r>
              <a:rPr lang="en-US" sz="2400" dirty="0">
                <a:cs typeface="+mn-cs"/>
              </a:rPr>
              <a:t>Invented world’s tastiest fig cookies</a:t>
            </a:r>
          </a:p>
        </p:txBody>
      </p:sp>
    </p:spTree>
    <p:extLst>
      <p:ext uri="{BB962C8B-B14F-4D97-AF65-F5344CB8AC3E}">
        <p14:creationId xmlns:p14="http://schemas.microsoft.com/office/powerpoint/2010/main" val="218905794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58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589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589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65891">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65891">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65891">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65891">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658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0" grpId="0" autoUpdateAnimBg="0"/>
      <p:bldP spid="165891"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381000" y="228600"/>
            <a:ext cx="8229600" cy="1143000"/>
          </a:xfrm>
        </p:spPr>
        <p:txBody>
          <a:bodyPr/>
          <a:lstStyle/>
          <a:p>
            <a:pPr eaLnBrk="1" hangingPunct="1">
              <a:defRPr/>
            </a:pPr>
            <a:r>
              <a:rPr lang="en-US" dirty="0">
                <a:cs typeface="+mj-cs"/>
              </a:rPr>
              <a:t>Beyond Math &amp; Science</a:t>
            </a:r>
          </a:p>
        </p:txBody>
      </p:sp>
      <p:sp>
        <p:nvSpPr>
          <p:cNvPr id="165891" name="Rectangle 3"/>
          <p:cNvSpPr>
            <a:spLocks noGrp="1" noChangeArrowheads="1"/>
          </p:cNvSpPr>
          <p:nvPr>
            <p:ph type="body" idx="1"/>
          </p:nvPr>
        </p:nvSpPr>
        <p:spPr>
          <a:xfrm>
            <a:off x="758736" y="1905000"/>
            <a:ext cx="8156664" cy="4343400"/>
          </a:xfrm>
        </p:spPr>
        <p:txBody>
          <a:bodyPr/>
          <a:lstStyle/>
          <a:p>
            <a:pPr eaLnBrk="1" hangingPunct="1">
              <a:defRPr/>
            </a:pPr>
            <a:r>
              <a:rPr lang="en-US" sz="2400" dirty="0">
                <a:cs typeface="+mn-cs"/>
              </a:rPr>
              <a:t>Wrote more about the Bible than any other subject</a:t>
            </a:r>
          </a:p>
          <a:p>
            <a:pPr eaLnBrk="1" hangingPunct="1">
              <a:defRPr/>
            </a:pPr>
            <a:r>
              <a:rPr lang="en-US" sz="2400" dirty="0">
                <a:cs typeface="+mn-cs"/>
              </a:rPr>
              <a:t>Used scripture to calculate the earliest time the world would end: 2060</a:t>
            </a:r>
          </a:p>
          <a:p>
            <a:pPr eaLnBrk="1" hangingPunct="1">
              <a:defRPr/>
            </a:pPr>
            <a:r>
              <a:rPr lang="en-US" sz="2400" dirty="0">
                <a:cs typeface="+mn-cs"/>
              </a:rPr>
              <a:t>Member of Parliament</a:t>
            </a:r>
          </a:p>
          <a:p>
            <a:pPr eaLnBrk="1" hangingPunct="1">
              <a:defRPr/>
            </a:pPr>
            <a:r>
              <a:rPr lang="en-US" sz="2400" dirty="0">
                <a:cs typeface="+mn-cs"/>
              </a:rPr>
              <a:t>First scientist to be knighted</a:t>
            </a:r>
          </a:p>
          <a:p>
            <a:pPr eaLnBrk="1" hangingPunct="1">
              <a:defRPr/>
            </a:pPr>
            <a:r>
              <a:rPr lang="en-US" sz="2400" dirty="0">
                <a:cs typeface="+mn-cs"/>
              </a:rPr>
              <a:t>Ward of the Mint</a:t>
            </a:r>
          </a:p>
        </p:txBody>
      </p:sp>
    </p:spTree>
    <p:extLst>
      <p:ext uri="{BB962C8B-B14F-4D97-AF65-F5344CB8AC3E}">
        <p14:creationId xmlns:p14="http://schemas.microsoft.com/office/powerpoint/2010/main" val="398996402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58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589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589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65891">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65891">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658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0" grpId="0" autoUpdateAnimBg="0"/>
      <p:bldP spid="165891"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228599" y="228600"/>
            <a:ext cx="8694789" cy="838200"/>
          </a:xfrm>
        </p:spPr>
        <p:txBody>
          <a:bodyPr/>
          <a:lstStyle/>
          <a:p>
            <a:pPr eaLnBrk="1" hangingPunct="1">
              <a:defRPr/>
            </a:pPr>
            <a:r>
              <a:rPr lang="en-US" dirty="0">
                <a:cs typeface="+mj-cs"/>
              </a:rPr>
              <a:t>Newton</a:t>
            </a:r>
            <a:r>
              <a:rPr lang="ja-JP" altLang="en-US" dirty="0">
                <a:latin typeface="Arial"/>
                <a:cs typeface="+mj-cs"/>
              </a:rPr>
              <a:t>’</a:t>
            </a:r>
            <a:r>
              <a:rPr lang="en-US" dirty="0">
                <a:cs typeface="+mj-cs"/>
              </a:rPr>
              <a:t>s Laws of Motion</a:t>
            </a:r>
          </a:p>
        </p:txBody>
      </p:sp>
      <p:sp>
        <p:nvSpPr>
          <p:cNvPr id="176131" name="Rectangle 3"/>
          <p:cNvSpPr>
            <a:spLocks noGrp="1" noChangeArrowheads="1"/>
          </p:cNvSpPr>
          <p:nvPr>
            <p:ph type="body" idx="1"/>
          </p:nvPr>
        </p:nvSpPr>
        <p:spPr>
          <a:xfrm>
            <a:off x="0" y="1501090"/>
            <a:ext cx="9144000" cy="5356910"/>
          </a:xfrm>
        </p:spPr>
        <p:txBody>
          <a:bodyPr/>
          <a:lstStyle/>
          <a:p>
            <a:pPr eaLnBrk="1" hangingPunct="1">
              <a:lnSpc>
                <a:spcPct val="90000"/>
              </a:lnSpc>
              <a:defRPr/>
            </a:pPr>
            <a:r>
              <a:rPr lang="en-US" b="1" i="1" u="sng" dirty="0">
                <a:cs typeface="+mn-cs"/>
              </a:rPr>
              <a:t>Newton</a:t>
            </a:r>
            <a:r>
              <a:rPr lang="ja-JP" altLang="en-US" b="1" i="1" u="sng" dirty="0">
                <a:latin typeface="Arial"/>
                <a:cs typeface="+mn-cs"/>
              </a:rPr>
              <a:t>’</a:t>
            </a:r>
            <a:r>
              <a:rPr lang="en-US" b="1" i="1" u="sng" dirty="0">
                <a:cs typeface="+mn-cs"/>
              </a:rPr>
              <a:t>s 1</a:t>
            </a:r>
            <a:r>
              <a:rPr lang="en-US" b="1" i="1" u="sng" baseline="30000" dirty="0">
                <a:cs typeface="+mn-cs"/>
              </a:rPr>
              <a:t>st</a:t>
            </a:r>
            <a:r>
              <a:rPr lang="en-US" b="1" i="1" u="sng" dirty="0">
                <a:cs typeface="+mn-cs"/>
              </a:rPr>
              <a:t> Law (The Law of Inertia)</a:t>
            </a:r>
            <a:r>
              <a:rPr lang="en-US" dirty="0">
                <a:cs typeface="+mn-cs"/>
              </a:rPr>
              <a:t>:  An object at rest will remain at rest, and an object in motion will remain moving in a </a:t>
            </a:r>
            <a:r>
              <a:rPr lang="en-US" u="sng" dirty="0">
                <a:cs typeface="+mn-cs"/>
              </a:rPr>
              <a:t>straight line</a:t>
            </a:r>
            <a:r>
              <a:rPr lang="en-US" dirty="0">
                <a:cs typeface="+mn-cs"/>
              </a:rPr>
              <a:t> at </a:t>
            </a:r>
            <a:r>
              <a:rPr lang="en-US" u="sng" dirty="0">
                <a:cs typeface="+mn-cs"/>
              </a:rPr>
              <a:t>constant speed</a:t>
            </a:r>
            <a:r>
              <a:rPr lang="en-US" dirty="0">
                <a:cs typeface="+mn-cs"/>
              </a:rPr>
              <a:t> unless acted upon by an external force.</a:t>
            </a:r>
          </a:p>
          <a:p>
            <a:pPr eaLnBrk="1" hangingPunct="1">
              <a:lnSpc>
                <a:spcPct val="90000"/>
              </a:lnSpc>
              <a:defRPr/>
            </a:pPr>
            <a:r>
              <a:rPr lang="en-US" b="1" i="1" u="sng" dirty="0">
                <a:cs typeface="+mn-cs"/>
              </a:rPr>
              <a:t>Newton</a:t>
            </a:r>
            <a:r>
              <a:rPr lang="ja-JP" altLang="en-US" b="1" i="1" u="sng" dirty="0">
                <a:latin typeface="Arial"/>
                <a:cs typeface="+mn-cs"/>
              </a:rPr>
              <a:t>’</a:t>
            </a:r>
            <a:r>
              <a:rPr lang="en-US" b="1" i="1" u="sng" dirty="0">
                <a:cs typeface="+mn-cs"/>
              </a:rPr>
              <a:t>s 2</a:t>
            </a:r>
            <a:r>
              <a:rPr lang="en-US" b="1" i="1" u="sng" baseline="30000" dirty="0">
                <a:cs typeface="+mn-cs"/>
              </a:rPr>
              <a:t>nd</a:t>
            </a:r>
            <a:r>
              <a:rPr lang="en-US" b="1" i="1" u="sng" dirty="0">
                <a:cs typeface="+mn-cs"/>
              </a:rPr>
              <a:t> Law</a:t>
            </a:r>
            <a:r>
              <a:rPr lang="en-US" dirty="0">
                <a:cs typeface="+mn-cs"/>
              </a:rPr>
              <a:t>:  Force = (mass)x(acceleration), i.e. </a:t>
            </a:r>
            <a:r>
              <a:rPr lang="en-US" i="1" dirty="0">
                <a:cs typeface="+mn-cs"/>
              </a:rPr>
              <a:t>F = ma</a:t>
            </a:r>
            <a:r>
              <a:rPr lang="en-US" dirty="0">
                <a:cs typeface="+mn-cs"/>
              </a:rPr>
              <a:t>.  (Note:  the more massive something is, the larger force you must exert upon it to get it to accelerate.)</a:t>
            </a:r>
          </a:p>
          <a:p>
            <a:pPr eaLnBrk="1" hangingPunct="1">
              <a:lnSpc>
                <a:spcPct val="90000"/>
              </a:lnSpc>
              <a:defRPr/>
            </a:pPr>
            <a:r>
              <a:rPr lang="en-US" b="1" i="1" u="sng" dirty="0">
                <a:cs typeface="+mn-cs"/>
              </a:rPr>
              <a:t>Newton</a:t>
            </a:r>
            <a:r>
              <a:rPr lang="ja-JP" altLang="en-US" b="1" i="1" u="sng" dirty="0">
                <a:latin typeface="Arial"/>
                <a:cs typeface="+mn-cs"/>
              </a:rPr>
              <a:t>’</a:t>
            </a:r>
            <a:r>
              <a:rPr lang="en-US" b="1" i="1" u="sng" dirty="0">
                <a:cs typeface="+mn-cs"/>
              </a:rPr>
              <a:t>s 3</a:t>
            </a:r>
            <a:r>
              <a:rPr lang="en-US" b="1" i="1" u="sng" baseline="30000" dirty="0">
                <a:cs typeface="+mn-cs"/>
              </a:rPr>
              <a:t>rd</a:t>
            </a:r>
            <a:r>
              <a:rPr lang="en-US" b="1" i="1" u="sng" dirty="0">
                <a:cs typeface="+mn-cs"/>
              </a:rPr>
              <a:t> Law</a:t>
            </a:r>
            <a:r>
              <a:rPr lang="en-US" dirty="0">
                <a:cs typeface="+mn-cs"/>
              </a:rPr>
              <a:t>:  When two bodies interact, they exert equal and opposite forces on one another.  (For example, when you stand on the ground, your feet exert a certain force upon the ground.  The ground, however, exerts and equal and opposite force back on your feet!)</a:t>
            </a:r>
          </a:p>
        </p:txBody>
      </p:sp>
    </p:spTree>
    <p:extLst>
      <p:ext uri="{BB962C8B-B14F-4D97-AF65-F5344CB8AC3E}">
        <p14:creationId xmlns:p14="http://schemas.microsoft.com/office/powerpoint/2010/main" val="230052000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61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613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7613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761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0" grpId="0" autoUpdateAnimBg="0"/>
      <p:bldP spid="176131" grpId="0" build="p"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346379" y="228600"/>
            <a:ext cx="8148160" cy="1143000"/>
          </a:xfrm>
        </p:spPr>
        <p:txBody>
          <a:bodyPr/>
          <a:lstStyle/>
          <a:p>
            <a:pPr eaLnBrk="1" hangingPunct="1">
              <a:defRPr/>
            </a:pPr>
            <a:r>
              <a:rPr lang="en-US" dirty="0">
                <a:cs typeface="+mj-cs"/>
              </a:rPr>
              <a:t>Newton and Gravity</a:t>
            </a:r>
          </a:p>
        </p:txBody>
      </p:sp>
      <p:sp>
        <p:nvSpPr>
          <p:cNvPr id="178179" name="Rectangle 3"/>
          <p:cNvSpPr>
            <a:spLocks noGrp="1" noChangeArrowheads="1"/>
          </p:cNvSpPr>
          <p:nvPr>
            <p:ph type="body" idx="1"/>
          </p:nvPr>
        </p:nvSpPr>
        <p:spPr>
          <a:xfrm>
            <a:off x="511322" y="1371600"/>
            <a:ext cx="8404078" cy="4953000"/>
          </a:xfrm>
        </p:spPr>
        <p:txBody>
          <a:bodyPr/>
          <a:lstStyle/>
          <a:p>
            <a:pPr eaLnBrk="1" hangingPunct="1">
              <a:lnSpc>
                <a:spcPct val="90000"/>
              </a:lnSpc>
              <a:defRPr/>
            </a:pPr>
            <a:r>
              <a:rPr lang="en-US" dirty="0">
                <a:cs typeface="+mn-cs"/>
              </a:rPr>
              <a:t>Since antiquity, it was taken for granted that the Moon orbits the Earth in a circular path without question.  That</a:t>
            </a:r>
            <a:r>
              <a:rPr lang="ja-JP" altLang="en-US" dirty="0">
                <a:latin typeface="Arial"/>
                <a:cs typeface="+mn-cs"/>
              </a:rPr>
              <a:t>’</a:t>
            </a:r>
            <a:r>
              <a:rPr lang="en-US" dirty="0">
                <a:cs typeface="+mn-cs"/>
              </a:rPr>
              <a:t>s the way it was.</a:t>
            </a:r>
          </a:p>
          <a:p>
            <a:pPr eaLnBrk="1" hangingPunct="1">
              <a:lnSpc>
                <a:spcPct val="90000"/>
              </a:lnSpc>
              <a:defRPr/>
            </a:pPr>
            <a:r>
              <a:rPr lang="en-US" dirty="0">
                <a:cs typeface="+mn-cs"/>
              </a:rPr>
              <a:t>However, according to Newton</a:t>
            </a:r>
            <a:r>
              <a:rPr lang="ja-JP" altLang="en-US" dirty="0">
                <a:latin typeface="Arial"/>
                <a:cs typeface="+mn-cs"/>
              </a:rPr>
              <a:t>’</a:t>
            </a:r>
            <a:r>
              <a:rPr lang="en-US" dirty="0">
                <a:cs typeface="+mn-cs"/>
              </a:rPr>
              <a:t>s 1</a:t>
            </a:r>
            <a:r>
              <a:rPr lang="en-US" baseline="30000" dirty="0">
                <a:cs typeface="+mn-cs"/>
              </a:rPr>
              <a:t>st</a:t>
            </a:r>
            <a:r>
              <a:rPr lang="en-US" dirty="0">
                <a:cs typeface="+mn-cs"/>
              </a:rPr>
              <a:t> Law, a force must be acting on an object if it is moving a path that is not a straight line.</a:t>
            </a:r>
          </a:p>
          <a:p>
            <a:pPr eaLnBrk="1" hangingPunct="1">
              <a:lnSpc>
                <a:spcPct val="90000"/>
              </a:lnSpc>
              <a:defRPr/>
            </a:pPr>
            <a:r>
              <a:rPr lang="en-US" dirty="0">
                <a:cs typeface="+mn-cs"/>
              </a:rPr>
              <a:t>Newton</a:t>
            </a:r>
            <a:r>
              <a:rPr lang="ja-JP" altLang="en-US" dirty="0">
                <a:latin typeface="Arial"/>
                <a:cs typeface="+mn-cs"/>
              </a:rPr>
              <a:t>’</a:t>
            </a:r>
            <a:r>
              <a:rPr lang="en-US" dirty="0">
                <a:cs typeface="+mn-cs"/>
              </a:rPr>
              <a:t>s epiphany:  The force that keeps the Moon in orbit is the same force that makes apples fall from trees – gravity!</a:t>
            </a:r>
          </a:p>
        </p:txBody>
      </p:sp>
    </p:spTree>
    <p:extLst>
      <p:ext uri="{BB962C8B-B14F-4D97-AF65-F5344CB8AC3E}">
        <p14:creationId xmlns:p14="http://schemas.microsoft.com/office/powerpoint/2010/main" val="262847162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81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817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78179">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781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8" grpId="0" autoUpdateAnimBg="0"/>
      <p:bldP spid="178179"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181437" y="0"/>
            <a:ext cx="8733963" cy="1143000"/>
          </a:xfrm>
        </p:spPr>
        <p:txBody>
          <a:bodyPr/>
          <a:lstStyle/>
          <a:p>
            <a:pPr eaLnBrk="1" hangingPunct="1">
              <a:defRPr/>
            </a:pPr>
            <a:r>
              <a:rPr lang="en-US" sz="4400" dirty="0">
                <a:cs typeface="+mj-cs"/>
              </a:rPr>
              <a:t>Law of Universal Gravitation</a:t>
            </a:r>
          </a:p>
        </p:txBody>
      </p:sp>
      <p:sp>
        <p:nvSpPr>
          <p:cNvPr id="180227" name="Rectangle 3"/>
          <p:cNvSpPr>
            <a:spLocks noGrp="1" noChangeArrowheads="1"/>
          </p:cNvSpPr>
          <p:nvPr>
            <p:ph type="body" idx="1"/>
          </p:nvPr>
        </p:nvSpPr>
        <p:spPr>
          <a:xfrm>
            <a:off x="457200" y="2209800"/>
            <a:ext cx="8458200" cy="2133600"/>
          </a:xfrm>
        </p:spPr>
        <p:txBody>
          <a:bodyPr/>
          <a:lstStyle/>
          <a:p>
            <a:pPr eaLnBrk="1" hangingPunct="1">
              <a:defRPr/>
            </a:pPr>
            <a:r>
              <a:rPr lang="en-US" sz="2400" dirty="0">
                <a:cs typeface="+mn-cs"/>
              </a:rPr>
              <a:t>Newton showed that if you have two point masses, </a:t>
            </a:r>
            <a:r>
              <a:rPr lang="en-US" sz="2400" i="1" dirty="0">
                <a:cs typeface="+mn-cs"/>
              </a:rPr>
              <a:t>m</a:t>
            </a:r>
            <a:r>
              <a:rPr lang="en-US" sz="2400" i="1" baseline="-25000" dirty="0">
                <a:cs typeface="+mn-cs"/>
              </a:rPr>
              <a:t>1</a:t>
            </a:r>
            <a:r>
              <a:rPr lang="en-US" sz="2400" dirty="0">
                <a:cs typeface="+mn-cs"/>
              </a:rPr>
              <a:t> and </a:t>
            </a:r>
            <a:r>
              <a:rPr lang="en-US" sz="2400" i="1" dirty="0">
                <a:cs typeface="+mn-cs"/>
              </a:rPr>
              <a:t>m</a:t>
            </a:r>
            <a:r>
              <a:rPr lang="en-US" sz="2400" i="1" baseline="-25000" dirty="0">
                <a:cs typeface="+mn-cs"/>
              </a:rPr>
              <a:t>2</a:t>
            </a:r>
            <a:r>
              <a:rPr lang="en-US" sz="2400" dirty="0">
                <a:cs typeface="+mn-cs"/>
              </a:rPr>
              <a:t>, separated by a distance </a:t>
            </a:r>
            <a:r>
              <a:rPr lang="en-US" sz="2400" i="1" dirty="0">
                <a:cs typeface="+mn-cs"/>
              </a:rPr>
              <a:t>d</a:t>
            </a:r>
            <a:r>
              <a:rPr lang="en-US" sz="2400" dirty="0">
                <a:cs typeface="+mn-cs"/>
              </a:rPr>
              <a:t>, there is a gravitational force between the masses.  This force is directly proportional to each of the masses, and inversely proportional to the square of the distance:</a:t>
            </a:r>
          </a:p>
        </p:txBody>
      </p:sp>
      <p:pic>
        <p:nvPicPr>
          <p:cNvPr id="180228" name="Picture 4" descr="C:\Documents and Settings\Tom\My Documents\My Pictures\white.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19200"/>
            <a:ext cx="7391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0229" name="Picture 5" descr="C:\Documents and Settings\Tom\My Documents\My Pictures\Astronomy\History of Astronomy\gravity_attractio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28600"/>
            <a:ext cx="70866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80230" name="Object 6"/>
          <p:cNvGraphicFramePr>
            <a:graphicFrameLocks noChangeAspect="1"/>
          </p:cNvGraphicFramePr>
          <p:nvPr/>
        </p:nvGraphicFramePr>
        <p:xfrm>
          <a:off x="1219200" y="4343400"/>
          <a:ext cx="2286000" cy="1057275"/>
        </p:xfrm>
        <a:graphic>
          <a:graphicData uri="http://schemas.openxmlformats.org/presentationml/2006/ole">
            <mc:AlternateContent xmlns:mc="http://schemas.openxmlformats.org/markup-compatibility/2006">
              <mc:Choice xmlns:v="urn:schemas-microsoft-com:vml" Requires="v">
                <p:oleObj name="Equation" r:id="rId5" imgW="850531" imgH="393529" progId="Equation.COEE2">
                  <p:embed/>
                </p:oleObj>
              </mc:Choice>
              <mc:Fallback>
                <p:oleObj name="Equation" r:id="rId5" imgW="850531" imgH="393529" progId="Equation.COEE2">
                  <p:embed/>
                  <p:pic>
                    <p:nvPicPr>
                      <p:cNvPr id="18023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4343400"/>
                        <a:ext cx="2286000" cy="1057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80231" name="Object 7"/>
          <p:cNvGraphicFramePr>
            <a:graphicFrameLocks noChangeAspect="1"/>
          </p:cNvGraphicFramePr>
          <p:nvPr/>
        </p:nvGraphicFramePr>
        <p:xfrm>
          <a:off x="4724400" y="4343400"/>
          <a:ext cx="2559050" cy="1057275"/>
        </p:xfrm>
        <a:graphic>
          <a:graphicData uri="http://schemas.openxmlformats.org/presentationml/2006/ole">
            <mc:AlternateContent xmlns:mc="http://schemas.openxmlformats.org/markup-compatibility/2006">
              <mc:Choice xmlns:v="urn:schemas-microsoft-com:vml" Requires="v">
                <p:oleObj name="Equation" r:id="rId7" imgW="952087" imgH="393529" progId="Equation.COEE2">
                  <p:embed/>
                </p:oleObj>
              </mc:Choice>
              <mc:Fallback>
                <p:oleObj name="Equation" r:id="rId7" imgW="952087" imgH="393529" progId="Equation.COEE2">
                  <p:embed/>
                  <p:pic>
                    <p:nvPicPr>
                      <p:cNvPr id="180231"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0" y="4343400"/>
                        <a:ext cx="2559050" cy="1057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80232" name="Text Box 8"/>
          <p:cNvSpPr txBox="1">
            <a:spLocks noChangeArrowheads="1"/>
          </p:cNvSpPr>
          <p:nvPr/>
        </p:nvSpPr>
        <p:spPr bwMode="auto">
          <a:xfrm>
            <a:off x="3886200" y="4648200"/>
            <a:ext cx="4556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i="1">
                <a:latin typeface="Arial" charset="0"/>
                <a:cs typeface="+mn-cs"/>
              </a:rPr>
              <a:t>or</a:t>
            </a:r>
          </a:p>
        </p:txBody>
      </p:sp>
      <p:sp>
        <p:nvSpPr>
          <p:cNvPr id="180233" name="Text Box 9"/>
          <p:cNvSpPr txBox="1">
            <a:spLocks noChangeArrowheads="1"/>
          </p:cNvSpPr>
          <p:nvPr/>
        </p:nvSpPr>
        <p:spPr bwMode="auto">
          <a:xfrm>
            <a:off x="609600" y="5638800"/>
            <a:ext cx="6716713"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i="1">
                <a:cs typeface="+mn-cs"/>
              </a:rPr>
              <a:t>       </a:t>
            </a:r>
            <a:r>
              <a:rPr lang="en-US" i="1">
                <a:latin typeface="Arial" charset="0"/>
                <a:cs typeface="+mn-cs"/>
              </a:rPr>
              <a:t>Where G	= Newton</a:t>
            </a:r>
            <a:r>
              <a:rPr lang="ja-JP" altLang="en-US" i="1">
                <a:latin typeface="Arial"/>
                <a:cs typeface="+mn-cs"/>
              </a:rPr>
              <a:t>’</a:t>
            </a:r>
            <a:r>
              <a:rPr lang="en-US" i="1">
                <a:latin typeface="Arial" charset="0"/>
                <a:cs typeface="+mn-cs"/>
              </a:rPr>
              <a:t>s Gravitational Constant </a:t>
            </a:r>
          </a:p>
          <a:p>
            <a:pPr>
              <a:defRPr/>
            </a:pPr>
            <a:r>
              <a:rPr lang="en-US" i="1">
                <a:latin typeface="Arial" charset="0"/>
                <a:cs typeface="+mn-cs"/>
              </a:rPr>
              <a:t>		= 6.67 x 10</a:t>
            </a:r>
            <a:r>
              <a:rPr lang="en-US" i="1" baseline="30000">
                <a:latin typeface="Arial" charset="0"/>
                <a:cs typeface="+mn-cs"/>
              </a:rPr>
              <a:t>-11</a:t>
            </a:r>
            <a:r>
              <a:rPr lang="en-US" i="1">
                <a:latin typeface="Arial" charset="0"/>
                <a:cs typeface="+mn-cs"/>
              </a:rPr>
              <a:t> N m</a:t>
            </a:r>
            <a:r>
              <a:rPr lang="en-US" i="1" baseline="30000">
                <a:latin typeface="Arial" charset="0"/>
                <a:cs typeface="+mn-cs"/>
              </a:rPr>
              <a:t>2</a:t>
            </a:r>
            <a:r>
              <a:rPr lang="en-US" i="1">
                <a:latin typeface="Arial" charset="0"/>
                <a:cs typeface="+mn-cs"/>
              </a:rPr>
              <a:t>/kg</a:t>
            </a:r>
            <a:r>
              <a:rPr lang="en-US" i="1" baseline="30000">
                <a:latin typeface="Arial" charset="0"/>
                <a:cs typeface="+mn-cs"/>
              </a:rPr>
              <a:t>2</a:t>
            </a:r>
            <a:r>
              <a:rPr lang="en-US" i="1">
                <a:latin typeface="Arial" charset="0"/>
                <a:cs typeface="+mn-cs"/>
              </a:rPr>
              <a:t> </a:t>
            </a:r>
          </a:p>
        </p:txBody>
      </p:sp>
    </p:spTree>
    <p:extLst>
      <p:ext uri="{BB962C8B-B14F-4D97-AF65-F5344CB8AC3E}">
        <p14:creationId xmlns:p14="http://schemas.microsoft.com/office/powerpoint/2010/main" val="108964215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02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nodeType="clickEffect">
                                  <p:stCondLst>
                                    <p:cond delay="0"/>
                                  </p:stCondLst>
                                  <p:childTnLst>
                                    <p:set>
                                      <p:cBhvr>
                                        <p:cTn id="10" dur="1" fill="hold">
                                          <p:stCondLst>
                                            <p:cond delay="0"/>
                                          </p:stCondLst>
                                        </p:cTn>
                                        <p:tgtEl>
                                          <p:spTgt spid="180228"/>
                                        </p:tgtEl>
                                        <p:attrNameLst>
                                          <p:attrName>style.visibility</p:attrName>
                                        </p:attrNameLst>
                                      </p:cBhvr>
                                      <p:to>
                                        <p:strVal val="visible"/>
                                      </p:to>
                                    </p:set>
                                    <p:anim calcmode="lin" valueType="num">
                                      <p:cBhvr additive="base">
                                        <p:cTn id="11" dur="500" fill="hold"/>
                                        <p:tgtEl>
                                          <p:spTgt spid="180228"/>
                                        </p:tgtEl>
                                        <p:attrNameLst>
                                          <p:attrName>ppt_x</p:attrName>
                                        </p:attrNameLst>
                                      </p:cBhvr>
                                      <p:tavLst>
                                        <p:tav tm="0">
                                          <p:val>
                                            <p:strVal val="0-#ppt_w/2"/>
                                          </p:val>
                                        </p:tav>
                                        <p:tav tm="100000">
                                          <p:val>
                                            <p:strVal val="#ppt_x"/>
                                          </p:val>
                                        </p:tav>
                                      </p:tavLst>
                                    </p:anim>
                                    <p:anim calcmode="lin" valueType="num">
                                      <p:cBhvr additive="base">
                                        <p:cTn id="12" dur="500" fill="hold"/>
                                        <p:tgtEl>
                                          <p:spTgt spid="180228"/>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1" presetClass="entr" presetSubtype="0" fill="hold" nodeType="afterEffect">
                                  <p:stCondLst>
                                    <p:cond delay="0"/>
                                  </p:stCondLst>
                                  <p:childTnLst>
                                    <p:set>
                                      <p:cBhvr>
                                        <p:cTn id="15" dur="1" fill="hold">
                                          <p:stCondLst>
                                            <p:cond delay="499"/>
                                          </p:stCondLst>
                                        </p:cTn>
                                        <p:tgtEl>
                                          <p:spTgt spid="180229"/>
                                        </p:tgtEl>
                                        <p:attrNameLst>
                                          <p:attrName>style.visibility</p:attrName>
                                        </p:attrNameLst>
                                      </p:cBhvr>
                                      <p:to>
                                        <p:strVal val="visible"/>
                                      </p:to>
                                    </p:set>
                                  </p:childTnLst>
                                </p:cTn>
                              </p:par>
                            </p:childTnLst>
                          </p:cTn>
                        </p:par>
                        <p:par>
                          <p:cTn id="16" fill="hold" nodeType="afterGroup">
                            <p:stCondLst>
                              <p:cond delay="1000"/>
                            </p:stCondLst>
                            <p:childTnLst>
                              <p:par>
                                <p:cTn id="17" presetID="1" presetClass="entr" presetSubtype="0" fill="hold" grpId="0" nodeType="afterEffect">
                                  <p:stCondLst>
                                    <p:cond delay="0"/>
                                  </p:stCondLst>
                                  <p:childTnLst>
                                    <p:set>
                                      <p:cBhvr>
                                        <p:cTn id="18" dur="1" fill="hold">
                                          <p:stCondLst>
                                            <p:cond delay="499"/>
                                          </p:stCondLst>
                                        </p:cTn>
                                        <p:tgtEl>
                                          <p:spTgt spid="180227">
                                            <p:txEl>
                                              <p:pRg st="0" end="0"/>
                                            </p:txEl>
                                          </p:spTgt>
                                        </p:tgtEl>
                                        <p:attrNameLst>
                                          <p:attrName>style.visibility</p:attrName>
                                        </p:attrNameLst>
                                      </p:cBhvr>
                                      <p:to>
                                        <p:strVal val="visible"/>
                                      </p:to>
                                    </p:set>
                                  </p:childTnLst>
                                </p:cTn>
                              </p:par>
                            </p:childTnLst>
                          </p:cTn>
                        </p:par>
                        <p:par>
                          <p:cTn id="19" fill="hold" nodeType="afterGroup">
                            <p:stCondLst>
                              <p:cond delay="1500"/>
                            </p:stCondLst>
                            <p:childTnLst>
                              <p:par>
                                <p:cTn id="20" presetID="1" presetClass="entr" presetSubtype="0" fill="hold" nodeType="afterEffect">
                                  <p:stCondLst>
                                    <p:cond delay="0"/>
                                  </p:stCondLst>
                                  <p:childTnLst>
                                    <p:set>
                                      <p:cBhvr>
                                        <p:cTn id="21" dur="1" fill="hold">
                                          <p:stCondLst>
                                            <p:cond delay="499"/>
                                          </p:stCondLst>
                                        </p:cTn>
                                        <p:tgtEl>
                                          <p:spTgt spid="180230"/>
                                        </p:tgtEl>
                                        <p:attrNameLst>
                                          <p:attrName>style.visibility</p:attrName>
                                        </p:attrNameLst>
                                      </p:cBhvr>
                                      <p:to>
                                        <p:strVal val="visible"/>
                                      </p:to>
                                    </p:set>
                                  </p:childTnLst>
                                </p:cTn>
                              </p:par>
                            </p:childTnLst>
                          </p:cTn>
                        </p:par>
                        <p:par>
                          <p:cTn id="22" fill="hold" nodeType="afterGroup">
                            <p:stCondLst>
                              <p:cond delay="2000"/>
                            </p:stCondLst>
                            <p:childTnLst>
                              <p:par>
                                <p:cTn id="23" presetID="1" presetClass="entr" presetSubtype="0" fill="hold" grpId="0" nodeType="afterEffect">
                                  <p:stCondLst>
                                    <p:cond delay="0"/>
                                  </p:stCondLst>
                                  <p:childTnLst>
                                    <p:set>
                                      <p:cBhvr>
                                        <p:cTn id="24" dur="1" fill="hold">
                                          <p:stCondLst>
                                            <p:cond delay="499"/>
                                          </p:stCondLst>
                                        </p:cTn>
                                        <p:tgtEl>
                                          <p:spTgt spid="18023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499"/>
                                          </p:stCondLst>
                                        </p:cTn>
                                        <p:tgtEl>
                                          <p:spTgt spid="180231"/>
                                        </p:tgtEl>
                                        <p:attrNameLst>
                                          <p:attrName>style.visibility</p:attrName>
                                        </p:attrNameLst>
                                      </p:cBhvr>
                                      <p:to>
                                        <p:strVal val="visible"/>
                                      </p:to>
                                    </p:set>
                                  </p:childTnLst>
                                </p:cTn>
                              </p:par>
                            </p:childTnLst>
                          </p:cTn>
                        </p:par>
                        <p:par>
                          <p:cTn id="29" fill="hold" nodeType="afterGroup">
                            <p:stCondLst>
                              <p:cond delay="500"/>
                            </p:stCondLst>
                            <p:childTnLst>
                              <p:par>
                                <p:cTn id="30" presetID="1" presetClass="entr" presetSubtype="0" fill="hold" grpId="0" nodeType="afterEffect">
                                  <p:stCondLst>
                                    <p:cond delay="0"/>
                                  </p:stCondLst>
                                  <p:childTnLst>
                                    <p:set>
                                      <p:cBhvr>
                                        <p:cTn id="31" dur="1" fill="hold">
                                          <p:stCondLst>
                                            <p:cond delay="499"/>
                                          </p:stCondLst>
                                        </p:cTn>
                                        <p:tgtEl>
                                          <p:spTgt spid="180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6" grpId="0" autoUpdateAnimBg="0"/>
      <p:bldP spid="180227" grpId="0" build="p" autoUpdateAnimBg="0" advAuto="0"/>
      <p:bldP spid="180232" grpId="0" autoUpdateAnimBg="0"/>
      <p:bldP spid="180233"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304800" y="228600"/>
            <a:ext cx="8229600" cy="1143000"/>
          </a:xfrm>
        </p:spPr>
        <p:txBody>
          <a:bodyPr/>
          <a:lstStyle/>
          <a:p>
            <a:pPr eaLnBrk="1" hangingPunct="1">
              <a:defRPr/>
            </a:pPr>
            <a:r>
              <a:rPr lang="en-US">
                <a:cs typeface="+mj-cs"/>
              </a:rPr>
              <a:t>Spheres and the Law of Universal Gravitation</a:t>
            </a:r>
          </a:p>
        </p:txBody>
      </p:sp>
      <p:sp>
        <p:nvSpPr>
          <p:cNvPr id="182275" name="Rectangle 3"/>
          <p:cNvSpPr>
            <a:spLocks noGrp="1" noChangeArrowheads="1"/>
          </p:cNvSpPr>
          <p:nvPr>
            <p:ph type="body" idx="1"/>
          </p:nvPr>
        </p:nvSpPr>
        <p:spPr>
          <a:xfrm>
            <a:off x="445345" y="1863990"/>
            <a:ext cx="8470055" cy="4841610"/>
          </a:xfrm>
        </p:spPr>
        <p:txBody>
          <a:bodyPr>
            <a:normAutofit/>
          </a:bodyPr>
          <a:lstStyle/>
          <a:p>
            <a:pPr eaLnBrk="1" hangingPunct="1">
              <a:defRPr/>
            </a:pPr>
            <a:r>
              <a:rPr lang="en-US" sz="2400" dirty="0">
                <a:cs typeface="+mn-cs"/>
              </a:rPr>
              <a:t>Note:  the L.U.G. </a:t>
            </a:r>
            <a:r>
              <a:rPr lang="en-US" sz="2400" dirty="0" err="1">
                <a:cs typeface="+mn-cs"/>
              </a:rPr>
              <a:t>doesn</a:t>
            </a:r>
            <a:r>
              <a:rPr lang="ja-JP" altLang="en-US" sz="2400" dirty="0">
                <a:latin typeface="Arial"/>
                <a:cs typeface="+mn-cs"/>
              </a:rPr>
              <a:t>’</a:t>
            </a:r>
            <a:r>
              <a:rPr lang="en-US" sz="2400" dirty="0">
                <a:cs typeface="+mn-cs"/>
              </a:rPr>
              <a:t>t account for an object</a:t>
            </a:r>
            <a:r>
              <a:rPr lang="ja-JP" altLang="en-US" sz="2400" dirty="0">
                <a:latin typeface="Arial"/>
                <a:cs typeface="+mn-cs"/>
              </a:rPr>
              <a:t>’</a:t>
            </a:r>
            <a:r>
              <a:rPr lang="en-US" sz="2400" dirty="0">
                <a:cs typeface="+mn-cs"/>
              </a:rPr>
              <a:t>s </a:t>
            </a:r>
            <a:r>
              <a:rPr lang="en-US" sz="2400" i="1" dirty="0">
                <a:cs typeface="+mn-cs"/>
              </a:rPr>
              <a:t>size</a:t>
            </a:r>
            <a:r>
              <a:rPr lang="en-US" sz="2400" dirty="0">
                <a:cs typeface="+mn-cs"/>
              </a:rPr>
              <a:t>, only its mass.</a:t>
            </a:r>
          </a:p>
          <a:p>
            <a:pPr eaLnBrk="1" hangingPunct="1">
              <a:defRPr/>
            </a:pPr>
            <a:r>
              <a:rPr lang="en-US" sz="2400" dirty="0">
                <a:cs typeface="+mn-cs"/>
              </a:rPr>
              <a:t>The formula assumes that all an object</a:t>
            </a:r>
            <a:r>
              <a:rPr lang="ja-JP" altLang="en-US" sz="2400" dirty="0">
                <a:latin typeface="Arial"/>
                <a:cs typeface="+mn-cs"/>
              </a:rPr>
              <a:t>’</a:t>
            </a:r>
            <a:r>
              <a:rPr lang="en-US" sz="2400" dirty="0">
                <a:cs typeface="+mn-cs"/>
              </a:rPr>
              <a:t>s mass is located at a single point, instead of spread out over a large volume – not a realistic assumption.</a:t>
            </a:r>
          </a:p>
          <a:p>
            <a:pPr eaLnBrk="1" hangingPunct="1">
              <a:defRPr/>
            </a:pPr>
            <a:r>
              <a:rPr lang="en-US" sz="2400" dirty="0">
                <a:cs typeface="+mn-cs"/>
              </a:rPr>
              <a:t>For example, the Earth, Moon, and Sun are not point masses, they are large spheres.</a:t>
            </a:r>
          </a:p>
          <a:p>
            <a:pPr eaLnBrk="1" hangingPunct="1">
              <a:defRPr/>
            </a:pPr>
            <a:r>
              <a:rPr lang="en-US" sz="2400" dirty="0">
                <a:cs typeface="+mn-cs"/>
              </a:rPr>
              <a:t>Newton</a:t>
            </a:r>
            <a:r>
              <a:rPr lang="ja-JP" altLang="en-US" sz="2400" dirty="0">
                <a:latin typeface="Arial"/>
                <a:cs typeface="+mn-cs"/>
              </a:rPr>
              <a:t>’</a:t>
            </a:r>
            <a:r>
              <a:rPr lang="en-US" sz="2400" dirty="0">
                <a:cs typeface="+mn-cs"/>
              </a:rPr>
              <a:t>s next step was to try to expand his formula to explain the gravitational force caused by massive spheres.</a:t>
            </a:r>
          </a:p>
        </p:txBody>
      </p:sp>
    </p:spTree>
    <p:extLst>
      <p:ext uri="{BB962C8B-B14F-4D97-AF65-F5344CB8AC3E}">
        <p14:creationId xmlns:p14="http://schemas.microsoft.com/office/powerpoint/2010/main" val="346101196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22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227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8227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8227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822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4" grpId="0" autoUpdateAnimBg="0"/>
      <p:bldP spid="182275"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989655" y="304800"/>
            <a:ext cx="7392345" cy="1143000"/>
          </a:xfrm>
        </p:spPr>
        <p:txBody>
          <a:bodyPr/>
          <a:lstStyle/>
          <a:p>
            <a:pPr eaLnBrk="1" hangingPunct="1">
              <a:defRPr/>
            </a:pPr>
            <a:r>
              <a:rPr lang="en-US" dirty="0">
                <a:cs typeface="+mj-cs"/>
              </a:rPr>
              <a:t>Enter Calculus</a:t>
            </a:r>
          </a:p>
        </p:txBody>
      </p:sp>
      <p:sp>
        <p:nvSpPr>
          <p:cNvPr id="184323" name="Rectangle 3"/>
          <p:cNvSpPr>
            <a:spLocks noGrp="1" noChangeArrowheads="1"/>
          </p:cNvSpPr>
          <p:nvPr>
            <p:ph type="body" idx="1"/>
          </p:nvPr>
        </p:nvSpPr>
        <p:spPr>
          <a:xfrm>
            <a:off x="511322" y="1814504"/>
            <a:ext cx="8404078" cy="4281496"/>
          </a:xfrm>
        </p:spPr>
        <p:txBody>
          <a:bodyPr/>
          <a:lstStyle/>
          <a:p>
            <a:pPr eaLnBrk="1" hangingPunct="1">
              <a:defRPr/>
            </a:pPr>
            <a:r>
              <a:rPr lang="en-US" sz="2400" dirty="0">
                <a:cs typeface="+mn-cs"/>
              </a:rPr>
              <a:t>Newton found that the mathematical techniques available to him were insufficient for explaining the gravitational force caused by a spherical mass.  </a:t>
            </a:r>
          </a:p>
          <a:p>
            <a:pPr eaLnBrk="1" hangingPunct="1">
              <a:defRPr/>
            </a:pPr>
            <a:r>
              <a:rPr lang="en-US" sz="2400" dirty="0">
                <a:cs typeface="+mn-cs"/>
              </a:rPr>
              <a:t>He needed a technique where he could find the cumulative effect of the gravitational pull of each tiny chunk of a sphere.</a:t>
            </a:r>
          </a:p>
          <a:p>
            <a:pPr eaLnBrk="1" hangingPunct="1">
              <a:defRPr/>
            </a:pPr>
            <a:r>
              <a:rPr lang="en-US" sz="2400" dirty="0">
                <a:cs typeface="+mn-cs"/>
              </a:rPr>
              <a:t>Thus was born the branch of mathematics known as integral calculus!</a:t>
            </a:r>
          </a:p>
        </p:txBody>
      </p:sp>
    </p:spTree>
    <p:extLst>
      <p:ext uri="{BB962C8B-B14F-4D97-AF65-F5344CB8AC3E}">
        <p14:creationId xmlns:p14="http://schemas.microsoft.com/office/powerpoint/2010/main" val="62899657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43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432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8432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843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2" grpId="0" autoUpdateAnimBg="0"/>
      <p:bldP spid="184323"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956667" y="304800"/>
            <a:ext cx="7120533" cy="1143000"/>
          </a:xfrm>
        </p:spPr>
        <p:txBody>
          <a:bodyPr/>
          <a:lstStyle/>
          <a:p>
            <a:pPr eaLnBrk="1" hangingPunct="1">
              <a:defRPr/>
            </a:pPr>
            <a:r>
              <a:rPr lang="en-US" dirty="0">
                <a:cs typeface="+mj-cs"/>
              </a:rPr>
              <a:t>Newton</a:t>
            </a:r>
            <a:r>
              <a:rPr lang="ja-JP" altLang="en-US" dirty="0">
                <a:latin typeface="Arial"/>
                <a:cs typeface="+mj-cs"/>
              </a:rPr>
              <a:t>’</a:t>
            </a:r>
            <a:r>
              <a:rPr lang="en-US" dirty="0">
                <a:cs typeface="+mj-cs"/>
              </a:rPr>
              <a:t>s Conclusions</a:t>
            </a:r>
          </a:p>
        </p:txBody>
      </p:sp>
      <p:sp>
        <p:nvSpPr>
          <p:cNvPr id="186371" name="Rectangle 3"/>
          <p:cNvSpPr>
            <a:spLocks noGrp="1" noChangeArrowheads="1"/>
          </p:cNvSpPr>
          <p:nvPr>
            <p:ph type="body" idx="1"/>
          </p:nvPr>
        </p:nvSpPr>
        <p:spPr>
          <a:xfrm>
            <a:off x="329885" y="1524000"/>
            <a:ext cx="8585515" cy="5029200"/>
          </a:xfrm>
        </p:spPr>
        <p:txBody>
          <a:bodyPr/>
          <a:lstStyle/>
          <a:p>
            <a:pPr eaLnBrk="1" hangingPunct="1">
              <a:defRPr/>
            </a:pPr>
            <a:r>
              <a:rPr lang="en-US" dirty="0">
                <a:cs typeface="+mn-cs"/>
              </a:rPr>
              <a:t>After working out the mathematical details, Newton showed that an object some distance away from a sphere with mass </a:t>
            </a:r>
            <a:r>
              <a:rPr lang="en-US" i="1" dirty="0">
                <a:cs typeface="+mn-cs"/>
              </a:rPr>
              <a:t>m</a:t>
            </a:r>
            <a:r>
              <a:rPr lang="en-US" dirty="0">
                <a:cs typeface="+mn-cs"/>
              </a:rPr>
              <a:t> feels the exact same gravitational force as if all of the mass </a:t>
            </a:r>
            <a:r>
              <a:rPr lang="en-US" i="1" dirty="0">
                <a:cs typeface="+mn-cs"/>
              </a:rPr>
              <a:t>m</a:t>
            </a:r>
            <a:r>
              <a:rPr lang="en-US" dirty="0">
                <a:cs typeface="+mn-cs"/>
              </a:rPr>
              <a:t> were concentrated at the center of the sphere.</a:t>
            </a:r>
          </a:p>
          <a:p>
            <a:pPr eaLnBrk="1" hangingPunct="1">
              <a:defRPr/>
            </a:pPr>
            <a:r>
              <a:rPr lang="en-US" dirty="0">
                <a:cs typeface="+mn-cs"/>
              </a:rPr>
              <a:t>Also, it turns out that an object inside a giant spherical shell would feel</a:t>
            </a:r>
            <a:r>
              <a:rPr lang="en-US" i="1" dirty="0">
                <a:cs typeface="+mn-cs"/>
              </a:rPr>
              <a:t> no gravitational force</a:t>
            </a:r>
            <a:r>
              <a:rPr lang="en-US" dirty="0">
                <a:cs typeface="+mn-cs"/>
              </a:rPr>
              <a:t> anywhere inside the shell.</a:t>
            </a:r>
          </a:p>
        </p:txBody>
      </p:sp>
    </p:spTree>
    <p:extLst>
      <p:ext uri="{BB962C8B-B14F-4D97-AF65-F5344CB8AC3E}">
        <p14:creationId xmlns:p14="http://schemas.microsoft.com/office/powerpoint/2010/main" val="121454807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63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37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8637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0" grpId="0" autoUpdateAnimBg="0"/>
      <p:bldP spid="186371" grpId="0" build="p"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228600" y="228600"/>
            <a:ext cx="8686800" cy="914400"/>
          </a:xfrm>
        </p:spPr>
        <p:txBody>
          <a:bodyPr/>
          <a:lstStyle/>
          <a:p>
            <a:pPr eaLnBrk="1" hangingPunct="1">
              <a:defRPr/>
            </a:pPr>
            <a:r>
              <a:rPr lang="en-US" sz="4800" dirty="0">
                <a:cs typeface="+mj-cs"/>
              </a:rPr>
              <a:t>How Gravity Makes an Orbit</a:t>
            </a:r>
          </a:p>
        </p:txBody>
      </p:sp>
      <p:sp>
        <p:nvSpPr>
          <p:cNvPr id="188419" name="Rectangle 3"/>
          <p:cNvSpPr>
            <a:spLocks noGrp="1" noChangeArrowheads="1"/>
          </p:cNvSpPr>
          <p:nvPr>
            <p:ph type="body" idx="1"/>
          </p:nvPr>
        </p:nvSpPr>
        <p:spPr>
          <a:xfrm>
            <a:off x="228600" y="1219200"/>
            <a:ext cx="8686800" cy="2057400"/>
          </a:xfrm>
        </p:spPr>
        <p:txBody>
          <a:bodyPr>
            <a:normAutofit fontScale="92500"/>
          </a:bodyPr>
          <a:lstStyle/>
          <a:p>
            <a:pPr eaLnBrk="1" hangingPunct="1">
              <a:lnSpc>
                <a:spcPct val="90000"/>
              </a:lnSpc>
              <a:defRPr/>
            </a:pPr>
            <a:r>
              <a:rPr lang="en-US" sz="2400" dirty="0">
                <a:cs typeface="+mn-cs"/>
              </a:rPr>
              <a:t>Without gravity, an object would want to move in a straight line.</a:t>
            </a:r>
          </a:p>
          <a:p>
            <a:pPr eaLnBrk="1" hangingPunct="1">
              <a:lnSpc>
                <a:spcPct val="90000"/>
              </a:lnSpc>
              <a:defRPr/>
            </a:pPr>
            <a:r>
              <a:rPr lang="en-US" sz="2400" dirty="0">
                <a:cs typeface="+mn-cs"/>
              </a:rPr>
              <a:t>Gravity, however, attracts an object inward.</a:t>
            </a:r>
          </a:p>
          <a:p>
            <a:pPr eaLnBrk="1" hangingPunct="1">
              <a:lnSpc>
                <a:spcPct val="90000"/>
              </a:lnSpc>
              <a:defRPr/>
            </a:pPr>
            <a:r>
              <a:rPr lang="en-US" sz="2400" dirty="0">
                <a:cs typeface="+mn-cs"/>
              </a:rPr>
              <a:t>This inward force leads to a constant change of direction, or </a:t>
            </a:r>
            <a:r>
              <a:rPr lang="en-US" sz="2400" dirty="0" err="1">
                <a:cs typeface="+mn-cs"/>
              </a:rPr>
              <a:t>Δ</a:t>
            </a:r>
            <a:r>
              <a:rPr lang="en-US" sz="2400" dirty="0" err="1">
                <a:cs typeface="+mn-cs"/>
                <a:sym typeface="MT Symbol" charset="0"/>
              </a:rPr>
              <a:t>v</a:t>
            </a:r>
            <a:r>
              <a:rPr lang="en-US" sz="2400" dirty="0">
                <a:cs typeface="+mn-cs"/>
                <a:sym typeface="MT Symbol" charset="0"/>
              </a:rPr>
              <a:t>.</a:t>
            </a:r>
            <a:endParaRPr lang="en-US" sz="2400" dirty="0">
              <a:cs typeface="+mn-cs"/>
            </a:endParaRPr>
          </a:p>
        </p:txBody>
      </p:sp>
      <p:pic>
        <p:nvPicPr>
          <p:cNvPr id="188420" name="Picture 4" descr="C:\Documents and Settings\Tom\My Documents\My Pictures\Astronomy\History of Astronomy\delta_ve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457575"/>
            <a:ext cx="5410200" cy="320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8421" name="Rectangle 5"/>
          <p:cNvSpPr>
            <a:spLocks noChangeArrowheads="1"/>
          </p:cNvSpPr>
          <p:nvPr/>
        </p:nvSpPr>
        <p:spPr bwMode="auto">
          <a:xfrm>
            <a:off x="6096000" y="3276600"/>
            <a:ext cx="3048000" cy="3352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lstStyle/>
          <a:p>
            <a:pPr marL="342900" indent="-342900">
              <a:spcBef>
                <a:spcPct val="20000"/>
              </a:spcBef>
              <a:buClr>
                <a:schemeClr val="hlink"/>
              </a:buClr>
              <a:buSzPct val="60000"/>
              <a:buFont typeface="Wingdings" charset="0"/>
              <a:buChar char="n"/>
              <a:defRPr/>
            </a:pPr>
            <a:r>
              <a:rPr lang="en-US" sz="2800">
                <a:latin typeface="Arial" charset="0"/>
                <a:cs typeface="+mn-cs"/>
                <a:sym typeface="MT Symbol" charset="0"/>
              </a:rPr>
              <a:t>If the tangential speed v is fast enough, a circular orbit is the result.</a:t>
            </a:r>
            <a:endParaRPr lang="en-US" sz="2800">
              <a:latin typeface="Arial" charset="0"/>
              <a:cs typeface="+mn-cs"/>
            </a:endParaRPr>
          </a:p>
        </p:txBody>
      </p:sp>
    </p:spTree>
    <p:extLst>
      <p:ext uri="{BB962C8B-B14F-4D97-AF65-F5344CB8AC3E}">
        <p14:creationId xmlns:p14="http://schemas.microsoft.com/office/powerpoint/2010/main" val="240765155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84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841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88419">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88419">
                                            <p:txEl>
                                              <p:pRg st="2" end="2"/>
                                            </p:txEl>
                                          </p:spTgt>
                                        </p:tgtEl>
                                        <p:attrNameLst>
                                          <p:attrName>style.visibility</p:attrName>
                                        </p:attrNameLst>
                                      </p:cBhvr>
                                      <p:to>
                                        <p:strVal val="visible"/>
                                      </p:to>
                                    </p:set>
                                  </p:childTnLst>
                                </p:cTn>
                              </p:par>
                            </p:childTnLst>
                          </p:cTn>
                        </p:par>
                        <p:par>
                          <p:cTn id="19" fill="hold" nodeType="afterGroup">
                            <p:stCondLst>
                              <p:cond delay="500"/>
                            </p:stCondLst>
                            <p:childTnLst>
                              <p:par>
                                <p:cTn id="20" presetID="1" presetClass="entr" presetSubtype="0" fill="hold" nodeType="afterEffect">
                                  <p:stCondLst>
                                    <p:cond delay="0"/>
                                  </p:stCondLst>
                                  <p:childTnLst>
                                    <p:set>
                                      <p:cBhvr>
                                        <p:cTn id="21" dur="1" fill="hold">
                                          <p:stCondLst>
                                            <p:cond delay="499"/>
                                          </p:stCondLst>
                                        </p:cTn>
                                        <p:tgtEl>
                                          <p:spTgt spid="188420"/>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499"/>
                                          </p:stCondLst>
                                        </p:cTn>
                                        <p:tgtEl>
                                          <p:spTgt spid="1884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8" grpId="0" autoUpdateAnimBg="0"/>
      <p:bldP spid="188419" grpId="0" build="p" autoUpdateAnimBg="0"/>
      <p:bldP spid="188421"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195923"/>
          </a:xfrm>
        </p:spPr>
        <p:txBody>
          <a:bodyPr/>
          <a:lstStyle/>
          <a:p>
            <a:r>
              <a:rPr lang="en-US" dirty="0"/>
              <a:t>Work &amp; Machines</a:t>
            </a:r>
          </a:p>
        </p:txBody>
      </p:sp>
      <p:sp>
        <p:nvSpPr>
          <p:cNvPr id="3" name="Content Placeholder 2"/>
          <p:cNvSpPr>
            <a:spLocks noGrp="1"/>
          </p:cNvSpPr>
          <p:nvPr>
            <p:ph idx="1"/>
          </p:nvPr>
        </p:nvSpPr>
        <p:spPr>
          <a:xfrm>
            <a:off x="334180" y="1504039"/>
            <a:ext cx="8270955" cy="4896481"/>
          </a:xfrm>
        </p:spPr>
        <p:txBody>
          <a:bodyPr>
            <a:normAutofit lnSpcReduction="10000"/>
          </a:bodyPr>
          <a:lstStyle/>
          <a:p>
            <a:r>
              <a:rPr lang="en-US" dirty="0"/>
              <a:t>No device can perform more </a:t>
            </a:r>
            <a:r>
              <a:rPr lang="en-US" i="1" u="sng" dirty="0"/>
              <a:t>joules of work</a:t>
            </a:r>
            <a:r>
              <a:rPr lang="en-US" dirty="0"/>
              <a:t> in order to accomplish a task than the number of joules of work that are input into the machine by the user. (In other words, machines cannot create energy.)</a:t>
            </a:r>
          </a:p>
          <a:p>
            <a:r>
              <a:rPr lang="en-US" dirty="0"/>
              <a:t>A simple machine, however, is a device that can alter the magnitude or direction of the </a:t>
            </a:r>
            <a:r>
              <a:rPr lang="en-US" i="1" u="sng" dirty="0"/>
              <a:t>force</a:t>
            </a:r>
            <a:r>
              <a:rPr lang="en-US" dirty="0"/>
              <a:t> it takes to accomplish a task.</a:t>
            </a:r>
          </a:p>
          <a:p>
            <a:r>
              <a:rPr lang="en-US" dirty="0"/>
              <a:t>Since </a:t>
            </a:r>
            <a:r>
              <a:rPr lang="en-US" i="1" dirty="0"/>
              <a:t>W</a:t>
            </a:r>
            <a:r>
              <a:rPr lang="en-US" dirty="0"/>
              <a:t> = </a:t>
            </a:r>
            <a:r>
              <a:rPr lang="en-US" i="1" dirty="0" err="1"/>
              <a:t>Fd</a:t>
            </a:r>
            <a:r>
              <a:rPr lang="en-US" dirty="0"/>
              <a:t>, if a machine lessens the amount of force </a:t>
            </a:r>
            <a:r>
              <a:rPr lang="en-US" i="1" dirty="0"/>
              <a:t>F</a:t>
            </a:r>
            <a:r>
              <a:rPr lang="en-US" dirty="0"/>
              <a:t> necessary to accomplish a task, and </a:t>
            </a:r>
            <a:r>
              <a:rPr lang="en-US" i="1" dirty="0"/>
              <a:t>W</a:t>
            </a:r>
            <a:r>
              <a:rPr lang="en-US" dirty="0"/>
              <a:t> must remain the same (or even greater – but we’ll get to that in a moment!), the price you pay for using the machine is having to exert your force </a:t>
            </a:r>
            <a:r>
              <a:rPr lang="en-US" i="1" u="sng" dirty="0"/>
              <a:t>over a longer distance </a:t>
            </a:r>
            <a:r>
              <a:rPr lang="en-US" u="sng" dirty="0"/>
              <a:t>d.</a:t>
            </a:r>
            <a:endParaRPr lang="en-US" dirty="0"/>
          </a:p>
        </p:txBody>
      </p:sp>
    </p:spTree>
    <p:extLst>
      <p:ext uri="{BB962C8B-B14F-4D97-AF65-F5344CB8AC3E}">
        <p14:creationId xmlns:p14="http://schemas.microsoft.com/office/powerpoint/2010/main" val="70938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304800" y="96636"/>
            <a:ext cx="8420658" cy="1143000"/>
          </a:xfrm>
        </p:spPr>
        <p:txBody>
          <a:bodyPr/>
          <a:lstStyle/>
          <a:p>
            <a:pPr eaLnBrk="1" hangingPunct="1">
              <a:defRPr/>
            </a:pPr>
            <a:r>
              <a:rPr lang="en-US" dirty="0">
                <a:cs typeface="+mj-cs"/>
              </a:rPr>
              <a:t>The Moon is Falling!!!</a:t>
            </a:r>
          </a:p>
        </p:txBody>
      </p:sp>
      <p:sp>
        <p:nvSpPr>
          <p:cNvPr id="190467" name="Rectangle 3"/>
          <p:cNvSpPr>
            <a:spLocks noGrp="1" noChangeArrowheads="1"/>
          </p:cNvSpPr>
          <p:nvPr>
            <p:ph type="body" idx="1"/>
          </p:nvPr>
        </p:nvSpPr>
        <p:spPr>
          <a:xfrm>
            <a:off x="4572000" y="1371600"/>
            <a:ext cx="4343400" cy="5257800"/>
          </a:xfrm>
        </p:spPr>
        <p:txBody>
          <a:bodyPr/>
          <a:lstStyle/>
          <a:p>
            <a:pPr eaLnBrk="1" hangingPunct="1">
              <a:lnSpc>
                <a:spcPct val="90000"/>
              </a:lnSpc>
              <a:defRPr/>
            </a:pPr>
            <a:r>
              <a:rPr lang="en-US" dirty="0">
                <a:cs typeface="+mn-cs"/>
              </a:rPr>
              <a:t>Any object that is orbit, such as the Moon, is in a state of constant falling toward the Earth.</a:t>
            </a:r>
          </a:p>
          <a:p>
            <a:pPr eaLnBrk="1" hangingPunct="1">
              <a:lnSpc>
                <a:spcPct val="90000"/>
              </a:lnSpc>
              <a:defRPr/>
            </a:pPr>
            <a:r>
              <a:rPr lang="en-US" dirty="0">
                <a:cs typeface="+mn-cs"/>
              </a:rPr>
              <a:t>However, such an object has such a fast tangential (i.e. sideways) speed, that by the time it has fallen far enough to hit the Earth, it has also moved so far sideway that it has missed.</a:t>
            </a:r>
          </a:p>
        </p:txBody>
      </p:sp>
      <p:pic>
        <p:nvPicPr>
          <p:cNvPr id="116739" name="Picture 4" descr="C:\Documents and Settings\Tom\My Documents\My Pictures\Astronomy\History of Astronomy\cann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828800"/>
            <a:ext cx="4443413" cy="478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25016916"/>
      </p:ext>
    </p:extLst>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body" idx="1"/>
          </p:nvPr>
        </p:nvSpPr>
        <p:spPr>
          <a:xfrm>
            <a:off x="6248400" y="533400"/>
            <a:ext cx="2667000" cy="5562600"/>
          </a:xfrm>
        </p:spPr>
        <p:txBody>
          <a:bodyPr/>
          <a:lstStyle/>
          <a:p>
            <a:pPr eaLnBrk="1" hangingPunct="1">
              <a:defRPr/>
            </a:pPr>
            <a:r>
              <a:rPr lang="en-US">
                <a:cs typeface="+mn-cs"/>
              </a:rPr>
              <a:t>Similarly, it is interesting to note that the Earth is likewise in a permanent state of falling into, and constantly missing, the Sun!</a:t>
            </a:r>
          </a:p>
        </p:txBody>
      </p:sp>
      <p:pic>
        <p:nvPicPr>
          <p:cNvPr id="118786" name="Picture 3" descr="C:\Documents and Settings\Tom\My Documents\My Pictures\Astronomy\History of Astronomy\FG02_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09600"/>
            <a:ext cx="6019800" cy="548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62464168"/>
      </p:ext>
    </p:extLst>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228600" y="228600"/>
            <a:ext cx="7924800" cy="1143000"/>
          </a:xfrm>
        </p:spPr>
        <p:txBody>
          <a:bodyPr/>
          <a:lstStyle/>
          <a:p>
            <a:pPr eaLnBrk="1" hangingPunct="1">
              <a:defRPr/>
            </a:pPr>
            <a:r>
              <a:rPr lang="en-US">
                <a:cs typeface="+mj-cs"/>
              </a:rPr>
              <a:t>Orbits and </a:t>
            </a:r>
            <a:r>
              <a:rPr lang="ja-JP" altLang="en-US">
                <a:latin typeface="Arial"/>
                <a:cs typeface="+mj-cs"/>
              </a:rPr>
              <a:t>“</a:t>
            </a:r>
            <a:r>
              <a:rPr lang="en-US">
                <a:cs typeface="+mj-cs"/>
              </a:rPr>
              <a:t>Weightlessness</a:t>
            </a:r>
            <a:r>
              <a:rPr lang="ja-JP" altLang="en-US">
                <a:latin typeface="Arial"/>
                <a:cs typeface="+mj-cs"/>
              </a:rPr>
              <a:t>”</a:t>
            </a:r>
            <a:endParaRPr lang="en-US">
              <a:cs typeface="+mj-cs"/>
            </a:endParaRPr>
          </a:p>
        </p:txBody>
      </p:sp>
      <p:sp>
        <p:nvSpPr>
          <p:cNvPr id="194563" name="Rectangle 3"/>
          <p:cNvSpPr>
            <a:spLocks noGrp="1" noChangeArrowheads="1"/>
          </p:cNvSpPr>
          <p:nvPr>
            <p:ph type="body" idx="1"/>
          </p:nvPr>
        </p:nvSpPr>
        <p:spPr>
          <a:xfrm>
            <a:off x="228600" y="1929972"/>
            <a:ext cx="8686800" cy="4166028"/>
          </a:xfrm>
        </p:spPr>
        <p:txBody>
          <a:bodyPr>
            <a:normAutofit/>
          </a:bodyPr>
          <a:lstStyle/>
          <a:p>
            <a:pPr eaLnBrk="1" hangingPunct="1">
              <a:lnSpc>
                <a:spcPct val="90000"/>
              </a:lnSpc>
              <a:defRPr/>
            </a:pPr>
            <a:r>
              <a:rPr lang="en-US" sz="2400" dirty="0">
                <a:cs typeface="+mn-cs"/>
              </a:rPr>
              <a:t>Why do astronauts float in the Space Shuttle?</a:t>
            </a:r>
          </a:p>
          <a:p>
            <a:pPr eaLnBrk="1" hangingPunct="1">
              <a:lnSpc>
                <a:spcPct val="90000"/>
              </a:lnSpc>
              <a:defRPr/>
            </a:pPr>
            <a:r>
              <a:rPr lang="en-US" sz="2400" dirty="0">
                <a:cs typeface="+mn-cs"/>
              </a:rPr>
              <a:t>Common misconception:  The Space Shuttle is so far from Earth that gravity weakens and disappears.</a:t>
            </a:r>
          </a:p>
          <a:p>
            <a:pPr eaLnBrk="1" hangingPunct="1">
              <a:lnSpc>
                <a:spcPct val="90000"/>
              </a:lnSpc>
              <a:defRPr/>
            </a:pPr>
            <a:r>
              <a:rPr lang="en-US" sz="2400" dirty="0">
                <a:cs typeface="+mn-cs"/>
              </a:rPr>
              <a:t>Fact:  The Shuttle </a:t>
            </a:r>
            <a:r>
              <a:rPr lang="en-US" sz="2400" dirty="0" err="1">
                <a:cs typeface="+mn-cs"/>
              </a:rPr>
              <a:t>isn</a:t>
            </a:r>
            <a:r>
              <a:rPr lang="ja-JP" altLang="en-US" sz="2400" dirty="0">
                <a:latin typeface="Arial"/>
                <a:cs typeface="+mn-cs"/>
              </a:rPr>
              <a:t>’</a:t>
            </a:r>
            <a:r>
              <a:rPr lang="en-US" sz="2400" dirty="0">
                <a:cs typeface="+mn-cs"/>
              </a:rPr>
              <a:t>t </a:t>
            </a:r>
            <a:r>
              <a:rPr lang="en-US" sz="2400" i="1" dirty="0">
                <a:cs typeface="+mn-cs"/>
              </a:rPr>
              <a:t>that</a:t>
            </a:r>
            <a:r>
              <a:rPr lang="en-US" sz="2400" dirty="0">
                <a:cs typeface="+mn-cs"/>
              </a:rPr>
              <a:t> far from the Earth, certainly not far enough to neglect gravity.</a:t>
            </a:r>
          </a:p>
          <a:p>
            <a:pPr eaLnBrk="1" hangingPunct="1">
              <a:lnSpc>
                <a:spcPct val="90000"/>
              </a:lnSpc>
              <a:defRPr/>
            </a:pPr>
            <a:r>
              <a:rPr lang="en-US" sz="2400" dirty="0">
                <a:cs typeface="+mn-cs"/>
              </a:rPr>
              <a:t>The </a:t>
            </a:r>
            <a:r>
              <a:rPr lang="en-US" sz="2400" i="1" dirty="0">
                <a:cs typeface="+mn-cs"/>
              </a:rPr>
              <a:t>real </a:t>
            </a:r>
            <a:r>
              <a:rPr lang="en-US" sz="2400" dirty="0">
                <a:cs typeface="+mn-cs"/>
              </a:rPr>
              <a:t>reason for weightless ness:  Like the Moon, the Space Shuttle and everything on it are in state of free-fall when in orbit.  (And like the Moon, the Shuttle has a fast enough tangential speed that it is in a state of constantly missing the Earth.)</a:t>
            </a:r>
          </a:p>
        </p:txBody>
      </p:sp>
    </p:spTree>
    <p:extLst>
      <p:ext uri="{BB962C8B-B14F-4D97-AF65-F5344CB8AC3E}">
        <p14:creationId xmlns:p14="http://schemas.microsoft.com/office/powerpoint/2010/main" val="66056057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9456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9456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9456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945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2" grpId="0" autoUpdateAnimBg="0"/>
      <p:bldP spid="194563" grpId="0"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6610" name="Rectangle 2"/>
          <p:cNvSpPr>
            <a:spLocks noGrp="1" noChangeArrowheads="1"/>
          </p:cNvSpPr>
          <p:nvPr>
            <p:ph type="body" idx="1"/>
          </p:nvPr>
        </p:nvSpPr>
        <p:spPr>
          <a:xfrm>
            <a:off x="152400" y="152400"/>
            <a:ext cx="8991600" cy="2362200"/>
          </a:xfrm>
        </p:spPr>
        <p:txBody>
          <a:bodyPr/>
          <a:lstStyle/>
          <a:p>
            <a:pPr eaLnBrk="1" hangingPunct="1">
              <a:defRPr/>
            </a:pPr>
            <a:r>
              <a:rPr lang="en-US" sz="2400">
                <a:cs typeface="+mn-cs"/>
              </a:rPr>
              <a:t>If you were in an elevator, and the the cable snapped, what would you experience as the elevator fell?</a:t>
            </a:r>
          </a:p>
          <a:p>
            <a:pPr eaLnBrk="1" hangingPunct="1">
              <a:defRPr/>
            </a:pPr>
            <a:r>
              <a:rPr lang="en-US" sz="2400">
                <a:cs typeface="+mn-cs"/>
              </a:rPr>
              <a:t>Even though you felt weightless, is it true that you don</a:t>
            </a:r>
            <a:r>
              <a:rPr lang="ja-JP" altLang="en-US" sz="2400">
                <a:latin typeface="Arial"/>
                <a:cs typeface="+mn-cs"/>
              </a:rPr>
              <a:t>’</a:t>
            </a:r>
            <a:r>
              <a:rPr lang="en-US" sz="2400">
                <a:cs typeface="+mn-cs"/>
              </a:rPr>
              <a:t>t weigh anything inside a falling elevator?</a:t>
            </a:r>
          </a:p>
        </p:txBody>
      </p:sp>
      <p:pic>
        <p:nvPicPr>
          <p:cNvPr id="196611" name="Picture 3" descr="C:\Documents and Settings\Tom\My Documents\My Pictures\Astronomy\History of Astronomy\T014913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0"/>
            <a:ext cx="5897563"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6612" name="Rectangle 4"/>
          <p:cNvSpPr>
            <a:spLocks noChangeArrowheads="1"/>
          </p:cNvSpPr>
          <p:nvPr/>
        </p:nvSpPr>
        <p:spPr bwMode="auto">
          <a:xfrm>
            <a:off x="6400800" y="1828800"/>
            <a:ext cx="2743200" cy="441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lstStyle/>
          <a:p>
            <a:pPr marL="342900" indent="-342900">
              <a:spcBef>
                <a:spcPct val="20000"/>
              </a:spcBef>
              <a:buClr>
                <a:schemeClr val="hlink"/>
              </a:buClr>
              <a:buSzPct val="60000"/>
              <a:buFont typeface="Wingdings" charset="0"/>
              <a:buChar char="n"/>
              <a:defRPr/>
            </a:pPr>
            <a:r>
              <a:rPr lang="en-US">
                <a:latin typeface="Arial" charset="0"/>
                <a:cs typeface="+mn-cs"/>
              </a:rPr>
              <a:t>Similarly, astronauts are falling along with the shuttle as it orbits.  Since the astronauts and shuttle move together, the astronauts can float and appear </a:t>
            </a:r>
            <a:r>
              <a:rPr lang="ja-JP" altLang="en-US">
                <a:latin typeface="Arial"/>
                <a:cs typeface="+mn-cs"/>
              </a:rPr>
              <a:t>“</a:t>
            </a:r>
            <a:r>
              <a:rPr lang="en-US">
                <a:latin typeface="Arial" charset="0"/>
                <a:cs typeface="+mn-cs"/>
              </a:rPr>
              <a:t>weightless.</a:t>
            </a:r>
            <a:r>
              <a:rPr lang="ja-JP" altLang="en-US">
                <a:latin typeface="Arial"/>
                <a:cs typeface="+mn-cs"/>
              </a:rPr>
              <a:t>”</a:t>
            </a:r>
            <a:endParaRPr lang="en-US">
              <a:latin typeface="Arial" charset="0"/>
              <a:cs typeface="+mn-cs"/>
            </a:endParaRPr>
          </a:p>
        </p:txBody>
      </p:sp>
    </p:spTree>
    <p:extLst>
      <p:ext uri="{BB962C8B-B14F-4D97-AF65-F5344CB8AC3E}">
        <p14:creationId xmlns:p14="http://schemas.microsoft.com/office/powerpoint/2010/main" val="73175072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66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966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96612">
                                            <p:txEl>
                                              <p:pRg st="0" end="0"/>
                                            </p:txEl>
                                          </p:spTgt>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nodeType="afterEffect">
                                  <p:stCondLst>
                                    <p:cond delay="0"/>
                                  </p:stCondLst>
                                  <p:childTnLst>
                                    <p:set>
                                      <p:cBhvr>
                                        <p:cTn id="17" dur="1" fill="hold">
                                          <p:stCondLst>
                                            <p:cond delay="499"/>
                                          </p:stCondLst>
                                        </p:cTn>
                                        <p:tgtEl>
                                          <p:spTgt spid="1966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0" grpId="0" build="p" autoUpdateAnimBg="0"/>
      <p:bldP spid="196612" grpId="0" build="p"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457200" y="228600"/>
            <a:ext cx="8001000" cy="1143000"/>
          </a:xfrm>
        </p:spPr>
        <p:txBody>
          <a:bodyPr/>
          <a:lstStyle/>
          <a:p>
            <a:pPr eaLnBrk="1" hangingPunct="1">
              <a:defRPr/>
            </a:pPr>
            <a:r>
              <a:rPr lang="en-US" sz="4400" dirty="0">
                <a:cs typeface="+mj-cs"/>
              </a:rPr>
              <a:t>Weight and Gravitational Acceleration</a:t>
            </a:r>
          </a:p>
        </p:txBody>
      </p:sp>
      <p:sp>
        <p:nvSpPr>
          <p:cNvPr id="198659" name="Rectangle 3"/>
          <p:cNvSpPr>
            <a:spLocks noGrp="1" noChangeArrowheads="1"/>
          </p:cNvSpPr>
          <p:nvPr>
            <p:ph type="body" idx="1"/>
          </p:nvPr>
        </p:nvSpPr>
        <p:spPr>
          <a:xfrm>
            <a:off x="304800" y="1524000"/>
            <a:ext cx="8610600" cy="3048000"/>
          </a:xfrm>
        </p:spPr>
        <p:txBody>
          <a:bodyPr/>
          <a:lstStyle/>
          <a:p>
            <a:pPr eaLnBrk="1" hangingPunct="1">
              <a:defRPr/>
            </a:pPr>
            <a:r>
              <a:rPr lang="en-US" sz="2400" dirty="0">
                <a:cs typeface="+mn-cs"/>
              </a:rPr>
              <a:t>Consider an object with mass </a:t>
            </a:r>
            <a:r>
              <a:rPr lang="en-US" sz="2400" i="1" dirty="0">
                <a:cs typeface="+mn-cs"/>
              </a:rPr>
              <a:t>m</a:t>
            </a:r>
            <a:r>
              <a:rPr lang="en-US" sz="2400" dirty="0">
                <a:cs typeface="+mn-cs"/>
              </a:rPr>
              <a:t> on the surface of a planet with mass </a:t>
            </a:r>
            <a:r>
              <a:rPr lang="en-US" sz="2400" i="1" dirty="0">
                <a:cs typeface="+mn-cs"/>
              </a:rPr>
              <a:t>M </a:t>
            </a:r>
            <a:r>
              <a:rPr lang="en-US" sz="2400" dirty="0">
                <a:cs typeface="+mn-cs"/>
              </a:rPr>
              <a:t>and radius </a:t>
            </a:r>
            <a:r>
              <a:rPr lang="en-US" sz="2400" i="1" dirty="0">
                <a:cs typeface="+mn-cs"/>
              </a:rPr>
              <a:t>r.  </a:t>
            </a:r>
            <a:r>
              <a:rPr lang="en-US" sz="2400" dirty="0">
                <a:cs typeface="+mn-cs"/>
              </a:rPr>
              <a:t>According to the L.U.G., the weight of that object would be:</a:t>
            </a:r>
          </a:p>
        </p:txBody>
      </p:sp>
      <p:sp>
        <p:nvSpPr>
          <p:cNvPr id="198660" name="Rectangle 4"/>
          <p:cNvSpPr>
            <a:spLocks noChangeArrowheads="1"/>
          </p:cNvSpPr>
          <p:nvPr/>
        </p:nvSpPr>
        <p:spPr bwMode="auto">
          <a:xfrm>
            <a:off x="304800" y="3657600"/>
            <a:ext cx="8610600" cy="18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lstStyle/>
          <a:p>
            <a:pPr marL="342900" indent="-342900">
              <a:spcBef>
                <a:spcPct val="20000"/>
              </a:spcBef>
              <a:buClr>
                <a:schemeClr val="hlink"/>
              </a:buClr>
              <a:buSzPct val="60000"/>
              <a:buFont typeface="Wingdings" charset="0"/>
              <a:buChar char="n"/>
              <a:defRPr/>
            </a:pPr>
            <a:r>
              <a:rPr lang="en-US">
                <a:latin typeface="Arial" charset="0"/>
                <a:cs typeface="+mn-cs"/>
              </a:rPr>
              <a:t>Note:  </a:t>
            </a:r>
            <a:r>
              <a:rPr lang="en-US" i="1">
                <a:latin typeface="Arial" charset="0"/>
                <a:cs typeface="+mn-cs"/>
              </a:rPr>
              <a:t>r</a:t>
            </a:r>
            <a:r>
              <a:rPr lang="en-US">
                <a:latin typeface="Arial" charset="0"/>
                <a:cs typeface="+mn-cs"/>
              </a:rPr>
              <a:t> replaces </a:t>
            </a:r>
            <a:r>
              <a:rPr lang="en-US" i="1">
                <a:latin typeface="Arial" charset="0"/>
                <a:cs typeface="+mn-cs"/>
              </a:rPr>
              <a:t>d</a:t>
            </a:r>
            <a:r>
              <a:rPr lang="en-US">
                <a:latin typeface="Arial" charset="0"/>
                <a:cs typeface="+mn-cs"/>
              </a:rPr>
              <a:t> in the formula, since the distance to the center of mass of the planet is equal to the planet</a:t>
            </a:r>
            <a:r>
              <a:rPr lang="ja-JP" altLang="en-US">
                <a:latin typeface="Arial"/>
                <a:cs typeface="+mn-cs"/>
              </a:rPr>
              <a:t>’</a:t>
            </a:r>
            <a:r>
              <a:rPr lang="en-US">
                <a:latin typeface="Arial" charset="0"/>
                <a:cs typeface="+mn-cs"/>
              </a:rPr>
              <a:t>s radius.</a:t>
            </a:r>
          </a:p>
          <a:p>
            <a:pPr marL="342900" indent="-342900">
              <a:spcBef>
                <a:spcPct val="20000"/>
              </a:spcBef>
              <a:buClr>
                <a:schemeClr val="hlink"/>
              </a:buClr>
              <a:buSzPct val="60000"/>
              <a:buFont typeface="Wingdings" charset="0"/>
              <a:buChar char="n"/>
              <a:defRPr/>
            </a:pPr>
            <a:r>
              <a:rPr lang="en-US">
                <a:latin typeface="Arial" charset="0"/>
                <a:cs typeface="+mn-cs"/>
              </a:rPr>
              <a:t>Also, recall Newton</a:t>
            </a:r>
            <a:r>
              <a:rPr lang="ja-JP" altLang="en-US">
                <a:latin typeface="Arial"/>
                <a:cs typeface="+mn-cs"/>
              </a:rPr>
              <a:t>’</a:t>
            </a:r>
            <a:r>
              <a:rPr lang="en-US">
                <a:latin typeface="Arial" charset="0"/>
                <a:cs typeface="+mn-cs"/>
              </a:rPr>
              <a:t>s 2</a:t>
            </a:r>
            <a:r>
              <a:rPr lang="en-US" baseline="30000">
                <a:latin typeface="Arial" charset="0"/>
                <a:cs typeface="+mn-cs"/>
              </a:rPr>
              <a:t>nd</a:t>
            </a:r>
            <a:r>
              <a:rPr lang="en-US">
                <a:latin typeface="Arial" charset="0"/>
                <a:cs typeface="+mn-cs"/>
              </a:rPr>
              <a:t> Law:  </a:t>
            </a:r>
            <a:r>
              <a:rPr lang="en-US" i="1">
                <a:latin typeface="Arial" charset="0"/>
                <a:cs typeface="+mn-cs"/>
              </a:rPr>
              <a:t>F = ma.</a:t>
            </a:r>
          </a:p>
          <a:p>
            <a:pPr marL="342900" indent="-342900">
              <a:spcBef>
                <a:spcPct val="20000"/>
              </a:spcBef>
              <a:buClr>
                <a:schemeClr val="hlink"/>
              </a:buClr>
              <a:buSzPct val="60000"/>
              <a:buFont typeface="Wingdings" charset="0"/>
              <a:buChar char="n"/>
              <a:defRPr/>
            </a:pPr>
            <a:r>
              <a:rPr lang="en-US">
                <a:latin typeface="Arial" charset="0"/>
                <a:cs typeface="+mn-cs"/>
              </a:rPr>
              <a:t>If this expression is equated to the formula for gravitational force above, notice that the mass </a:t>
            </a:r>
            <a:r>
              <a:rPr lang="en-US" i="1">
                <a:latin typeface="Arial" charset="0"/>
                <a:cs typeface="+mn-cs"/>
              </a:rPr>
              <a:t>m</a:t>
            </a:r>
            <a:r>
              <a:rPr lang="en-US">
                <a:latin typeface="Arial" charset="0"/>
                <a:cs typeface="+mn-cs"/>
              </a:rPr>
              <a:t> of the object cancels, and you</a:t>
            </a:r>
            <a:r>
              <a:rPr lang="ja-JP" altLang="en-US">
                <a:latin typeface="Arial"/>
                <a:cs typeface="+mn-cs"/>
              </a:rPr>
              <a:t>’</a:t>
            </a:r>
            <a:r>
              <a:rPr lang="en-US">
                <a:latin typeface="Arial" charset="0"/>
                <a:cs typeface="+mn-cs"/>
              </a:rPr>
              <a:t>re left with:</a:t>
            </a:r>
          </a:p>
        </p:txBody>
      </p:sp>
      <p:graphicFrame>
        <p:nvGraphicFramePr>
          <p:cNvPr id="198661" name="Object 5"/>
          <p:cNvGraphicFramePr>
            <a:graphicFrameLocks noChangeAspect="1"/>
          </p:cNvGraphicFramePr>
          <p:nvPr/>
        </p:nvGraphicFramePr>
        <p:xfrm>
          <a:off x="3810000" y="5721350"/>
          <a:ext cx="2032000" cy="1049338"/>
        </p:xfrm>
        <a:graphic>
          <a:graphicData uri="http://schemas.openxmlformats.org/presentationml/2006/ole">
            <mc:AlternateContent xmlns:mc="http://schemas.openxmlformats.org/markup-compatibility/2006">
              <mc:Choice xmlns:v="urn:schemas-microsoft-com:vml" Requires="v">
                <p:oleObj name="Equation" r:id="rId3" imgW="761669" imgH="393529" progId="Equation.COEE2">
                  <p:embed/>
                </p:oleObj>
              </mc:Choice>
              <mc:Fallback>
                <p:oleObj name="Equation" r:id="rId3" imgW="761669" imgH="393529" progId="Equation.COEE2">
                  <p:embed/>
                  <p:pic>
                    <p:nvPicPr>
                      <p:cNvPr id="198661"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5721350"/>
                        <a:ext cx="2032000" cy="10493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98662" name="Object 6"/>
          <p:cNvGraphicFramePr>
            <a:graphicFrameLocks noChangeAspect="1"/>
          </p:cNvGraphicFramePr>
          <p:nvPr/>
        </p:nvGraphicFramePr>
        <p:xfrm>
          <a:off x="5410200" y="2514600"/>
          <a:ext cx="2320925" cy="1057275"/>
        </p:xfrm>
        <a:graphic>
          <a:graphicData uri="http://schemas.openxmlformats.org/presentationml/2006/ole">
            <mc:AlternateContent xmlns:mc="http://schemas.openxmlformats.org/markup-compatibility/2006">
              <mc:Choice xmlns:v="urn:schemas-microsoft-com:vml" Requires="v">
                <p:oleObj name="Equation" r:id="rId5" imgW="863225" imgH="393529" progId="Equation.COEE2">
                  <p:embed/>
                </p:oleObj>
              </mc:Choice>
              <mc:Fallback>
                <p:oleObj name="Equation" r:id="rId5" imgW="863225" imgH="393529" progId="Equation.COEE2">
                  <p:embed/>
                  <p:pic>
                    <p:nvPicPr>
                      <p:cNvPr id="198662"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2514600"/>
                        <a:ext cx="2320925" cy="1057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98663" name="Object 7"/>
          <p:cNvGraphicFramePr>
            <a:graphicFrameLocks noChangeAspect="1"/>
          </p:cNvGraphicFramePr>
          <p:nvPr/>
        </p:nvGraphicFramePr>
        <p:xfrm>
          <a:off x="7010400" y="5715000"/>
          <a:ext cx="1524000" cy="1027113"/>
        </p:xfrm>
        <a:graphic>
          <a:graphicData uri="http://schemas.openxmlformats.org/presentationml/2006/ole">
            <mc:AlternateContent xmlns:mc="http://schemas.openxmlformats.org/markup-compatibility/2006">
              <mc:Choice xmlns:v="urn:schemas-microsoft-com:vml" Requires="v">
                <p:oleObj name="Equation" r:id="rId7" imgW="583947" imgH="393529" progId="Equation.COEE2">
                  <p:embed/>
                </p:oleObj>
              </mc:Choice>
              <mc:Fallback>
                <p:oleObj name="Equation" r:id="rId7" imgW="583947" imgH="393529" progId="Equation.COEE2">
                  <p:embed/>
                  <p:pic>
                    <p:nvPicPr>
                      <p:cNvPr id="198663"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0400" y="5715000"/>
                        <a:ext cx="1524000" cy="10271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98664" name="Text Box 8"/>
          <p:cNvSpPr txBox="1">
            <a:spLocks noChangeArrowheads="1"/>
          </p:cNvSpPr>
          <p:nvPr/>
        </p:nvSpPr>
        <p:spPr bwMode="auto">
          <a:xfrm>
            <a:off x="6172200" y="6019800"/>
            <a:ext cx="4556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i="1">
                <a:cs typeface="+mn-cs"/>
              </a:rPr>
              <a:t>or</a:t>
            </a:r>
          </a:p>
        </p:txBody>
      </p:sp>
    </p:spTree>
    <p:extLst>
      <p:ext uri="{BB962C8B-B14F-4D97-AF65-F5344CB8AC3E}">
        <p14:creationId xmlns:p14="http://schemas.microsoft.com/office/powerpoint/2010/main" val="139954722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86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9865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9866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9866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19866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98664"/>
                                        </p:tgtEl>
                                        <p:attrNameLst>
                                          <p:attrName>style.visibility</p:attrName>
                                        </p:attrNameLst>
                                      </p:cBhvr>
                                      <p:to>
                                        <p:strVal val="visible"/>
                                      </p:to>
                                    </p:set>
                                    <p:anim calcmode="lin" valueType="num">
                                      <p:cBhvr additive="base">
                                        <p:cTn id="27" dur="500" fill="hold"/>
                                        <p:tgtEl>
                                          <p:spTgt spid="198664"/>
                                        </p:tgtEl>
                                        <p:attrNameLst>
                                          <p:attrName>ppt_x</p:attrName>
                                        </p:attrNameLst>
                                      </p:cBhvr>
                                      <p:tavLst>
                                        <p:tav tm="0">
                                          <p:val>
                                            <p:strVal val="0-#ppt_w/2"/>
                                          </p:val>
                                        </p:tav>
                                        <p:tav tm="100000">
                                          <p:val>
                                            <p:strVal val="#ppt_x"/>
                                          </p:val>
                                        </p:tav>
                                      </p:tavLst>
                                    </p:anim>
                                    <p:anim calcmode="lin" valueType="num">
                                      <p:cBhvr additive="base">
                                        <p:cTn id="28" dur="500" fill="hold"/>
                                        <p:tgtEl>
                                          <p:spTgt spid="198664"/>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499"/>
                                          </p:stCondLst>
                                        </p:cTn>
                                        <p:tgtEl>
                                          <p:spTgt spid="1986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58" grpId="0" autoUpdateAnimBg="0"/>
      <p:bldP spid="198659" grpId="0" build="p" autoUpdateAnimBg="0"/>
      <p:bldP spid="198660" grpId="0" autoUpdateAnimBg="0"/>
      <p:bldP spid="198664"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body" idx="1"/>
          </p:nvPr>
        </p:nvSpPr>
        <p:spPr>
          <a:xfrm>
            <a:off x="2819400" y="914400"/>
            <a:ext cx="6096000" cy="4114800"/>
          </a:xfrm>
        </p:spPr>
        <p:txBody>
          <a:bodyPr/>
          <a:lstStyle/>
          <a:p>
            <a:pPr eaLnBrk="1" hangingPunct="1">
              <a:defRPr/>
            </a:pPr>
            <a:r>
              <a:rPr lang="en-US">
                <a:cs typeface="+mn-cs"/>
              </a:rPr>
              <a:t>Note:  The weight of an object depends on its mass, but it</a:t>
            </a:r>
            <a:r>
              <a:rPr lang="ja-JP" altLang="en-US">
                <a:latin typeface="Arial"/>
                <a:cs typeface="+mn-cs"/>
              </a:rPr>
              <a:t>’</a:t>
            </a:r>
            <a:r>
              <a:rPr lang="en-US">
                <a:cs typeface="+mn-cs"/>
              </a:rPr>
              <a:t>s acceleration does not!</a:t>
            </a:r>
          </a:p>
          <a:p>
            <a:pPr eaLnBrk="1" hangingPunct="1">
              <a:defRPr/>
            </a:pPr>
            <a:r>
              <a:rPr lang="en-US">
                <a:cs typeface="+mn-cs"/>
              </a:rPr>
              <a:t>The fact that all objects fall at the same rate was first observed by Galileo during his house arrest!</a:t>
            </a:r>
          </a:p>
        </p:txBody>
      </p:sp>
    </p:spTree>
    <p:extLst>
      <p:ext uri="{BB962C8B-B14F-4D97-AF65-F5344CB8AC3E}">
        <p14:creationId xmlns:p14="http://schemas.microsoft.com/office/powerpoint/2010/main" val="4034436098"/>
      </p:ext>
    </p:extLst>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457200" y="152400"/>
            <a:ext cx="8136304" cy="1066800"/>
          </a:xfrm>
        </p:spPr>
        <p:txBody>
          <a:bodyPr/>
          <a:lstStyle/>
          <a:p>
            <a:pPr eaLnBrk="1" hangingPunct="1">
              <a:defRPr/>
            </a:pPr>
            <a:r>
              <a:rPr lang="en-US" dirty="0">
                <a:cs typeface="+mj-cs"/>
              </a:rPr>
              <a:t>Force and Circular Motion</a:t>
            </a:r>
          </a:p>
        </p:txBody>
      </p:sp>
      <p:sp>
        <p:nvSpPr>
          <p:cNvPr id="202755" name="Rectangle 3"/>
          <p:cNvSpPr>
            <a:spLocks noGrp="1" noChangeArrowheads="1"/>
          </p:cNvSpPr>
          <p:nvPr>
            <p:ph type="body" idx="1"/>
          </p:nvPr>
        </p:nvSpPr>
        <p:spPr>
          <a:xfrm>
            <a:off x="457200" y="1534080"/>
            <a:ext cx="8136304" cy="3495119"/>
          </a:xfrm>
        </p:spPr>
        <p:txBody>
          <a:bodyPr/>
          <a:lstStyle/>
          <a:p>
            <a:pPr eaLnBrk="1" hangingPunct="1">
              <a:defRPr/>
            </a:pPr>
            <a:r>
              <a:rPr lang="en-US" sz="2400" dirty="0">
                <a:cs typeface="+mn-cs"/>
              </a:rPr>
              <a:t>In general, when something is moving in a circular path, you know a force must be acting upon it.  If not, the object would be moving in a straight line, or it would be stationary.</a:t>
            </a:r>
          </a:p>
          <a:p>
            <a:pPr eaLnBrk="1" hangingPunct="1">
              <a:defRPr/>
            </a:pPr>
            <a:r>
              <a:rPr lang="en-US" sz="2400" dirty="0">
                <a:cs typeface="+mn-cs"/>
              </a:rPr>
              <a:t>Any force which keeps something moving in a circle is known as a </a:t>
            </a:r>
            <a:r>
              <a:rPr lang="en-US" sz="2400" i="1" dirty="0">
                <a:cs typeface="+mn-cs"/>
              </a:rPr>
              <a:t>centripetal force.</a:t>
            </a:r>
            <a:r>
              <a:rPr lang="en-US" sz="2400" dirty="0">
                <a:cs typeface="+mn-cs"/>
              </a:rPr>
              <a:t>  The mathematical expression for this is:</a:t>
            </a:r>
          </a:p>
          <a:p>
            <a:pPr eaLnBrk="1" hangingPunct="1">
              <a:buFont typeface="Wingdings" charset="0"/>
              <a:buNone/>
              <a:defRPr/>
            </a:pPr>
            <a:endParaRPr lang="en-US" sz="2400" dirty="0">
              <a:cs typeface="+mn-cs"/>
            </a:endParaRPr>
          </a:p>
        </p:txBody>
      </p:sp>
      <p:graphicFrame>
        <p:nvGraphicFramePr>
          <p:cNvPr id="202756" name="Object 4"/>
          <p:cNvGraphicFramePr>
            <a:graphicFrameLocks noChangeAspect="1"/>
          </p:cNvGraphicFramePr>
          <p:nvPr/>
        </p:nvGraphicFramePr>
        <p:xfrm>
          <a:off x="4724400" y="4038600"/>
          <a:ext cx="1981200" cy="1089025"/>
        </p:xfrm>
        <a:graphic>
          <a:graphicData uri="http://schemas.openxmlformats.org/presentationml/2006/ole">
            <mc:AlternateContent xmlns:mc="http://schemas.openxmlformats.org/markup-compatibility/2006">
              <mc:Choice xmlns:v="urn:schemas-microsoft-com:vml" Requires="v">
                <p:oleObj name="Equation" r:id="rId3" imgW="761669" imgH="418918" progId="Equation.COEE2">
                  <p:embed/>
                </p:oleObj>
              </mc:Choice>
              <mc:Fallback>
                <p:oleObj name="Equation" r:id="rId3" imgW="761669" imgH="418918" progId="Equation.COEE2">
                  <p:embed/>
                  <p:pic>
                    <p:nvPicPr>
                      <p:cNvPr id="20275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4038600"/>
                        <a:ext cx="1981200" cy="1089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02757" name="Rectangle 5"/>
          <p:cNvSpPr>
            <a:spLocks noChangeArrowheads="1"/>
          </p:cNvSpPr>
          <p:nvPr/>
        </p:nvSpPr>
        <p:spPr bwMode="auto">
          <a:xfrm>
            <a:off x="2514600" y="5257800"/>
            <a:ext cx="6629400" cy="16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lstStyle/>
          <a:p>
            <a:pPr marL="342900" indent="-342900">
              <a:spcBef>
                <a:spcPct val="20000"/>
              </a:spcBef>
              <a:buClr>
                <a:schemeClr val="hlink"/>
              </a:buClr>
              <a:buSzPct val="60000"/>
              <a:buFont typeface="Wingdings" charset="0"/>
              <a:buChar char="n"/>
              <a:defRPr/>
            </a:pPr>
            <a:r>
              <a:rPr lang="en-US" dirty="0">
                <a:latin typeface="Arial" charset="0"/>
                <a:cs typeface="+mn-cs"/>
              </a:rPr>
              <a:t>Where </a:t>
            </a:r>
            <a:r>
              <a:rPr lang="en-US" i="1" dirty="0">
                <a:latin typeface="Arial" charset="0"/>
                <a:cs typeface="+mn-cs"/>
              </a:rPr>
              <a:t>m</a:t>
            </a:r>
            <a:r>
              <a:rPr lang="en-US" dirty="0">
                <a:latin typeface="Arial" charset="0"/>
                <a:cs typeface="+mn-cs"/>
              </a:rPr>
              <a:t> is the mass of the object, </a:t>
            </a:r>
            <a:r>
              <a:rPr lang="en-US" i="1" dirty="0">
                <a:latin typeface="Arial" charset="0"/>
                <a:cs typeface="+mn-cs"/>
              </a:rPr>
              <a:t>v</a:t>
            </a:r>
            <a:r>
              <a:rPr lang="en-US" dirty="0">
                <a:latin typeface="Arial" charset="0"/>
                <a:cs typeface="+mn-cs"/>
              </a:rPr>
              <a:t> is its tangential speed, and </a:t>
            </a:r>
            <a:r>
              <a:rPr lang="en-US" i="1" dirty="0">
                <a:latin typeface="Arial" charset="0"/>
                <a:cs typeface="+mn-cs"/>
              </a:rPr>
              <a:t>r</a:t>
            </a:r>
            <a:r>
              <a:rPr lang="en-US" dirty="0">
                <a:latin typeface="Arial" charset="0"/>
                <a:cs typeface="+mn-cs"/>
              </a:rPr>
              <a:t> is the radius of its path.</a:t>
            </a:r>
          </a:p>
          <a:p>
            <a:pPr marL="342900" indent="-342900">
              <a:spcBef>
                <a:spcPct val="20000"/>
              </a:spcBef>
              <a:buClr>
                <a:schemeClr val="hlink"/>
              </a:buClr>
              <a:buSzPct val="60000"/>
              <a:buFont typeface="Wingdings" charset="0"/>
              <a:buNone/>
              <a:defRPr/>
            </a:pPr>
            <a:endParaRPr lang="en-US" dirty="0">
              <a:latin typeface="Arial" charset="0"/>
              <a:cs typeface="+mn-cs"/>
            </a:endParaRPr>
          </a:p>
        </p:txBody>
      </p:sp>
    </p:spTree>
    <p:extLst>
      <p:ext uri="{BB962C8B-B14F-4D97-AF65-F5344CB8AC3E}">
        <p14:creationId xmlns:p14="http://schemas.microsoft.com/office/powerpoint/2010/main" val="106548702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27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275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2755">
                                            <p:txEl>
                                              <p:pRg st="1" end="1"/>
                                            </p:txEl>
                                          </p:spTgt>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nodeType="afterEffect">
                                  <p:stCondLst>
                                    <p:cond delay="0"/>
                                  </p:stCondLst>
                                  <p:childTnLst>
                                    <p:set>
                                      <p:cBhvr>
                                        <p:cTn id="17" dur="1" fill="hold">
                                          <p:stCondLst>
                                            <p:cond delay="499"/>
                                          </p:stCondLst>
                                        </p:cTn>
                                        <p:tgtEl>
                                          <p:spTgt spid="202756"/>
                                        </p:tgtEl>
                                        <p:attrNameLst>
                                          <p:attrName>style.visibility</p:attrName>
                                        </p:attrNameLst>
                                      </p:cBhvr>
                                      <p:to>
                                        <p:strVal val="visible"/>
                                      </p:to>
                                    </p:se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499"/>
                                          </p:stCondLst>
                                        </p:cTn>
                                        <p:tgtEl>
                                          <p:spTgt spid="2027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4" grpId="0" autoUpdateAnimBg="0"/>
      <p:bldP spid="202755" grpId="0" build="p" autoUpdateAnimBg="0"/>
      <p:bldP spid="202757"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02" name="Rectangle 2"/>
          <p:cNvSpPr>
            <a:spLocks noGrp="1" noChangeArrowheads="1"/>
          </p:cNvSpPr>
          <p:nvPr>
            <p:ph type="body" idx="1"/>
          </p:nvPr>
        </p:nvSpPr>
        <p:spPr>
          <a:xfrm>
            <a:off x="2819400" y="0"/>
            <a:ext cx="6096000" cy="1905000"/>
          </a:xfrm>
        </p:spPr>
        <p:txBody>
          <a:bodyPr/>
          <a:lstStyle/>
          <a:p>
            <a:pPr eaLnBrk="1" hangingPunct="1">
              <a:defRPr/>
            </a:pPr>
            <a:r>
              <a:rPr lang="en-US">
                <a:cs typeface="+mn-cs"/>
              </a:rPr>
              <a:t>Newton</a:t>
            </a:r>
            <a:r>
              <a:rPr lang="ja-JP" altLang="en-US">
                <a:latin typeface="Arial"/>
                <a:cs typeface="+mn-cs"/>
              </a:rPr>
              <a:t>’</a:t>
            </a:r>
            <a:r>
              <a:rPr lang="en-US">
                <a:cs typeface="+mn-cs"/>
              </a:rPr>
              <a:t>s great insight was that it is gravity that causes orbits.  Thus you can equate the formulae for centripetal and gravitational forces:</a:t>
            </a:r>
          </a:p>
        </p:txBody>
      </p:sp>
      <p:graphicFrame>
        <p:nvGraphicFramePr>
          <p:cNvPr id="204803" name="Object 3"/>
          <p:cNvGraphicFramePr>
            <a:graphicFrameLocks noChangeAspect="1"/>
          </p:cNvGraphicFramePr>
          <p:nvPr/>
        </p:nvGraphicFramePr>
        <p:xfrm>
          <a:off x="3657600" y="2743200"/>
          <a:ext cx="2320925" cy="1125538"/>
        </p:xfrm>
        <a:graphic>
          <a:graphicData uri="http://schemas.openxmlformats.org/presentationml/2006/ole">
            <mc:AlternateContent xmlns:mc="http://schemas.openxmlformats.org/markup-compatibility/2006">
              <mc:Choice xmlns:v="urn:schemas-microsoft-com:vml" Requires="v">
                <p:oleObj name="Equation" r:id="rId3" imgW="863225" imgH="418918" progId="Equation.COEE2">
                  <p:embed/>
                </p:oleObj>
              </mc:Choice>
              <mc:Fallback>
                <p:oleObj name="Equation" r:id="rId3" imgW="863225" imgH="418918" progId="Equation.COEE2">
                  <p:embed/>
                  <p:pic>
                    <p:nvPicPr>
                      <p:cNvPr id="204803"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2743200"/>
                        <a:ext cx="2320925" cy="11255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04804" name="Rectangle 4"/>
          <p:cNvSpPr>
            <a:spLocks noChangeArrowheads="1"/>
          </p:cNvSpPr>
          <p:nvPr/>
        </p:nvSpPr>
        <p:spPr bwMode="auto">
          <a:xfrm>
            <a:off x="2895600" y="3962400"/>
            <a:ext cx="6096000" cy="1447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lstStyle/>
          <a:p>
            <a:pPr marL="342900" indent="-342900">
              <a:spcBef>
                <a:spcPct val="20000"/>
              </a:spcBef>
              <a:buClr>
                <a:schemeClr val="hlink"/>
              </a:buClr>
              <a:buSzPct val="60000"/>
              <a:buFont typeface="Wingdings" charset="0"/>
              <a:buChar char="n"/>
              <a:defRPr/>
            </a:pPr>
            <a:r>
              <a:rPr lang="en-US" sz="2800">
                <a:latin typeface="Arial" charset="0"/>
                <a:cs typeface="+mn-cs"/>
              </a:rPr>
              <a:t>Note:  You can cancel the </a:t>
            </a:r>
            <a:r>
              <a:rPr lang="en-US" sz="2800" i="1">
                <a:latin typeface="Arial" charset="0"/>
                <a:cs typeface="+mn-cs"/>
              </a:rPr>
              <a:t>m</a:t>
            </a:r>
            <a:r>
              <a:rPr lang="ja-JP" altLang="en-US" sz="2800" i="1">
                <a:latin typeface="Arial"/>
                <a:cs typeface="+mn-cs"/>
              </a:rPr>
              <a:t>’</a:t>
            </a:r>
            <a:r>
              <a:rPr lang="en-US" sz="2800">
                <a:latin typeface="Arial" charset="0"/>
                <a:cs typeface="+mn-cs"/>
              </a:rPr>
              <a:t>s and some </a:t>
            </a:r>
            <a:r>
              <a:rPr lang="en-US" sz="2800" i="1">
                <a:latin typeface="Arial" charset="0"/>
                <a:cs typeface="+mn-cs"/>
              </a:rPr>
              <a:t>r</a:t>
            </a:r>
            <a:r>
              <a:rPr lang="ja-JP" altLang="en-US" sz="2800">
                <a:latin typeface="Arial"/>
                <a:cs typeface="+mn-cs"/>
              </a:rPr>
              <a:t>’</a:t>
            </a:r>
            <a:r>
              <a:rPr lang="en-US" sz="2800">
                <a:latin typeface="Arial" charset="0"/>
                <a:cs typeface="+mn-cs"/>
              </a:rPr>
              <a:t>s and solve for orbital speed </a:t>
            </a:r>
            <a:r>
              <a:rPr lang="en-US" sz="2800" i="1">
                <a:latin typeface="Arial" charset="0"/>
                <a:cs typeface="+mn-cs"/>
              </a:rPr>
              <a:t>v</a:t>
            </a:r>
            <a:r>
              <a:rPr lang="en-US" sz="2800">
                <a:latin typeface="Arial" charset="0"/>
                <a:cs typeface="+mn-cs"/>
              </a:rPr>
              <a:t>:</a:t>
            </a:r>
          </a:p>
        </p:txBody>
      </p:sp>
      <p:graphicFrame>
        <p:nvGraphicFramePr>
          <p:cNvPr id="204805" name="Object 5"/>
          <p:cNvGraphicFramePr>
            <a:graphicFrameLocks noChangeAspect="1"/>
          </p:cNvGraphicFramePr>
          <p:nvPr/>
        </p:nvGraphicFramePr>
        <p:xfrm>
          <a:off x="3657600" y="2057400"/>
          <a:ext cx="2012950" cy="612775"/>
        </p:xfrm>
        <a:graphic>
          <a:graphicData uri="http://schemas.openxmlformats.org/presentationml/2006/ole">
            <mc:AlternateContent xmlns:mc="http://schemas.openxmlformats.org/markup-compatibility/2006">
              <mc:Choice xmlns:v="urn:schemas-microsoft-com:vml" Requires="v">
                <p:oleObj name="Equation" r:id="rId5" imgW="749300" imgH="228600" progId="Equation.COEE2">
                  <p:embed/>
                </p:oleObj>
              </mc:Choice>
              <mc:Fallback>
                <p:oleObj name="Equation" r:id="rId5" imgW="749300" imgH="228600" progId="Equation.COEE2">
                  <p:embed/>
                  <p:pic>
                    <p:nvPicPr>
                      <p:cNvPr id="204805"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2057400"/>
                        <a:ext cx="2012950" cy="612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04806" name="Object 6"/>
          <p:cNvGraphicFramePr>
            <a:graphicFrameLocks noChangeAspect="1"/>
          </p:cNvGraphicFramePr>
          <p:nvPr/>
        </p:nvGraphicFramePr>
        <p:xfrm>
          <a:off x="3657600" y="5486400"/>
          <a:ext cx="2217738" cy="1193800"/>
        </p:xfrm>
        <a:graphic>
          <a:graphicData uri="http://schemas.openxmlformats.org/presentationml/2006/ole">
            <mc:AlternateContent xmlns:mc="http://schemas.openxmlformats.org/markup-compatibility/2006">
              <mc:Choice xmlns:v="urn:schemas-microsoft-com:vml" Requires="v">
                <p:oleObj name="Equation" r:id="rId7" imgW="825142" imgH="444307" progId="Equation.COEE2">
                  <p:embed/>
                </p:oleObj>
              </mc:Choice>
              <mc:Fallback>
                <p:oleObj name="Equation" r:id="rId7" imgW="825142" imgH="444307" progId="Equation.COEE2">
                  <p:embed/>
                  <p:pic>
                    <p:nvPicPr>
                      <p:cNvPr id="204806"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5486400"/>
                        <a:ext cx="2217738" cy="1193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390213875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480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0480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0480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0480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2048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2" grpId="0" build="p" autoUpdateAnimBg="0"/>
      <p:bldP spid="204804"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p:txBody>
          <a:bodyPr/>
          <a:lstStyle/>
          <a:p>
            <a:pPr eaLnBrk="1" hangingPunct="1">
              <a:defRPr/>
            </a:pPr>
            <a:r>
              <a:rPr lang="en-US">
                <a:cs typeface="+mj-cs"/>
              </a:rPr>
              <a:t>Orbital Period</a:t>
            </a:r>
          </a:p>
        </p:txBody>
      </p:sp>
      <p:sp>
        <p:nvSpPr>
          <p:cNvPr id="206851" name="Rectangle 3"/>
          <p:cNvSpPr>
            <a:spLocks noGrp="1" noChangeArrowheads="1"/>
          </p:cNvSpPr>
          <p:nvPr>
            <p:ph type="body" idx="1"/>
          </p:nvPr>
        </p:nvSpPr>
        <p:spPr/>
        <p:txBody>
          <a:bodyPr/>
          <a:lstStyle/>
          <a:p>
            <a:pPr eaLnBrk="1" hangingPunct="1">
              <a:defRPr/>
            </a:pPr>
            <a:r>
              <a:rPr lang="en-US" dirty="0">
                <a:cs typeface="+mn-cs"/>
              </a:rPr>
              <a:t>Basic velocity formula:  </a:t>
            </a:r>
            <a:r>
              <a:rPr lang="en-US" i="1" dirty="0">
                <a:cs typeface="+mn-cs"/>
              </a:rPr>
              <a:t>v = </a:t>
            </a:r>
            <a:r>
              <a:rPr lang="en-US" i="1" baseline="30000" dirty="0">
                <a:cs typeface="+mn-cs"/>
              </a:rPr>
              <a:t>d</a:t>
            </a:r>
            <a:r>
              <a:rPr lang="en-US" i="1" dirty="0">
                <a:cs typeface="+mn-cs"/>
              </a:rPr>
              <a:t>/</a:t>
            </a:r>
            <a:r>
              <a:rPr lang="en-US" i="1" baseline="-25000" dirty="0">
                <a:cs typeface="+mn-cs"/>
              </a:rPr>
              <a:t>t</a:t>
            </a:r>
            <a:r>
              <a:rPr lang="en-US" dirty="0">
                <a:cs typeface="+mn-cs"/>
              </a:rPr>
              <a:t>.</a:t>
            </a:r>
          </a:p>
          <a:p>
            <a:pPr eaLnBrk="1" hangingPunct="1">
              <a:defRPr/>
            </a:pPr>
            <a:r>
              <a:rPr lang="en-US" dirty="0">
                <a:cs typeface="+mn-cs"/>
              </a:rPr>
              <a:t>For an orbit, </a:t>
            </a:r>
            <a:r>
              <a:rPr lang="en-US" i="1" dirty="0">
                <a:cs typeface="+mn-cs"/>
              </a:rPr>
              <a:t>d</a:t>
            </a:r>
            <a:r>
              <a:rPr lang="en-US" dirty="0">
                <a:cs typeface="+mn-cs"/>
              </a:rPr>
              <a:t> would be the circumference (2πr) and </a:t>
            </a:r>
            <a:r>
              <a:rPr lang="en-US" i="1" dirty="0">
                <a:cs typeface="+mn-cs"/>
              </a:rPr>
              <a:t>t</a:t>
            </a:r>
            <a:r>
              <a:rPr lang="en-US" dirty="0">
                <a:cs typeface="+mn-cs"/>
              </a:rPr>
              <a:t> would be the period (</a:t>
            </a:r>
            <a:r>
              <a:rPr lang="en-US" i="1" dirty="0">
                <a:cs typeface="+mn-cs"/>
              </a:rPr>
              <a:t>p</a:t>
            </a:r>
            <a:r>
              <a:rPr lang="en-US" dirty="0">
                <a:cs typeface="+mn-cs"/>
              </a:rPr>
              <a:t>), so v = </a:t>
            </a:r>
            <a:r>
              <a:rPr lang="en-US" baseline="30000" dirty="0">
                <a:cs typeface="+mn-cs"/>
              </a:rPr>
              <a:t>2πr</a:t>
            </a:r>
            <a:r>
              <a:rPr lang="en-US" dirty="0">
                <a:cs typeface="+mn-cs"/>
              </a:rPr>
              <a:t>/</a:t>
            </a:r>
            <a:r>
              <a:rPr lang="en-US" baseline="-25000" dirty="0">
                <a:cs typeface="+mn-cs"/>
              </a:rPr>
              <a:t>p</a:t>
            </a:r>
            <a:r>
              <a:rPr lang="en-US" dirty="0">
                <a:cs typeface="+mn-cs"/>
              </a:rPr>
              <a:t>.</a:t>
            </a:r>
          </a:p>
          <a:p>
            <a:pPr eaLnBrk="1" hangingPunct="1">
              <a:defRPr/>
            </a:pPr>
            <a:r>
              <a:rPr lang="en-US" dirty="0">
                <a:cs typeface="+mn-cs"/>
              </a:rPr>
              <a:t>Plugging this into the orbital velocity formula, you get</a:t>
            </a:r>
            <a:endParaRPr lang="en-US" baseline="-25000" dirty="0">
              <a:cs typeface="+mn-cs"/>
            </a:endParaRPr>
          </a:p>
        </p:txBody>
      </p:sp>
      <p:graphicFrame>
        <p:nvGraphicFramePr>
          <p:cNvPr id="206852" name="Object 4"/>
          <p:cNvGraphicFramePr>
            <a:graphicFrameLocks noChangeAspect="1"/>
          </p:cNvGraphicFramePr>
          <p:nvPr/>
        </p:nvGraphicFramePr>
        <p:xfrm>
          <a:off x="4191000" y="5029200"/>
          <a:ext cx="2286000" cy="1228725"/>
        </p:xfrm>
        <a:graphic>
          <a:graphicData uri="http://schemas.openxmlformats.org/presentationml/2006/ole">
            <mc:AlternateContent xmlns:mc="http://schemas.openxmlformats.org/markup-compatibility/2006">
              <mc:Choice xmlns:v="urn:schemas-microsoft-com:vml" Requires="v">
                <p:oleObj name="Equation" r:id="rId3" imgW="850900" imgH="457200" progId="Equation.COEE2">
                  <p:embed/>
                </p:oleObj>
              </mc:Choice>
              <mc:Fallback>
                <p:oleObj name="Equation" r:id="rId3" imgW="850900" imgH="457200" progId="Equation.COEE2">
                  <p:embed/>
                  <p:pic>
                    <p:nvPicPr>
                      <p:cNvPr id="20685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5029200"/>
                        <a:ext cx="2286000" cy="12287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410476592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68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685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685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06851">
                                            <p:txEl>
                                              <p:pRg st="2" end="2"/>
                                            </p:txEl>
                                          </p:spTgt>
                                        </p:tgtEl>
                                        <p:attrNameLst>
                                          <p:attrName>style.visibility</p:attrName>
                                        </p:attrNameLst>
                                      </p:cBhvr>
                                      <p:to>
                                        <p:strVal val="visible"/>
                                      </p:to>
                                    </p:set>
                                  </p:childTnLst>
                                </p:cTn>
                              </p:par>
                            </p:childTnLst>
                          </p:cTn>
                        </p:par>
                        <p:par>
                          <p:cTn id="19" fill="hold" nodeType="afterGroup">
                            <p:stCondLst>
                              <p:cond delay="500"/>
                            </p:stCondLst>
                            <p:childTnLst>
                              <p:par>
                                <p:cTn id="20" presetID="1" presetClass="entr" presetSubtype="0" fill="hold" nodeType="afterEffect">
                                  <p:stCondLst>
                                    <p:cond delay="0"/>
                                  </p:stCondLst>
                                  <p:childTnLst>
                                    <p:set>
                                      <p:cBhvr>
                                        <p:cTn id="21" dur="1" fill="hold">
                                          <p:stCondLst>
                                            <p:cond delay="499"/>
                                          </p:stCondLst>
                                        </p:cTn>
                                        <p:tgtEl>
                                          <p:spTgt spid="2068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0" grpId="0" autoUpdateAnimBg="0"/>
      <p:bldP spid="206851" grpId="0" build="p"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8898" name="Rectangle 2"/>
          <p:cNvSpPr>
            <a:spLocks noGrp="1" noChangeArrowheads="1"/>
          </p:cNvSpPr>
          <p:nvPr>
            <p:ph type="body" idx="1"/>
          </p:nvPr>
        </p:nvSpPr>
        <p:spPr>
          <a:xfrm>
            <a:off x="2667000" y="228600"/>
            <a:ext cx="6019800" cy="685800"/>
          </a:xfrm>
        </p:spPr>
        <p:txBody>
          <a:bodyPr/>
          <a:lstStyle/>
          <a:p>
            <a:pPr eaLnBrk="1" hangingPunct="1">
              <a:defRPr/>
            </a:pPr>
            <a:r>
              <a:rPr lang="en-US">
                <a:cs typeface="+mn-cs"/>
              </a:rPr>
              <a:t>Square both sides:</a:t>
            </a:r>
          </a:p>
        </p:txBody>
      </p:sp>
      <p:sp>
        <p:nvSpPr>
          <p:cNvPr id="208899" name="Rectangle 3"/>
          <p:cNvSpPr>
            <a:spLocks noChangeArrowheads="1"/>
          </p:cNvSpPr>
          <p:nvPr/>
        </p:nvSpPr>
        <p:spPr bwMode="auto">
          <a:xfrm>
            <a:off x="2819400" y="2362200"/>
            <a:ext cx="60198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lstStyle/>
          <a:p>
            <a:pPr marL="342900" indent="-342900">
              <a:spcBef>
                <a:spcPct val="20000"/>
              </a:spcBef>
              <a:buClr>
                <a:schemeClr val="hlink"/>
              </a:buClr>
              <a:buSzPct val="60000"/>
              <a:buFont typeface="Wingdings" charset="0"/>
              <a:buChar char="n"/>
              <a:defRPr/>
            </a:pPr>
            <a:r>
              <a:rPr lang="en-US" sz="2800">
                <a:latin typeface="Arial" charset="0"/>
                <a:cs typeface="+mn-cs"/>
              </a:rPr>
              <a:t>Algebra happens…</a:t>
            </a:r>
          </a:p>
        </p:txBody>
      </p:sp>
      <p:graphicFrame>
        <p:nvGraphicFramePr>
          <p:cNvPr id="208900" name="Object 4"/>
          <p:cNvGraphicFramePr>
            <a:graphicFrameLocks noChangeAspect="1"/>
          </p:cNvGraphicFramePr>
          <p:nvPr/>
        </p:nvGraphicFramePr>
        <p:xfrm>
          <a:off x="3276600" y="3048000"/>
          <a:ext cx="2490788" cy="1296988"/>
        </p:xfrm>
        <a:graphic>
          <a:graphicData uri="http://schemas.openxmlformats.org/presentationml/2006/ole">
            <mc:AlternateContent xmlns:mc="http://schemas.openxmlformats.org/markup-compatibility/2006">
              <mc:Choice xmlns:v="urn:schemas-microsoft-com:vml" Requires="v">
                <p:oleObj name="Equation" r:id="rId3" imgW="927100" imgH="482600" progId="Equation.COEE2">
                  <p:embed/>
                </p:oleObj>
              </mc:Choice>
              <mc:Fallback>
                <p:oleObj name="Equation" r:id="rId3" imgW="927100" imgH="482600" progId="Equation.COEE2">
                  <p:embed/>
                  <p:pic>
                    <p:nvPicPr>
                      <p:cNvPr id="20890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3048000"/>
                        <a:ext cx="2490788" cy="1296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08901" name="Rectangle 5"/>
          <p:cNvSpPr>
            <a:spLocks noChangeArrowheads="1"/>
          </p:cNvSpPr>
          <p:nvPr/>
        </p:nvSpPr>
        <p:spPr bwMode="auto">
          <a:xfrm>
            <a:off x="2895600" y="4419600"/>
            <a:ext cx="60198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lstStyle/>
          <a:p>
            <a:pPr marL="342900" indent="-342900">
              <a:spcBef>
                <a:spcPct val="20000"/>
              </a:spcBef>
              <a:buClr>
                <a:schemeClr val="hlink"/>
              </a:buClr>
              <a:buSzPct val="60000"/>
              <a:buFont typeface="Wingdings" charset="0"/>
              <a:buChar char="n"/>
              <a:defRPr/>
            </a:pPr>
            <a:r>
              <a:rPr lang="en-US" sz="2800">
                <a:latin typeface="Arial" charset="0"/>
                <a:cs typeface="+mn-cs"/>
              </a:rPr>
              <a:t>Look familiar?  What if we replace </a:t>
            </a:r>
            <a:r>
              <a:rPr lang="en-US" sz="2800" i="1">
                <a:latin typeface="Arial" charset="0"/>
                <a:cs typeface="+mn-cs"/>
              </a:rPr>
              <a:t>r</a:t>
            </a:r>
            <a:r>
              <a:rPr lang="en-US" sz="2800">
                <a:latin typeface="Arial" charset="0"/>
                <a:cs typeface="+mn-cs"/>
              </a:rPr>
              <a:t> with an </a:t>
            </a:r>
            <a:r>
              <a:rPr lang="en-US" sz="2800" i="1">
                <a:latin typeface="Arial" charset="0"/>
                <a:cs typeface="+mn-cs"/>
              </a:rPr>
              <a:t>a?</a:t>
            </a:r>
            <a:endParaRPr lang="en-US" sz="2800">
              <a:latin typeface="Arial" charset="0"/>
              <a:cs typeface="+mn-cs"/>
            </a:endParaRPr>
          </a:p>
        </p:txBody>
      </p:sp>
      <p:graphicFrame>
        <p:nvGraphicFramePr>
          <p:cNvPr id="208902" name="Object 6"/>
          <p:cNvGraphicFramePr>
            <a:graphicFrameLocks noChangeAspect="1"/>
          </p:cNvGraphicFramePr>
          <p:nvPr/>
        </p:nvGraphicFramePr>
        <p:xfrm>
          <a:off x="3276600" y="5410200"/>
          <a:ext cx="2524125" cy="1296988"/>
        </p:xfrm>
        <a:graphic>
          <a:graphicData uri="http://schemas.openxmlformats.org/presentationml/2006/ole">
            <mc:AlternateContent xmlns:mc="http://schemas.openxmlformats.org/markup-compatibility/2006">
              <mc:Choice xmlns:v="urn:schemas-microsoft-com:vml" Requires="v">
                <p:oleObj name="Equation" r:id="rId5" imgW="939392" imgH="482391" progId="Equation.COEE2">
                  <p:embed/>
                </p:oleObj>
              </mc:Choice>
              <mc:Fallback>
                <p:oleObj name="Equation" r:id="rId5" imgW="939392" imgH="482391" progId="Equation.COEE2">
                  <p:embed/>
                  <p:pic>
                    <p:nvPicPr>
                      <p:cNvPr id="208902"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5410200"/>
                        <a:ext cx="2524125" cy="1296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08903" name="Object 7"/>
          <p:cNvGraphicFramePr>
            <a:graphicFrameLocks noChangeAspect="1"/>
          </p:cNvGraphicFramePr>
          <p:nvPr/>
        </p:nvGraphicFramePr>
        <p:xfrm>
          <a:off x="3200400" y="914400"/>
          <a:ext cx="2593975" cy="1296988"/>
        </p:xfrm>
        <a:graphic>
          <a:graphicData uri="http://schemas.openxmlformats.org/presentationml/2006/ole">
            <mc:AlternateContent xmlns:mc="http://schemas.openxmlformats.org/markup-compatibility/2006">
              <mc:Choice xmlns:v="urn:schemas-microsoft-com:vml" Requires="v">
                <p:oleObj name="Equation" r:id="rId7" imgW="965200" imgH="482600" progId="Equation.COEE2">
                  <p:embed/>
                </p:oleObj>
              </mc:Choice>
              <mc:Fallback>
                <p:oleObj name="Equation" r:id="rId7" imgW="965200" imgH="482600" progId="Equation.COEE2">
                  <p:embed/>
                  <p:pic>
                    <p:nvPicPr>
                      <p:cNvPr id="208903"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0400" y="914400"/>
                        <a:ext cx="2593975" cy="12969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80705654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889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0890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889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0890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0890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2089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8" grpId="0" build="p" autoUpdateAnimBg="0"/>
      <p:bldP spid="208899" grpId="0" autoUpdateAnimBg="0"/>
      <p:bldP spid="208901" grpId="0" autoUpdateAnimBg="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bit">
  <a:themeElements>
    <a:clrScheme name="Orbit">
      <a:dk1>
        <a:srgbClr val="000000"/>
      </a:dk1>
      <a:lt1>
        <a:srgbClr val="FFFFFF"/>
      </a:lt1>
      <a:dk2>
        <a:srgbClr val="7C9BA5"/>
      </a:dk2>
      <a:lt2>
        <a:srgbClr val="C1D0CA"/>
      </a:lt2>
      <a:accent1>
        <a:srgbClr val="F2D908"/>
      </a:accent1>
      <a:accent2>
        <a:srgbClr val="9DE61E"/>
      </a:accent2>
      <a:accent3>
        <a:srgbClr val="0D8BE6"/>
      </a:accent3>
      <a:accent4>
        <a:srgbClr val="C61B1B"/>
      </a:accent4>
      <a:accent5>
        <a:srgbClr val="E26F08"/>
      </a:accent5>
      <a:accent6>
        <a:srgbClr val="8D35D1"/>
      </a:accent6>
      <a:hlink>
        <a:srgbClr val="ECBF0B"/>
      </a:hlink>
      <a:folHlink>
        <a:srgbClr val="F4E5A8"/>
      </a:folHlink>
    </a:clrScheme>
    <a:fontScheme name="Orbit">
      <a:majorFont>
        <a:latin typeface="Candara"/>
        <a:ea typeface=""/>
        <a:cs typeface=""/>
        <a:font script="Jpan" typeface="ＭＳ Ｐゴシック"/>
        <a:font script="Hans" typeface="宋体"/>
        <a:font script="Hant" typeface="新細明體"/>
      </a:majorFont>
      <a:minorFont>
        <a:latin typeface="Candara"/>
        <a:ea typeface=""/>
        <a:cs typeface=""/>
        <a:font script="Jpan" typeface="ＭＳ Ｐゴシック"/>
        <a:font script="Hans" typeface="宋体"/>
        <a:font script="Hant" typeface="新細明體"/>
      </a:minorFont>
    </a:fontScheme>
    <a:fmtScheme name="Orbit">
      <a:fillStyleLst>
        <a:solidFill>
          <a:schemeClr val="phClr"/>
        </a:solidFill>
        <a:solidFill>
          <a:schemeClr val="phClr">
            <a:shade val="80000"/>
          </a:schemeClr>
        </a:solidFill>
        <a:gradFill rotWithShape="1">
          <a:gsLst>
            <a:gs pos="0">
              <a:schemeClr val="phClr">
                <a:shade val="30000"/>
                <a:satMod val="100000"/>
              </a:schemeClr>
            </a:gs>
            <a:gs pos="80000">
              <a:schemeClr val="phClr">
                <a:shade val="90000"/>
                <a:satMod val="100000"/>
              </a:schemeClr>
            </a:gs>
            <a:gs pos="100000">
              <a:schemeClr val="phClr">
                <a:tint val="90000"/>
                <a:shade val="100000"/>
                <a:satMod val="150000"/>
              </a:schemeClr>
            </a:gs>
          </a:gsLst>
          <a:lin ang="16200000" scaled="0"/>
        </a:grad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76200" cap="flat" cmpd="sng" algn="ctr">
          <a:solidFill>
            <a:schemeClr val="phClr"/>
          </a:solidFill>
          <a:prstDash val="solid"/>
        </a:ln>
      </a:lnStyleLst>
      <a:effectStyleLst>
        <a:effectStyle>
          <a:effectLst/>
        </a:effectStyle>
        <a:effectStyle>
          <a:effectLst>
            <a:outerShdw blurRad="228600" dist="38100" dir="5400000" sx="104000" sy="104000" algn="ctr" rotWithShape="0">
              <a:srgbClr val="000000">
                <a:alpha val="80000"/>
              </a:srgbClr>
            </a:outerShdw>
          </a:effectLst>
        </a:effectStyle>
        <a:effectStyle>
          <a:effectLst>
            <a:outerShdw blurRad="317500" dist="381000" dir="5400000" sx="90000" sy="20000" rotWithShape="0">
              <a:srgbClr val="000000">
                <a:alpha val="40000"/>
              </a:srgbClr>
            </a:outerShdw>
          </a:effectLst>
          <a:scene3d>
            <a:camera prst="orthographicFront">
              <a:rot lat="0" lon="0" rev="0"/>
            </a:camera>
            <a:lightRig rig="balanced" dir="t"/>
          </a:scene3d>
          <a:sp3d prstMaterial="metal">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lin ang="5400000" scaled="0"/>
        </a:gradFill>
        <a:blipFill rotWithShape="1">
          <a:blip xmlns:r="http://schemas.openxmlformats.org/officeDocument/2006/relationships" r:embed="rId1">
            <a:duotone>
              <a:schemeClr val="phClr">
                <a:shade val="1000"/>
                <a:lumMod val="80000"/>
              </a:schemeClr>
              <a:schemeClr val="phClr">
                <a:satMod val="360000"/>
                <a:lumMod val="14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Orbit.thmx</Template>
  <TotalTime>23797</TotalTime>
  <Words>11174</Words>
  <Application>Microsoft Macintosh PowerPoint</Application>
  <PresentationFormat>On-screen Show (4:3)</PresentationFormat>
  <Paragraphs>1258</Paragraphs>
  <Slides>184</Slides>
  <Notes>58</Notes>
  <HiddenSlides>0</HiddenSlides>
  <MMClips>3</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184</vt:i4>
      </vt:variant>
    </vt:vector>
  </HeadingPairs>
  <TitlesOfParts>
    <vt:vector size="191" baseType="lpstr">
      <vt:lpstr>Arial</vt:lpstr>
      <vt:lpstr>Calibri</vt:lpstr>
      <vt:lpstr>Candara</vt:lpstr>
      <vt:lpstr>Times New Roman</vt:lpstr>
      <vt:lpstr>Wingdings</vt:lpstr>
      <vt:lpstr>Orbit</vt:lpstr>
      <vt:lpstr>Equation</vt:lpstr>
      <vt:lpstr>Welcome to PTSOS!</vt:lpstr>
      <vt:lpstr>PTSOS – Work, Energy, &amp; Power</vt:lpstr>
      <vt:lpstr>Work defined</vt:lpstr>
      <vt:lpstr>Units:</vt:lpstr>
      <vt:lpstr>Remember…</vt:lpstr>
      <vt:lpstr>PowerPoint Presentation</vt:lpstr>
      <vt:lpstr>What if F isn’t parallel to d?</vt:lpstr>
      <vt:lpstr>Only the component of F parallel to d contributes to work.</vt:lpstr>
      <vt:lpstr>Work &amp; Machines</vt:lpstr>
      <vt:lpstr>Example of a Simple Machine: The Inclined Plane</vt:lpstr>
      <vt:lpstr>Example of a Simple Machine: The Inclined Plane</vt:lpstr>
      <vt:lpstr>In an ideal machine, Wout = Win</vt:lpstr>
      <vt:lpstr>Realistically, no machine is ideal</vt:lpstr>
      <vt:lpstr>Work in  v. Work out</vt:lpstr>
      <vt:lpstr>Work in  v. Work out</vt:lpstr>
      <vt:lpstr>Mechanical Advantage</vt:lpstr>
      <vt:lpstr>Ideal Mechanical Advantage</vt:lpstr>
      <vt:lpstr>Another example of a simple machine: The Lever</vt:lpstr>
      <vt:lpstr>More Simple Machines</vt:lpstr>
      <vt:lpstr>Compound Machines</vt:lpstr>
      <vt:lpstr>Demo: Compound Pulley System</vt:lpstr>
      <vt:lpstr>Work &amp; Energy</vt:lpstr>
      <vt:lpstr>Kinetic Energy</vt:lpstr>
      <vt:lpstr>Skidding distance</vt:lpstr>
      <vt:lpstr>Skidding distance</vt:lpstr>
      <vt:lpstr>Skidding distance</vt:lpstr>
      <vt:lpstr>Gravitational Potential Energy</vt:lpstr>
      <vt:lpstr>U is relative</vt:lpstr>
      <vt:lpstr>Potential Energy also comes in other forms</vt:lpstr>
      <vt:lpstr>Mechanical Energy</vt:lpstr>
      <vt:lpstr>PowerPoint Presentation</vt:lpstr>
      <vt:lpstr>PowerPoint Presentation</vt:lpstr>
      <vt:lpstr>PowerPoint Presentation</vt:lpstr>
      <vt:lpstr>PowerPoint Presentation</vt:lpstr>
      <vt:lpstr>PowerPoint Presentation</vt:lpstr>
      <vt:lpstr>PowerPoint Presentation</vt:lpstr>
      <vt:lpstr>Conservation of Mechanical Energy</vt:lpstr>
      <vt:lpstr>PowerPoint Presentation</vt:lpstr>
      <vt:lpstr>PowerPoint Presentation</vt:lpstr>
      <vt:lpstr>PowerPoint Presentation</vt:lpstr>
      <vt:lpstr>PowerPoint Presentation</vt:lpstr>
      <vt:lpstr>Demo: Cut Short</vt:lpstr>
      <vt:lpstr>PhET: Energy Skate Park</vt:lpstr>
      <vt:lpstr>Energy Conservation Activity: Racing Marbles</vt:lpstr>
      <vt:lpstr>Energy Conservation Lab: Racing Marbles</vt:lpstr>
      <vt:lpstr>Energy Conservation Lab: Racing Marbles</vt:lpstr>
      <vt:lpstr>Energy Conservation Lab: Racing Marbles</vt:lpstr>
      <vt:lpstr>PowerPoint Presentation</vt:lpstr>
      <vt:lpstr>Conservation of Energy</vt:lpstr>
      <vt:lpstr>Energy and Collisions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Collision Experiments</vt:lpstr>
      <vt:lpstr>Lab: The Ballistics Pendulum</vt:lpstr>
      <vt:lpstr>Lab: The Ballistics Pendulum</vt:lpstr>
      <vt:lpstr>Lab: The Ballistics Pendulum – Going Further</vt:lpstr>
      <vt:lpstr>PowerPoint Presentation</vt:lpstr>
      <vt:lpstr>Power &amp; Energy</vt:lpstr>
      <vt:lpstr>Units:</vt:lpstr>
      <vt:lpstr>PowerPoint Presentation</vt:lpstr>
      <vt:lpstr>Energy v. Power</vt:lpstr>
      <vt:lpstr>Does nearly equivalent energy mean similar power?</vt:lpstr>
      <vt:lpstr>PowerPoint Presentation</vt:lpstr>
      <vt:lpstr>Physics:</vt:lpstr>
      <vt:lpstr>Sir Isaac Newton (1643-1727)</vt:lpstr>
      <vt:lpstr>PowerPoint Presentation</vt:lpstr>
      <vt:lpstr>Newton’s Contributions to Math &amp; Science</vt:lpstr>
      <vt:lpstr>Beyond Math &amp; Science</vt:lpstr>
      <vt:lpstr>Newton’s Laws of Motion</vt:lpstr>
      <vt:lpstr>Newton and Gravity</vt:lpstr>
      <vt:lpstr>Law of Universal Gravitation</vt:lpstr>
      <vt:lpstr>Spheres and the Law of Universal Gravitation</vt:lpstr>
      <vt:lpstr>Enter Calculus</vt:lpstr>
      <vt:lpstr>Newton’s Conclusions</vt:lpstr>
      <vt:lpstr>How Gravity Makes an Orbit</vt:lpstr>
      <vt:lpstr>The Moon is Falling!!!</vt:lpstr>
      <vt:lpstr>PowerPoint Presentation</vt:lpstr>
      <vt:lpstr>Orbits and “Weightlessness”</vt:lpstr>
      <vt:lpstr>PowerPoint Presentation</vt:lpstr>
      <vt:lpstr>Weight and Gravitational Acceleration</vt:lpstr>
      <vt:lpstr>PowerPoint Presentation</vt:lpstr>
      <vt:lpstr>Force and Circular Motion</vt:lpstr>
      <vt:lpstr>PowerPoint Presentation</vt:lpstr>
      <vt:lpstr>Orbital Period</vt:lpstr>
      <vt:lpstr>PowerPoint Presentation</vt:lpstr>
      <vt:lpstr>Kepler’s 3rd Law Derived!</vt:lpstr>
      <vt:lpstr>Newton’s Version of Kepler’s 3rd Law</vt:lpstr>
      <vt:lpstr>A Powerful Tool</vt:lpstr>
      <vt:lpstr>The Mass of the Sun</vt:lpstr>
      <vt:lpstr>PowerPoint Presentation</vt:lpstr>
      <vt:lpstr>Escape Velocity</vt:lpstr>
      <vt:lpstr>PowerPoint Presentation</vt:lpstr>
      <vt:lpstr>PowerPoint Presentation</vt:lpstr>
      <vt:lpstr>Rotational Dynamics Labs &amp; Demos</vt:lpstr>
      <vt:lpstr>Newton’s 2nd Law Revisited… Again</vt:lpstr>
      <vt:lpstr>PowerPoint Presentation</vt:lpstr>
      <vt:lpstr>PTSOS – Thermal Physics</vt:lpstr>
      <vt:lpstr>States of Matter</vt:lpstr>
      <vt:lpstr>Moving Particles</vt:lpstr>
      <vt:lpstr>Temperature Scales</vt:lpstr>
      <vt:lpstr>The first question on all my tests over thermal physics:</vt:lpstr>
      <vt:lpstr>The first question on all my tests over thermal physics:</vt:lpstr>
      <vt:lpstr>Heat v. Temperature</vt:lpstr>
      <vt:lpstr>Heat v. Temperature</vt:lpstr>
      <vt:lpstr>The Oven v. the Stove</vt:lpstr>
      <vt:lpstr>PowerPoint Presentation</vt:lpstr>
      <vt:lpstr>Thermal Equilibrium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Lab: Calorimetry</vt:lpstr>
      <vt:lpstr>Oscillations</vt:lpstr>
      <vt:lpstr>Simple Harmonic Oscillation</vt:lpstr>
      <vt:lpstr>PowerPoint Presentation</vt:lpstr>
      <vt:lpstr>PowerPoint Presentation</vt:lpstr>
      <vt:lpstr>Ways to Quantify SHM</vt:lpstr>
      <vt:lpstr>Equations</vt:lpstr>
      <vt:lpstr>Oscillation Lab Ideas</vt:lpstr>
      <vt:lpstr>Hallmarks of Simple Harmonic Motion</vt:lpstr>
      <vt:lpstr>PowerPoint Presentation</vt:lpstr>
      <vt:lpstr>Smart Cart Demo</vt:lpstr>
      <vt:lpstr>Waves</vt:lpstr>
      <vt:lpstr>PowerPoint Presentation</vt:lpstr>
      <vt:lpstr>PowerPoint Presentation</vt:lpstr>
      <vt:lpstr>Earth Science Connection:  Whether earthquake waves are longitudinal or transverse provides a window into Earth’s interior.</vt:lpstr>
      <vt:lpstr>P-Waves</vt:lpstr>
      <vt:lpstr>S-Waves</vt:lpstr>
      <vt:lpstr>PowerPoint Presentation</vt:lpstr>
      <vt:lpstr>Slinky Science activities for students:</vt:lpstr>
      <vt:lpstr>Representing Waves with Sine Curves</vt:lpstr>
      <vt:lpstr>Representing Waves with Sine Curves</vt:lpstr>
      <vt:lpstr>Representing Waves with Sine Curves</vt:lpstr>
      <vt:lpstr>Other Wave Properties</vt:lpstr>
      <vt:lpstr>Wave equations</vt:lpstr>
      <vt:lpstr>Example Problem: A sound wave has frequency 280 Hz and speed 343 m/s.  a)   What is the wavelength? b)   What is the period? c)   How long would it take to hear an echo  from a canyon wall 250 away?  </vt:lpstr>
      <vt:lpstr>Principle of Superposition:</vt:lpstr>
      <vt:lpstr>Principle of Superposition:</vt:lpstr>
      <vt:lpstr>PowerPoint Presentation</vt:lpstr>
      <vt:lpstr>PowerPoint Presentation</vt:lpstr>
      <vt:lpstr>Standing Waves</vt:lpstr>
      <vt:lpstr>PowerPoint Presentation</vt:lpstr>
      <vt:lpstr>Resonance</vt:lpstr>
      <vt:lpstr>PowerPoint Presentation</vt:lpstr>
      <vt:lpstr>Resonance Demo</vt:lpstr>
      <vt:lpstr>More Examples of Resonance…</vt:lpstr>
      <vt:lpstr>PowerPoint Presentation</vt:lpstr>
      <vt:lpstr>Finding the Beat</vt:lpstr>
      <vt:lpstr>Finding the Beat</vt:lpstr>
      <vt:lpstr>Earth Science Connection:  Using the Beat to Measure Orbital Periods</vt:lpstr>
      <vt:lpstr>A Martian Year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Sonic Booms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PTSOS – 1D Kinematics</dc:title>
  <dc:creator>Tom</dc:creator>
  <cp:lastModifiedBy>Tom Shefler</cp:lastModifiedBy>
  <cp:revision>166</cp:revision>
  <dcterms:created xsi:type="dcterms:W3CDTF">2016-08-31T20:47:55Z</dcterms:created>
  <dcterms:modified xsi:type="dcterms:W3CDTF">2023-01-17T21:50:07Z</dcterms:modified>
</cp:coreProperties>
</file>