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9" r:id="rId1"/>
  </p:sldMasterIdLst>
  <p:notesMasterIdLst>
    <p:notesMasterId r:id="rId43"/>
  </p:notesMasterIdLst>
  <p:sldIdLst>
    <p:sldId id="256" r:id="rId2"/>
    <p:sldId id="257" r:id="rId3"/>
    <p:sldId id="258" r:id="rId4"/>
    <p:sldId id="284" r:id="rId5"/>
    <p:sldId id="259" r:id="rId6"/>
    <p:sldId id="286" r:id="rId7"/>
    <p:sldId id="260" r:id="rId8"/>
    <p:sldId id="261" r:id="rId9"/>
    <p:sldId id="294" r:id="rId10"/>
    <p:sldId id="295" r:id="rId11"/>
    <p:sldId id="296" r:id="rId12"/>
    <p:sldId id="262" r:id="rId13"/>
    <p:sldId id="264" r:id="rId14"/>
    <p:sldId id="263" r:id="rId15"/>
    <p:sldId id="265" r:id="rId16"/>
    <p:sldId id="293" r:id="rId17"/>
    <p:sldId id="267" r:id="rId18"/>
    <p:sldId id="287" r:id="rId19"/>
    <p:sldId id="288" r:id="rId20"/>
    <p:sldId id="266" r:id="rId21"/>
    <p:sldId id="268" r:id="rId22"/>
    <p:sldId id="269" r:id="rId23"/>
    <p:sldId id="270" r:id="rId24"/>
    <p:sldId id="289" r:id="rId25"/>
    <p:sldId id="292" r:id="rId26"/>
    <p:sldId id="282" r:id="rId27"/>
    <p:sldId id="283" r:id="rId28"/>
    <p:sldId id="285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90" r:id="rId41"/>
    <p:sldId id="291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53"/>
    <p:restoredTop sz="93098"/>
  </p:normalViewPr>
  <p:slideViewPr>
    <p:cSldViewPr>
      <p:cViewPr varScale="1">
        <p:scale>
          <a:sx n="105" d="100"/>
          <a:sy n="105" d="100"/>
        </p:scale>
        <p:origin x="112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1444877-691F-3D4B-AD0F-BC63A38542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3531720-472A-404E-BC8B-F9691E8CA61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299A0347-7DF5-7E44-9F1C-67E2D4303E6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DCBEF16-F886-A54E-AD2B-D51B783817D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79467AD-BDF3-D94F-A5A4-1FE334D2379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E05C3B01-7461-7E45-93B5-C68878AC35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95B027A-57B7-CE48-84EF-103466F33C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64594B87-4467-CA49-AC38-D17BD6CCD9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93D74D0-7708-2A4A-A5B0-71CC59E08ABB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168C2842-2B96-7440-998A-A481BB5612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2F04A84-F551-E246-AC29-CCA11FEEF5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BDF93917-EC36-4E41-8000-704BB8AAFF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0766E2A-A4D0-CD4B-A049-168C42C5020A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1C1431D8-C9AE-AD4C-9A6D-E0B7543F59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75CCC06D-38FE-C944-B88E-96D5D5CB7A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85FCFA92-96A5-AD40-B102-FAB56C0D53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D46D7A3-9EE5-384A-9E50-4184845D8470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27E8BD0A-A1DD-4145-8E92-F833E966EC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1DC18AC5-F186-1B4D-97A6-6234306C5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CA2B9F63-FBAA-F541-8242-C364562124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040E7BD-234C-6C44-80AE-A137E9607441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B9EC89F0-6ADD-F64F-8E86-49C7A88C97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E804B8A-31ED-7949-AFE6-17BF4624F3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C5BB259E-9303-DC46-BA9E-5E9B42BD89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FE3F1A2-3418-1B4A-BAF2-5CF72A5B7281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67882182-30B6-7A43-AE6F-E13F9FBA9C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CBE4D9CB-B652-5E40-9009-607810174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DC33DE59-F42D-044C-B90E-D28FF9070A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E7ACE6D-9ECE-4E4A-99F1-B58EE4C58527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0695E814-8CCE-A949-B387-141E649F15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3FC867CF-4E0B-3A4E-9DB8-7CD9956037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2265EAAF-8568-FB4F-BB54-787B73102A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960DF1A-086A-9B4E-99ED-47D595AE9160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AA0E22D9-29F7-744F-8FC4-85AFAF7058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FF433F35-E7FF-5742-9110-9B2C647A59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019B6E2C-AA2F-0E40-A82F-141800AB36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5350DC1-F3F3-8749-AE88-9BCB762BC19E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F638A3F1-C567-1C4F-A7A8-0C348BAAA1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A367C843-3AF0-4B42-A1BB-200863DAD4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BB5A644E-1CB6-A44A-AB53-104608731F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51319EC-6504-2A48-A159-954AE93BBDD5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20985C61-5123-4F42-BA9F-545413CEB3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7B612041-0FC5-9F41-90B2-1379A93653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756AFC1A-6AA7-6E4B-B6C2-8AF40DDC3F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225D949-E6A9-F34F-A8D1-DB9DBB996817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2F61FB32-0CCC-8C43-A5C0-53A7DCDA4C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7763447D-5930-294A-BE9D-D40227A647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92D27466-78B5-A241-B4CF-B27FD2F6E4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D52C4F5-B612-394D-B944-58B65EA21FF2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E1302C8A-715D-D446-A7A3-8359ED2C16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DE6B81BB-E842-8F48-9664-E2F301414C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6FD1ADFC-7F3A-1A48-B43E-CFA76392CC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68E431F-5014-124E-B59C-FAE4C288D8E9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79369274-89AD-124D-9C66-3C02D7588E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4A2909E-3980-0647-B54D-6DB6D182E7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F56381C5-C472-1C4B-AE61-ADF6BF3F51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940C408-B4AC-E745-8A6F-77DC74DFAB7B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4C29D29F-9BA2-FC44-9C8B-621B2AC2FB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9FFDBFF3-657B-474D-A3A0-0BD61A92D0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CF59BF17-B722-6141-9E3C-0CAF4367EA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6943B91-ACD3-F548-9648-F94C5E383566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CFE381C9-701D-474F-BD44-10D3CF31D8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1ED645C-AB11-6348-9AB3-6EBE9B5EC5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860C476F-82C2-8F44-B4A5-3C69A68249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298E658-A65C-9C44-A153-9B7D3D884627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E36DE0CE-7D99-C048-A365-46440AA079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DA5B0131-01EA-DF41-A92E-F1913BA27B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F029849B-DB34-F64C-A4B5-47E2BB8D69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DA6E8C6-DE28-FF44-8762-941D5FE17D7A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2A6A78FD-4D9F-9B48-BAAA-EE4EFACF70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6C83DEA-7E26-1F41-AACC-87A8FD4B2D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EFB8EE55-9002-EB47-A6F5-97CE6BB296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B9A6F66-5AFF-B340-ACA9-4BB448D94964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66562" name="Rectangle 1026">
            <a:extLst>
              <a:ext uri="{FF2B5EF4-FFF2-40B4-BE49-F238E27FC236}">
                <a16:creationId xmlns:a16="http://schemas.microsoft.com/office/drawing/2014/main" id="{FBC3FF6E-9FB3-514B-ABEB-D5538A37F4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1027">
            <a:extLst>
              <a:ext uri="{FF2B5EF4-FFF2-40B4-BE49-F238E27FC236}">
                <a16:creationId xmlns:a16="http://schemas.microsoft.com/office/drawing/2014/main" id="{F794602E-8A4B-084E-9B63-6964B7C235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2053A741-03C1-924C-A40F-72D581960C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E72088D-D6BD-CA41-AACF-E5CF7B581B63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87874903-438B-0541-8ED4-392331BE2A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FF6CC68-797B-214D-8946-90662F931D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0D08178F-0631-5645-A0F5-85E689BEE9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61634C3-B415-2545-BE1C-EB5B718592C2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BA3D502B-28B3-B449-8158-387BD53649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2158B91B-5857-984D-8A8D-18ECB6FF7B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3786CE02-78FB-DE4E-B655-485A6EBDBD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8A1504F-1234-CE4F-9120-993ADDA16C93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17007476-AA84-B648-89F6-4969FECB36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8AB40370-271D-0044-9FC5-0538F78C01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933A3824-D147-7E48-9E2B-ED792563FD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61BC8AF-BC3B-A849-A26B-C032F778F42D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A68CE94D-5107-6F41-BDE2-54332B6EFB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173D14F-43D8-DD4F-B2EA-FE79B73F1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BC84BEAB-BDD2-4247-A910-C5C4CAD87F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9EB932A-7E5C-9949-A39D-FDEF646ABD03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5212CE94-547C-C041-B0E0-A572976E8B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7B268473-0220-B040-AFDA-686C7B46A3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7438E9D3-0387-4349-AD57-0C9F115EDE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769E3BC-58B1-CC41-8F0B-F2A8B399C5D8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E169CC6B-D31A-6C46-94C8-5D3E133B23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23DD655-0B55-4A44-ACED-5DDD44105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EDB3DB1B-1F73-234E-90ED-F897DED910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CFC4934-C096-5A4D-9F77-C3CFC4B29ECF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9143CD55-BE69-5549-BA63-095F7ABA23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F691DFE8-F032-9343-8363-B26CBF44B6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EB66188E-9633-4E47-8C35-8B6F54420A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7BB14F6-A79B-194F-9EEA-7BAC37645F33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8CC7DDF2-64E1-2E43-AEE5-F51F317A9D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EDFD8EDF-8853-B44F-9A53-B5506A30B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CA0A1B31-1323-F44A-B5A5-60C81CDFC8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EDD70F-284B-EA41-AF73-9DA7D1B33EED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B1E2B83C-661B-7B44-A3D7-DF8CCC8438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A6AC85E8-A50B-C644-B672-1AD325EDDE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7620733C-7AA3-8F4D-AC20-FEC2439C40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6D0B526-BB4A-9B4D-8D08-EEB8E49588AD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F2594106-5537-E84A-A94E-082123BD24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A252D021-087E-0F4B-8673-2F79BC9724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99390729-E366-0E4D-80DB-D69D0A76EA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0FCE7D8-CC87-9242-B881-0F7738E2078F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D5E48121-4343-4045-98B8-0B4619174D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8F1AECB4-FE18-AF4E-A1FF-DD1AA85374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id="{99069964-AED1-6C40-BC63-7DED4A7E25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BBABD0D-43CF-4740-8A14-03DD4B58B492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3EA5C278-C812-C34D-90D1-08D1931477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31402E33-74E3-074B-A593-C39525246B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A75310AB-9169-9646-BC51-B557A32E15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B554808-A56D-A447-9E15-D74C23399DDB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2A261A9A-C8AB-D941-B899-F1AE627130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53DBEBEB-FDA8-7C45-AD31-3D04773D95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8D4A56D9-45EC-8F46-85FB-7A6BADCA5B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00B21C8-D4C1-DC44-A841-AC2815A1C3F8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88FC2FDA-1855-CC40-B11C-DFEF0E5553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9742227-1034-5948-9B38-FEB75A3C5B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03566C75-4950-2F42-82D5-5B65820BAB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7E90DBB-DBA1-B846-8A05-0FE84AC916E9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022E81C2-F4D2-2F4A-B0B9-48E43EB445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22F57820-D19D-E949-ACE1-4580476E05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BAFF3B7E-50FC-5344-BC49-6C31C957E9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C4FC3F1-9C1F-3F4B-8852-983665DDB206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5EE1F7BE-2568-6D4F-B138-AD916C7865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3905906-FBF0-7C45-86EB-84C94BB3EA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4DD527C0-33FC-8D46-8F42-9816984B27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492F96B-A89C-9647-90CE-63DBA28C6F05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2A5E942E-715A-BB4D-A479-8B5487FE2C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C512C02-7128-A543-A734-6EBE78E5BC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76EA7AE7-7870-6E4C-A48D-7B67F27CFF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E52D80-862E-994C-A248-ACD57E228D92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3B34B0D3-5A86-3643-AD24-58998392DC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B334EA78-B147-794A-9087-5C5CA9A2D3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26">
            <a:extLst>
              <a:ext uri="{FF2B5EF4-FFF2-40B4-BE49-F238E27FC236}">
                <a16:creationId xmlns:a16="http://schemas.microsoft.com/office/drawing/2014/main" id="{9FEEDD08-5553-8D47-98D4-DDE18892C21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rc 1027">
            <a:extLst>
              <a:ext uri="{FF2B5EF4-FFF2-40B4-BE49-F238E27FC236}">
                <a16:creationId xmlns:a16="http://schemas.microsoft.com/office/drawing/2014/main" id="{917590BE-A59A-AF4C-B25D-5B57FBA8AE8E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T0" fmla="*/ 0 w 21600"/>
              <a:gd name="T1" fmla="*/ 0 h 21600"/>
              <a:gd name="T2" fmla="*/ 2897188 w 21600"/>
              <a:gd name="T3" fmla="*/ 6015037 h 21600"/>
              <a:gd name="T4" fmla="*/ 0 w 21600"/>
              <a:gd name="T5" fmla="*/ 601503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881A5610-5443-F842-8078-49E07ACDCA6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>
            <a:extLst>
              <a:ext uri="{FF2B5EF4-FFF2-40B4-BE49-F238E27FC236}">
                <a16:creationId xmlns:a16="http://schemas.microsoft.com/office/drawing/2014/main" id="{2AC7F928-CCCC-2F4E-B410-053448A52F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2">
            <a:extLst>
              <a:ext uri="{FF2B5EF4-FFF2-40B4-BE49-F238E27FC236}">
                <a16:creationId xmlns:a16="http://schemas.microsoft.com/office/drawing/2014/main" id="{1B6361A6-789A-3241-9064-966FEF7E0D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79BB64-F5C9-0341-8CBE-A69256EDB1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91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33E6DF7-3C3C-DB4A-9BD1-D41D926B59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748C65B-4043-3245-95E0-77231F4F33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CD108EC-8508-2341-B8A1-155A74DB0A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105BD-0003-A54B-8F80-A99D44E1BB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80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F25A42-1C6D-B446-8694-C1B4B3BC8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25DD594-5D3C-794C-8B4F-72976ADDEA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53369E4-BAE4-CA44-BCB8-2BDB06446E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BD9CE-6245-C347-B4E6-15A02F2849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89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FFC701-B00F-8A48-8BF7-F03A183BF9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A7B9C0A-3103-E947-9E76-D7FE13F64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614D84F-7475-2745-BE34-02472B4FD7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9037D-8516-A94F-98BB-AB6BC53B23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756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7AE03C-E645-094A-9A51-E7E95D81D2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12CCF7-9BFB-CF47-8854-C0A29F62A0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C7E7782-9620-D643-8E00-63F79C014E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6AF8F-9B15-BA49-82ED-D376E3799C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87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96F67D-E88F-334C-88E7-D3E23FD38F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0EAC33-07A2-3946-9E9D-2FEBADABF6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22D0461-E2BD-AC4C-9A9A-048D0BD8C8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A10F5-1D21-9740-85F2-93A3B5A856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074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15F8F74-C5A0-CB47-B2AF-36E00B4C38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7668DEF-F680-314A-9B28-C0B3D66779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15A4E38F-4F27-E94F-A6CD-77FE0C3E12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F0DB8-6B0A-5A41-8FE7-5F18E869B7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633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99D6CEB-30B1-8240-8772-E56C2E6F6D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7766A60-33B8-DF42-A2B0-B79D10E676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22A62E7-03E7-734B-B7B7-07A8BFB79C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72D62-DEA1-1F43-ACC9-E2CB572311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84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A86C47F0-66D8-334A-8B62-3824AD14F5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0B8BA1D-7120-DC4C-99DB-1117D35544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EFC4608-9D92-6E4B-ADCC-CE5E456195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B6939-FD77-CD4E-9589-CA2AF00328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9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D35D95-01B8-B74E-9362-44D97984E8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663188-FA2E-4144-9D3D-E946786798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C28E608-DAF4-7D44-9CAC-D7842EF637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1739B-5D2E-C240-AF4C-46DD56FF6F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136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7B30CA-2C5A-F44A-B122-B4093DD9D9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E0ABA8-C3AC-CB44-8EF4-1D159F9491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E21DEE4-7EB0-DF43-ADA4-6311BF0DD4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708BA-C8FB-AE4C-BA3E-11C9F35F5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25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rc 2">
            <a:extLst>
              <a:ext uri="{FF2B5EF4-FFF2-40B4-BE49-F238E27FC236}">
                <a16:creationId xmlns:a16="http://schemas.microsoft.com/office/drawing/2014/main" id="{A55148A9-065C-5244-A9C1-31B84518247E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T0" fmla="*/ 0 w 21600"/>
              <a:gd name="T1" fmla="*/ 0 h 21600"/>
              <a:gd name="T2" fmla="*/ 2897188 w 21600"/>
              <a:gd name="T3" fmla="*/ 6015037 h 21600"/>
              <a:gd name="T4" fmla="*/ 0 w 21600"/>
              <a:gd name="T5" fmla="*/ 601503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31A6F39-983E-2743-851D-198120583C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8315C6A-DEDC-4D4F-8C88-CF97B43606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38DECEB2-4EDB-4740-B3B4-5A2A1C01A8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90FDA31A-F8D3-9749-8F85-B8CDB2301D4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2D4661F1-A194-C447-B015-91DBD9DB4D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B31410-AFE5-4247-AFF8-DA5B2BFE63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8CFD1E1-C8E3-5F4D-B113-72AA29C1B74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Astronomy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0A3A300D-1547-4242-A1B9-FE24C92F592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/>
              <a:t>Lecture 4:  The Sky, Part III –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/>
              <a:t>	The Moon</a:t>
            </a:r>
          </a:p>
        </p:txBody>
      </p:sp>
      <p:pic>
        <p:nvPicPr>
          <p:cNvPr id="14339" name="Picture 7" descr="C:\Documents and Settings\Tom\My Documents\My Pictures\Astronomy\Earth &amp; Moon\10002505a.jpg">
            <a:extLst>
              <a:ext uri="{FF2B5EF4-FFF2-40B4-BE49-F238E27FC236}">
                <a16:creationId xmlns:a16="http://schemas.microsoft.com/office/drawing/2014/main" id="{886BB342-88F0-C24E-9E12-49DB57CD4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95600"/>
            <a:ext cx="53340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30BFF2FC-7F0F-DE4D-971C-428592B52F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228600"/>
            <a:ext cx="6096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Using the Beat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810B674F-5935-B646-8ECC-3A3A3B9329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19400" y="1295400"/>
            <a:ext cx="60960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This formula doesn</a:t>
            </a:r>
            <a:r>
              <a:rPr lang="ja-JP" altLang="en-US" sz="2400"/>
              <a:t>’</a:t>
            </a:r>
            <a:r>
              <a:rPr lang="en-US" altLang="ja-JP" sz="2400"/>
              <a:t>t just apply to sounds or musical notes – it applies to </a:t>
            </a:r>
            <a:r>
              <a:rPr lang="en-US" altLang="ja-JP" sz="2400" i="1"/>
              <a:t>any</a:t>
            </a:r>
            <a:r>
              <a:rPr lang="en-US" altLang="ja-JP" sz="2400"/>
              <a:t> recurring period phenomena, from cars whose turn signals blink at different rates, to planets orbiting the sun.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alignment of any three bodies in space can be considered a </a:t>
            </a:r>
            <a:r>
              <a:rPr lang="en-US" altLang="en-US" sz="2400" i="1"/>
              <a:t>beat.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What are the two regularly repeating phenomena which give rise to the Moon’s synodic period?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i="1"/>
              <a:t>Answer: The Moon’s orbit around Earth,  and the Earth’s orbit around the Sun </a:t>
            </a:r>
            <a:endParaRPr lang="en-US" altLang="en-US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autoUpdateAnimBg="0"/>
      <p:bldP spid="11673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F8310EA3-3C75-A144-893F-1F37A32E10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153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Calculating the Sidereal Month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FD6F3539-EAD4-8048-B7B8-A6A6A22770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So, T</a:t>
            </a:r>
            <a:r>
              <a:rPr lang="en-US" altLang="en-US" baseline="-25000"/>
              <a:t>beat</a:t>
            </a:r>
            <a:r>
              <a:rPr lang="en-US" altLang="en-US"/>
              <a:t> = 29.5 days.</a:t>
            </a:r>
          </a:p>
          <a:p>
            <a:pPr eaLnBrk="1" hangingPunct="1"/>
            <a:r>
              <a:rPr lang="en-US" altLang="en-US"/>
              <a:t>T</a:t>
            </a:r>
            <a:r>
              <a:rPr lang="en-US" altLang="en-US" baseline="-25000"/>
              <a:t>short</a:t>
            </a:r>
            <a:r>
              <a:rPr lang="en-US" altLang="en-US"/>
              <a:t> must = T</a:t>
            </a:r>
            <a:r>
              <a:rPr lang="en-US" altLang="en-US" baseline="-25000"/>
              <a:t>sidereal</a:t>
            </a:r>
            <a:r>
              <a:rPr lang="en-US" altLang="en-US"/>
              <a:t> since the Moon orbits Earth more often than Earth orbits the Sun. </a:t>
            </a:r>
          </a:p>
          <a:p>
            <a:pPr eaLnBrk="1" hangingPunct="1"/>
            <a:r>
              <a:rPr lang="en-US" altLang="en-US"/>
              <a:t>So, T</a:t>
            </a:r>
            <a:r>
              <a:rPr lang="en-US" altLang="en-US" baseline="-25000"/>
              <a:t>long</a:t>
            </a:r>
            <a:r>
              <a:rPr lang="en-US" altLang="en-US"/>
              <a:t> = 365 days.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/>
          </a:p>
          <a:p>
            <a:pPr eaLnBrk="1" hangingPunct="1">
              <a:buFont typeface="Wingdings" pitchFamily="2" charset="2"/>
              <a:buNone/>
            </a:pPr>
            <a:r>
              <a:rPr lang="en-US" altLang="en-US"/>
              <a:t>Let’s set up the beat equation and find T</a:t>
            </a:r>
            <a:r>
              <a:rPr lang="en-US" altLang="en-US" baseline="-25000"/>
              <a:t>sidereal</a:t>
            </a:r>
            <a:r>
              <a:rPr lang="en-US" altLang="en-US"/>
              <a:t>!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118789" name="Rectangle 5">
            <a:extLst>
              <a:ext uri="{FF2B5EF4-FFF2-40B4-BE49-F238E27FC236}">
                <a16:creationId xmlns:a16="http://schemas.microsoft.com/office/drawing/2014/main" id="{92DC08D6-559E-0F43-A178-A5BAFA524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867400"/>
            <a:ext cx="441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en-US" altLang="en-US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autoUpdateAnimBg="0"/>
      <p:bldP spid="118787" grpId="0" build="p" autoUpdateAnimBg="0"/>
      <p:bldP spid="11878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8A40832-1E45-5A40-8BB3-985AA78F37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381000"/>
            <a:ext cx="6096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Solar Eclipses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9579E9B-FDB4-ED48-B265-27E1A99BE7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0" y="1981200"/>
            <a:ext cx="3048000" cy="48768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>
                <a:cs typeface="+mn-cs"/>
              </a:rPr>
              <a:t>Solar eclipses occur when the Moon passes directly between the Sun and Earth, blocking our view of the Sun.</a:t>
            </a:r>
          </a:p>
        </p:txBody>
      </p:sp>
      <p:pic>
        <p:nvPicPr>
          <p:cNvPr id="36867" name="Picture 6" descr="C:\Documents and Settings\Tom\My Documents\My Pictures\Astronomy\Earth &amp; Moon\eclipse99a.jpg">
            <a:extLst>
              <a:ext uri="{FF2B5EF4-FFF2-40B4-BE49-F238E27FC236}">
                <a16:creationId xmlns:a16="http://schemas.microsoft.com/office/drawing/2014/main" id="{030968A9-FDF3-864D-8CEA-FD1C8F1C5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5867400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1454962-0F35-624D-BEAC-1B0B20471E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Just the Right Size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61E89641-A21E-AF40-9592-C27C823A44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19400" y="1981200"/>
            <a:ext cx="6096000" cy="4876800"/>
          </a:xfrm>
        </p:spPr>
        <p:txBody>
          <a:bodyPr/>
          <a:lstStyle/>
          <a:p>
            <a:pPr eaLnBrk="1" hangingPunct="1"/>
            <a:r>
              <a:rPr lang="en-US" altLang="en-US"/>
              <a:t>The Sun is about 390 times wider than the Moon.</a:t>
            </a:r>
          </a:p>
          <a:p>
            <a:pPr eaLnBrk="1" hangingPunct="1"/>
            <a:r>
              <a:rPr lang="en-US" altLang="en-US"/>
              <a:t>Coincidentally, it is also about 390 times farther from Earth than the Moon is.</a:t>
            </a:r>
          </a:p>
          <a:p>
            <a:pPr eaLnBrk="1" hangingPunct="1"/>
            <a:r>
              <a:rPr lang="en-US" altLang="en-US"/>
              <a:t>That</a:t>
            </a:r>
            <a:r>
              <a:rPr lang="ja-JP" altLang="en-US"/>
              <a:t>’</a:t>
            </a:r>
            <a:r>
              <a:rPr lang="en-US" altLang="ja-JP"/>
              <a:t>s why they both appear about the same size in the sky (about half a degree across).</a:t>
            </a:r>
          </a:p>
          <a:p>
            <a:pPr eaLnBrk="1" hangingPunct="1"/>
            <a:r>
              <a:rPr lang="en-US" altLang="en-US"/>
              <a:t>Thus, during an eclipse, the Moon almost exactly covers up the Sun.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29DDBF0-F208-6C47-AC9B-EEADEFC1B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j-cs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2763BDA-D317-4146-A522-368FA480D8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endParaRPr lang="en-US">
              <a:cs typeface="+mn-cs"/>
            </a:endParaRPr>
          </a:p>
        </p:txBody>
      </p:sp>
      <p:pic>
        <p:nvPicPr>
          <p:cNvPr id="40963" name="Picture 5" descr="C:\Documents and Settings\Tom\My Documents\My Pictures\white.bmp">
            <a:extLst>
              <a:ext uri="{FF2B5EF4-FFF2-40B4-BE49-F238E27FC236}">
                <a16:creationId xmlns:a16="http://schemas.microsoft.com/office/drawing/2014/main" id="{3CE1B398-E9E9-714B-80FB-7F6963B2F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6" descr="C:\Documents and Settings\Tom\My Documents\My Pictures\Astronomy\Earth &amp; Moon\solar-eclipse.gif">
            <a:extLst>
              <a:ext uri="{FF2B5EF4-FFF2-40B4-BE49-F238E27FC236}">
                <a16:creationId xmlns:a16="http://schemas.microsoft.com/office/drawing/2014/main" id="{C6A06021-67A0-B342-A1C2-709F501AE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55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A755CA06-37F7-D641-B1D8-1B1E1DF92A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0"/>
            <a:ext cx="6096000" cy="1143000"/>
          </a:xfrm>
        </p:spPr>
        <p:txBody>
          <a:bodyPr/>
          <a:lstStyle/>
          <a:p>
            <a:pPr eaLnBrk="1" hangingPunct="1"/>
            <a:r>
              <a:rPr lang="en-US" altLang="en-US"/>
              <a:t>Only a Privileged Few…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6FC67C9B-9BB8-4244-839A-B046141366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57600" y="1143000"/>
            <a:ext cx="5257800" cy="3276600"/>
          </a:xfrm>
        </p:spPr>
        <p:txBody>
          <a:bodyPr/>
          <a:lstStyle/>
          <a:p>
            <a:pPr eaLnBrk="1" hangingPunct="1"/>
            <a:r>
              <a:rPr lang="en-US" altLang="en-US"/>
              <a:t>…get to see a solar eclipse when one occurs.</a:t>
            </a:r>
          </a:p>
          <a:p>
            <a:pPr eaLnBrk="1" hangingPunct="1"/>
            <a:r>
              <a:rPr lang="en-US" altLang="en-US"/>
              <a:t>This is because the size of the Moon</a:t>
            </a:r>
            <a:r>
              <a:rPr lang="ja-JP" altLang="en-US"/>
              <a:t>’</a:t>
            </a:r>
            <a:r>
              <a:rPr lang="en-US" altLang="ja-JP"/>
              <a:t>s umbra (or complete shadow) only touches the surface of the Earth in a small region.</a:t>
            </a:r>
            <a:endParaRPr lang="en-US" altLang="en-US"/>
          </a:p>
        </p:txBody>
      </p:sp>
      <p:pic>
        <p:nvPicPr>
          <p:cNvPr id="43011" name="Picture 4" descr="C:\Documents and Settings\Tom\My Documents\My Pictures\Astronomy\Earth &amp; Moon\eclipse99e.jpg">
            <a:extLst>
              <a:ext uri="{FF2B5EF4-FFF2-40B4-BE49-F238E27FC236}">
                <a16:creationId xmlns:a16="http://schemas.microsoft.com/office/drawing/2014/main" id="{F90F6104-B263-0241-BA67-722DD356E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048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5">
            <a:extLst>
              <a:ext uri="{FF2B5EF4-FFF2-40B4-BE49-F238E27FC236}">
                <a16:creationId xmlns:a16="http://schemas.microsoft.com/office/drawing/2014/main" id="{00BD6AD2-AEF4-7E4E-AAD2-2A6F7692A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0"/>
            <a:ext cx="4800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n-US" altLang="en-US" sz="2800">
                <a:latin typeface="Arial" panose="020B0604020202020204" pitchFamily="34" charset="0"/>
              </a:rPr>
              <a:t>The penumbra (or partial shadow) covers a larger region, so more people get to see a partial eclipse.</a:t>
            </a:r>
          </a:p>
        </p:txBody>
      </p:sp>
      <p:pic>
        <p:nvPicPr>
          <p:cNvPr id="43013" name="Picture 6" descr="C:\Documents and Settings\Tom\My Documents\My Pictures\Astronomy\Earth &amp; Moon\eclipse8_jpg.jpg">
            <a:extLst>
              <a:ext uri="{FF2B5EF4-FFF2-40B4-BE49-F238E27FC236}">
                <a16:creationId xmlns:a16="http://schemas.microsoft.com/office/drawing/2014/main" id="{90C7D04D-59AF-364A-94F8-D3E79AD62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35475"/>
            <a:ext cx="374967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 descr="Eclipse2017_USA.png">
            <a:extLst>
              <a:ext uri="{FF2B5EF4-FFF2-40B4-BE49-F238E27FC236}">
                <a16:creationId xmlns:a16="http://schemas.microsoft.com/office/drawing/2014/main" id="{F362B583-0B09-C043-9ADE-750A53497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875"/>
            <a:ext cx="8875713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C424FEE-3D2E-6643-93C3-389B1051C0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228600"/>
            <a:ext cx="6096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Annular Eclipses</a:t>
            </a: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853951D2-AF87-484E-AC24-A15BB7CAF3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2400" y="1524000"/>
            <a:ext cx="4953000" cy="5029200"/>
          </a:xfrm>
        </p:spPr>
        <p:txBody>
          <a:bodyPr/>
          <a:lstStyle/>
          <a:p>
            <a:pPr eaLnBrk="1" hangingPunct="1"/>
            <a:r>
              <a:rPr lang="en-US" altLang="en-US" sz="2400"/>
              <a:t>The Moon has a slightly elliptical orbit.  </a:t>
            </a:r>
          </a:p>
          <a:p>
            <a:pPr eaLnBrk="1" hangingPunct="1"/>
            <a:r>
              <a:rPr lang="en-US" altLang="en-US" sz="2400"/>
              <a:t>When the Moon is at its greatest distance from the Earth, it appears too small in the sky to completely cover up the sun during an eclipse.</a:t>
            </a:r>
          </a:p>
          <a:p>
            <a:pPr eaLnBrk="1" hangingPunct="1"/>
            <a:r>
              <a:rPr lang="en-US" altLang="en-US" sz="2400"/>
              <a:t>The Sun appears as a ring of light in the sky.  The geometrical name for a ring shape is </a:t>
            </a:r>
            <a:r>
              <a:rPr lang="ja-JP" altLang="en-US" sz="2400"/>
              <a:t>“</a:t>
            </a:r>
            <a:r>
              <a:rPr lang="en-US" altLang="ja-JP" sz="2400"/>
              <a:t>annulus</a:t>
            </a:r>
            <a:r>
              <a:rPr lang="ja-JP" altLang="en-US" sz="2400"/>
              <a:t>”</a:t>
            </a:r>
            <a:r>
              <a:rPr lang="en-US" altLang="ja-JP" sz="2400"/>
              <a:t> so this type of eclipse is called an annular eclipse.</a:t>
            </a:r>
            <a:endParaRPr lang="en-US" altLang="en-US" sz="2400"/>
          </a:p>
        </p:txBody>
      </p:sp>
      <p:pic>
        <p:nvPicPr>
          <p:cNvPr id="46083" name="Picture 4" descr="C:\Documents and Settings\Tom\My Documents\My Pictures\Astronomy\Earth &amp; Moon\annular.jpg">
            <a:extLst>
              <a:ext uri="{FF2B5EF4-FFF2-40B4-BE49-F238E27FC236}">
                <a16:creationId xmlns:a16="http://schemas.microsoft.com/office/drawing/2014/main" id="{D6F5A224-3655-1B4E-89C1-0EDE256BA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571875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C:\Documents and Settings\Tom\My Documents\My Pictures\Astronomy\The Sky\fullmoons20_laveder.jpg">
            <a:extLst>
              <a:ext uri="{FF2B5EF4-FFF2-40B4-BE49-F238E27FC236}">
                <a16:creationId xmlns:a16="http://schemas.microsoft.com/office/drawing/2014/main" id="{BBA3240C-E2E4-C84B-BC37-FF44519B3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C:\Documents and Settings\Tom\My Documents\My Pictures\Astronomy\updates\01 Sky Updates\ApogeePerigee2006_ayiomamitis.jpg">
            <a:extLst>
              <a:ext uri="{FF2B5EF4-FFF2-40B4-BE49-F238E27FC236}">
                <a16:creationId xmlns:a16="http://schemas.microsoft.com/office/drawing/2014/main" id="{CEC5CFEB-B53C-6E4B-9EBE-24BE72252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28663A6-15B8-7A44-B795-2FAAD643D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228600"/>
            <a:ext cx="6096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Phases of the Moon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74C9D88-8714-CD46-90BB-AA7ADDC3DD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19400" y="1219200"/>
            <a:ext cx="6019800" cy="16764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>
                <a:cs typeface="+mn-cs"/>
              </a:rPr>
              <a:t>Every 29.5 days, the Moon goes through a complete cycle of phases.</a:t>
            </a:r>
          </a:p>
        </p:txBody>
      </p:sp>
      <p:pic>
        <p:nvPicPr>
          <p:cNvPr id="16387" name="Picture 4" descr="C:\Documents and Settings\Tom\My Documents\My Pictures\Astronomy\The Sky\crescent_moon_website.jpg">
            <a:extLst>
              <a:ext uri="{FF2B5EF4-FFF2-40B4-BE49-F238E27FC236}">
                <a16:creationId xmlns:a16="http://schemas.microsoft.com/office/drawing/2014/main" id="{7A168CAA-DF31-A047-BE37-EFE570F45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22098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C:\Documents and Settings\Tom\My Documents\My Pictures\Astronomy\The Sky\gibbous_med.jpg">
            <a:extLst>
              <a:ext uri="{FF2B5EF4-FFF2-40B4-BE49-F238E27FC236}">
                <a16:creationId xmlns:a16="http://schemas.microsoft.com/office/drawing/2014/main" id="{EDE1F825-4328-D44E-B8A7-026F3DFDF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14600"/>
            <a:ext cx="2697163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C:\Documents and Settings\Tom\My Documents\My Pictures\Astronomy\The Sky\moon20040604-0409-81-20cm-hp.jpg">
            <a:extLst>
              <a:ext uri="{FF2B5EF4-FFF2-40B4-BE49-F238E27FC236}">
                <a16:creationId xmlns:a16="http://schemas.microsoft.com/office/drawing/2014/main" id="{2725DFF3-9E55-A048-B23B-EA41F9EC5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52800"/>
            <a:ext cx="216693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7">
            <a:extLst>
              <a:ext uri="{FF2B5EF4-FFF2-40B4-BE49-F238E27FC236}">
                <a16:creationId xmlns:a16="http://schemas.microsoft.com/office/drawing/2014/main" id="{D7FCB262-129B-1B41-8951-C2154BD14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76800"/>
            <a:ext cx="6629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/>
              <a:t>Discuss this phenomenon with your neighbor.  Try to determine two explanations for lunar phases – one you believe is correct, and one that you believe is incorrect, yet plausible.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C:\Documents and Settings\Tom\My Documents\My Pictures\Astronomy\Earth &amp; Moon\94051015_vis.gif">
            <a:extLst>
              <a:ext uri="{FF2B5EF4-FFF2-40B4-BE49-F238E27FC236}">
                <a16:creationId xmlns:a16="http://schemas.microsoft.com/office/drawing/2014/main" id="{DE7C7DB8-85FD-3242-9C49-897A88FE9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Text Box 3">
            <a:extLst>
              <a:ext uri="{FF2B5EF4-FFF2-40B4-BE49-F238E27FC236}">
                <a16:creationId xmlns:a16="http://schemas.microsoft.com/office/drawing/2014/main" id="{0A496B01-7ADE-E54B-BD13-22729703B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268288"/>
            <a:ext cx="4151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Annular Eclipse of May, 1994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C:\Documents and Settings\Tom\My Documents\My Pictures\Astronomy\Earth &amp; Moon\94051016_vis.gif">
            <a:extLst>
              <a:ext uri="{FF2B5EF4-FFF2-40B4-BE49-F238E27FC236}">
                <a16:creationId xmlns:a16="http://schemas.microsoft.com/office/drawing/2014/main" id="{83A9EB9C-3EC4-714B-B31C-D40B46432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C:\Documents and Settings\Tom\My Documents\My Pictures\Astronomy\Earth &amp; Moon\94051017_vis.gif">
            <a:extLst>
              <a:ext uri="{FF2B5EF4-FFF2-40B4-BE49-F238E27FC236}">
                <a16:creationId xmlns:a16="http://schemas.microsoft.com/office/drawing/2014/main" id="{50039414-4C8A-C242-B84F-C9B330969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C:\Documents and Settings\Tom\My Documents\My Pictures\Astronomy\Earth &amp; Moon\94051018_vis.gif">
            <a:extLst>
              <a:ext uri="{FF2B5EF4-FFF2-40B4-BE49-F238E27FC236}">
                <a16:creationId xmlns:a16="http://schemas.microsoft.com/office/drawing/2014/main" id="{BC12470F-7FBD-0B4B-8E55-75E941C1A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C:\Documents and Settings\Tom\My Documents\My Pictures\Astronomy\updates\01 Sky Updates\eclipseshirt_haake_f.jpg">
            <a:extLst>
              <a:ext uri="{FF2B5EF4-FFF2-40B4-BE49-F238E27FC236}">
                <a16:creationId xmlns:a16="http://schemas.microsoft.com/office/drawing/2014/main" id="{FAF01E1A-653E-344E-9483-147913C49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4200"/>
            <a:ext cx="85344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 descr="lopez_eclipse.jpg">
            <a:extLst>
              <a:ext uri="{FF2B5EF4-FFF2-40B4-BE49-F238E27FC236}">
                <a16:creationId xmlns:a16="http://schemas.microsoft.com/office/drawing/2014/main" id="{972E15D5-D9E5-B147-95C4-B4E1187BE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0"/>
            <a:ext cx="5122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C:\Documents and Settings\Tom\My Documents\My Pictures\Astronomy\Earth &amp; Moon\annular_seip_big.jpg">
            <a:extLst>
              <a:ext uri="{FF2B5EF4-FFF2-40B4-BE49-F238E27FC236}">
                <a16:creationId xmlns:a16="http://schemas.microsoft.com/office/drawing/2014/main" id="{0F29D488-D9A7-6B40-8DA3-F87464F35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85800"/>
            <a:ext cx="62484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3">
            <a:extLst>
              <a:ext uri="{FF2B5EF4-FFF2-40B4-BE49-F238E27FC236}">
                <a16:creationId xmlns:a16="http://schemas.microsoft.com/office/drawing/2014/main" id="{5D0BAD29-3957-5643-A73F-6881AF1C2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4659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Annular Eclipse of October, 2005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C:\Documents and Settings\Tom\My Documents\My Pictures\Astronomy\Earth &amp; Moon\ASE2005globe.jpg">
            <a:extLst>
              <a:ext uri="{FF2B5EF4-FFF2-40B4-BE49-F238E27FC236}">
                <a16:creationId xmlns:a16="http://schemas.microsoft.com/office/drawing/2014/main" id="{9FDA7097-9A7B-AF48-9A80-1794ACE07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 descr="C:\Documents and Settings\Tom\My Documents\My Pictures\Astronomy\updates\eclipse2006_seip_big.jpg">
            <a:extLst>
              <a:ext uri="{FF2B5EF4-FFF2-40B4-BE49-F238E27FC236}">
                <a16:creationId xmlns:a16="http://schemas.microsoft.com/office/drawing/2014/main" id="{D83921F0-ACC4-B247-A7CD-D8AE26EEE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08B54B3-DAA9-CF44-8B5C-E1B51EB6D8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Studying the Outer Layers of the Sun</a:t>
            </a:r>
          </a:p>
        </p:txBody>
      </p:sp>
      <p:sp>
        <p:nvSpPr>
          <p:cNvPr id="67586" name="Rectangle 3">
            <a:extLst>
              <a:ext uri="{FF2B5EF4-FFF2-40B4-BE49-F238E27FC236}">
                <a16:creationId xmlns:a16="http://schemas.microsoft.com/office/drawing/2014/main" id="{61DD953C-7D1C-5C4E-887E-9E1F4DD062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bright surface of the Sun is called the </a:t>
            </a:r>
            <a:r>
              <a:rPr lang="ja-JP" altLang="en-US" sz="2400"/>
              <a:t>‘</a:t>
            </a:r>
            <a:r>
              <a:rPr lang="en-US" altLang="ja-JP" sz="2400"/>
              <a:t>photosphere.</a:t>
            </a:r>
            <a:r>
              <a:rPr lang="ja-JP" altLang="en-US" sz="2400"/>
              <a:t>’</a:t>
            </a:r>
            <a:endParaRPr lang="en-US" altLang="ja-JP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Just above the photosphere is a region called the </a:t>
            </a:r>
            <a:r>
              <a:rPr lang="ja-JP" altLang="en-US" sz="2400"/>
              <a:t>‘</a:t>
            </a:r>
            <a:r>
              <a:rPr lang="en-US" altLang="ja-JP" sz="2400"/>
              <a:t>chromosphere</a:t>
            </a:r>
            <a:r>
              <a:rPr lang="ja-JP" altLang="en-US" sz="2400"/>
              <a:t>’</a:t>
            </a:r>
            <a:r>
              <a:rPr lang="en-US" altLang="ja-JP" sz="2400"/>
              <a:t>, and above that is the </a:t>
            </a:r>
            <a:r>
              <a:rPr lang="ja-JP" altLang="en-US" sz="2400"/>
              <a:t>‘</a:t>
            </a:r>
            <a:r>
              <a:rPr lang="en-US" altLang="ja-JP" sz="2400"/>
              <a:t>corona.</a:t>
            </a:r>
            <a:r>
              <a:rPr lang="ja-JP" altLang="en-US" sz="2400"/>
              <a:t>’</a:t>
            </a:r>
            <a:endParaRPr lang="en-US" altLang="ja-JP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Normally astronomers have a very difficult time studying these regions because of the overwhelming glare of the photosphere.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During solar eclipses, the photosphere is blocked, giving a clear view of the corona and chromosphere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79C4497-A73E-9E41-8309-07A19FA84C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j-cs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3A11C83-EC50-5445-BB46-CD57AC424A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endParaRPr lang="en-US">
              <a:cs typeface="+mn-cs"/>
            </a:endParaRPr>
          </a:p>
        </p:txBody>
      </p:sp>
      <p:pic>
        <p:nvPicPr>
          <p:cNvPr id="18435" name="Picture 4" descr="C:\Documents and Settings\Tom\My Documents\My Pictures\Astronomy\The Sky\Phases%20of%20Moon.jpg">
            <a:extLst>
              <a:ext uri="{FF2B5EF4-FFF2-40B4-BE49-F238E27FC236}">
                <a16:creationId xmlns:a16="http://schemas.microsoft.com/office/drawing/2014/main" id="{DAC8AD14-F574-A34D-B35B-24814D878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5">
            <a:extLst>
              <a:ext uri="{FF2B5EF4-FFF2-40B4-BE49-F238E27FC236}">
                <a16:creationId xmlns:a16="http://schemas.microsoft.com/office/drawing/2014/main" id="{764FEAE1-6447-294A-941D-A7CEEDE3E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382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So the phases of the Moon are due to the light side of the Moon facing in different directions, relative to the Earth, as it orbits our planet.</a:t>
            </a:r>
          </a:p>
        </p:txBody>
      </p:sp>
      <p:sp>
        <p:nvSpPr>
          <p:cNvPr id="18437" name="Text Box 6">
            <a:extLst>
              <a:ext uri="{FF2B5EF4-FFF2-40B4-BE49-F238E27FC236}">
                <a16:creationId xmlns:a16="http://schemas.microsoft.com/office/drawing/2014/main" id="{91A3A558-A4BF-8A42-9C93-32D9A1355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05400"/>
            <a:ext cx="8382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When the moon is full, it</a:t>
            </a:r>
            <a:r>
              <a:rPr lang="ja-JP" altLang="en-US" sz="2400"/>
              <a:t>’</a:t>
            </a:r>
            <a:r>
              <a:rPr lang="en-US" altLang="ja-JP" sz="2400"/>
              <a:t>s on the far side of the Earth from the Sun, and we see the lit half.  When we see a crescent moon, the Moon is relatively near the Sun in the sky, and most of the lit half is facing away from the Earth.</a:t>
            </a:r>
            <a:endParaRPr lang="en-US" altLang="en-US" sz="2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C:\Documents and Settings\Tom\My Documents\My Pictures\Astronomy\Earth &amp; Moon\eclipse99j.jpg">
            <a:extLst>
              <a:ext uri="{FF2B5EF4-FFF2-40B4-BE49-F238E27FC236}">
                <a16:creationId xmlns:a16="http://schemas.microsoft.com/office/drawing/2014/main" id="{339716A0-C846-A84F-A332-D9A1C1C91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106363"/>
            <a:ext cx="9124950" cy="707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3" descr="C:\Documents and Settings\Tom\My Documents\My Pictures\Astronomy\updates\tse2006_03_29corona_vangorp_f1800.jpg">
            <a:extLst>
              <a:ext uri="{FF2B5EF4-FFF2-40B4-BE49-F238E27FC236}">
                <a16:creationId xmlns:a16="http://schemas.microsoft.com/office/drawing/2014/main" id="{CB95F60F-8BED-8B4A-9F30-E100BB89C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0368A34-0834-C74F-A02B-668854581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9248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Famous Eclipse of 1919.</a:t>
            </a:r>
          </a:p>
        </p:txBody>
      </p:sp>
      <p:sp>
        <p:nvSpPr>
          <p:cNvPr id="73730" name="Rectangle 3">
            <a:extLst>
              <a:ext uri="{FF2B5EF4-FFF2-40B4-BE49-F238E27FC236}">
                <a16:creationId xmlns:a16="http://schemas.microsoft.com/office/drawing/2014/main" id="{1CB34DD9-A3BD-4C48-83F6-F29DC7DA74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19400" y="1676400"/>
            <a:ext cx="6096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total solar eclipse of 1919 is one of the most important events in the history of physics – it provided the first observational confirmation of Einstein</a:t>
            </a:r>
            <a:r>
              <a:rPr lang="ja-JP" altLang="en-US" sz="2400"/>
              <a:t>’</a:t>
            </a:r>
            <a:r>
              <a:rPr lang="en-US" altLang="ja-JP" sz="2400"/>
              <a:t>s General Theory of Relativity.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Einstein calculated that the presence of mass (and therefore gravity) bends the fabric of space itself.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Light normally travels in a straight line, but if space itself is bent, light should (according to Einstein) follow the bend.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Thus a star which is behind the Sun from our point of view may nevertheless be visible.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 descr="C:\Documents and Settings\Tom\My Documents\ATDP 2004\images\eclipsgr.gif">
            <a:extLst>
              <a:ext uri="{FF2B5EF4-FFF2-40B4-BE49-F238E27FC236}">
                <a16:creationId xmlns:a16="http://schemas.microsoft.com/office/drawing/2014/main" id="{0D698EC5-1353-CF42-A837-497BDE036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3263"/>
            <a:ext cx="9144000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560E167-986C-284C-B920-CA28E9EBC8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Einstein Vindicated!</a:t>
            </a:r>
          </a:p>
        </p:txBody>
      </p:sp>
      <p:sp>
        <p:nvSpPr>
          <p:cNvPr id="77826" name="Rectangle 3">
            <a:extLst>
              <a:ext uri="{FF2B5EF4-FFF2-40B4-BE49-F238E27FC236}">
                <a16:creationId xmlns:a16="http://schemas.microsoft.com/office/drawing/2014/main" id="{CBA5CCAC-CE30-354E-925C-3320380312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This effect is normally impossible to detect since the Sun</a:t>
            </a:r>
            <a:r>
              <a:rPr lang="ja-JP" altLang="en-US" sz="2400"/>
              <a:t>’</a:t>
            </a:r>
            <a:r>
              <a:rPr lang="en-US" altLang="ja-JP" sz="2400"/>
              <a:t>s glare blocks out the light of any nearby stars.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But when an eclipse occurs, the glare of the Sun is blocked.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first total eclipse that occurred after Einstein published his paper on general relativity happened in 1919.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Scientists took very careful photographs of stars near the eclipsed Sun, and indeed detected stars which should have been hidden behind the Sun!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E714C2B-C2EC-304D-A4A4-57F6B4071E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096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Lunar Eclipses</a:t>
            </a:r>
          </a:p>
        </p:txBody>
      </p:sp>
      <p:sp>
        <p:nvSpPr>
          <p:cNvPr id="79874" name="Rectangle 3">
            <a:extLst>
              <a:ext uri="{FF2B5EF4-FFF2-40B4-BE49-F238E27FC236}">
                <a16:creationId xmlns:a16="http://schemas.microsoft.com/office/drawing/2014/main" id="{9AEE2165-36F7-FA4B-903E-F621240A98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57600" y="1295400"/>
            <a:ext cx="5257800" cy="4495800"/>
          </a:xfrm>
        </p:spPr>
        <p:txBody>
          <a:bodyPr/>
          <a:lstStyle/>
          <a:p>
            <a:pPr eaLnBrk="1" hangingPunct="1"/>
            <a:r>
              <a:rPr lang="en-US" altLang="en-US"/>
              <a:t>Lunar eclipses occur when the Earth passes directly between the Sun and the Moon, and Earth</a:t>
            </a:r>
            <a:r>
              <a:rPr lang="ja-JP" altLang="en-US"/>
              <a:t>’</a:t>
            </a:r>
            <a:r>
              <a:rPr lang="en-US" altLang="ja-JP"/>
              <a:t>s shadow falls on the Moon.</a:t>
            </a:r>
            <a:endParaRPr lang="en-US" altLang="en-US"/>
          </a:p>
        </p:txBody>
      </p:sp>
      <p:pic>
        <p:nvPicPr>
          <p:cNvPr id="79875" name="Picture 4" descr="C:\Documents and Settings\Tom\My Documents\My Pictures\Astronomy\Earth &amp; Moon\lunecl2.jpg">
            <a:extLst>
              <a:ext uri="{FF2B5EF4-FFF2-40B4-BE49-F238E27FC236}">
                <a16:creationId xmlns:a16="http://schemas.microsoft.com/office/drawing/2014/main" id="{EE42877D-7271-A349-A08B-14A0BEE49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2590800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5" descr="C:\Documents and Settings\Tom\My Documents\My Pictures\Astronomy\Earth &amp; Moon\overcash1_med.jpg">
            <a:extLst>
              <a:ext uri="{FF2B5EF4-FFF2-40B4-BE49-F238E27FC236}">
                <a16:creationId xmlns:a16="http://schemas.microsoft.com/office/drawing/2014/main" id="{C8311A4C-21A1-5642-9F0B-163B8C4C7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14800"/>
            <a:ext cx="281940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Rectangle 6">
            <a:extLst>
              <a:ext uri="{FF2B5EF4-FFF2-40B4-BE49-F238E27FC236}">
                <a16:creationId xmlns:a16="http://schemas.microsoft.com/office/drawing/2014/main" id="{FB02B978-23D1-6A4F-90E7-2421D94C0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191000"/>
            <a:ext cx="5410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/>
              <a:t>During a total lunar eclipse, the Moon actually looks reddish brown.  This is because red light from the Sun is bent around the Earth by Earth</a:t>
            </a:r>
            <a:r>
              <a:rPr lang="ja-JP" altLang="en-US" sz="2400"/>
              <a:t>’</a:t>
            </a:r>
            <a:r>
              <a:rPr lang="en-US" altLang="ja-JP" sz="2400"/>
              <a:t>s own atmosphere, and then strikes the Moon.</a:t>
            </a:r>
            <a:endParaRPr lang="en-US" altLang="en-US" sz="2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9E2A17B9-5CBE-C341-B628-6EE7FD2A37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Why Don</a:t>
            </a:r>
            <a:r>
              <a:rPr lang="ja-JP" altLang="en-US">
                <a:latin typeface="Arial" panose="020B0604020202020204" pitchFamily="34" charset="0"/>
              </a:rPr>
              <a:t>’</a:t>
            </a:r>
            <a:r>
              <a:rPr lang="en-US" altLang="ja-JP"/>
              <a:t>t Eclipses Happen Every Month?</a:t>
            </a:r>
            <a:endParaRPr lang="en-US" altLang="en-US"/>
          </a:p>
        </p:txBody>
      </p:sp>
      <p:sp>
        <p:nvSpPr>
          <p:cNvPr id="81922" name="Rectangle 3">
            <a:extLst>
              <a:ext uri="{FF2B5EF4-FFF2-40B4-BE49-F238E27FC236}">
                <a16:creationId xmlns:a16="http://schemas.microsoft.com/office/drawing/2014/main" id="{479BCB43-021B-1846-82D9-1E483896A1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19400" y="1981200"/>
            <a:ext cx="6096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The Moon</a:t>
            </a:r>
            <a:r>
              <a:rPr lang="ja-JP" altLang="en-US"/>
              <a:t>’</a:t>
            </a:r>
            <a:r>
              <a:rPr lang="en-US" altLang="ja-JP"/>
              <a:t>s orbit is tilted slightly with respect to Earth</a:t>
            </a:r>
            <a:r>
              <a:rPr lang="ja-JP" altLang="en-US"/>
              <a:t>’</a:t>
            </a:r>
            <a:r>
              <a:rPr lang="en-US" altLang="ja-JP"/>
              <a:t>s orbit.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Normally, the full moon is just a little too high or a too low to pass through Earth</a:t>
            </a:r>
            <a:r>
              <a:rPr lang="ja-JP" altLang="en-US"/>
              <a:t>’</a:t>
            </a:r>
            <a:r>
              <a:rPr lang="en-US" altLang="ja-JP"/>
              <a:t>s shadow, for example.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Only at the right time of the year does the Moon pass through the Ecliptic.  It is during these times that eclipses are possible.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Hence the name </a:t>
            </a:r>
            <a:r>
              <a:rPr lang="ja-JP" altLang="en-US"/>
              <a:t>‘</a:t>
            </a:r>
            <a:r>
              <a:rPr lang="en-US" altLang="ja-JP"/>
              <a:t>ecliptic</a:t>
            </a:r>
            <a:r>
              <a:rPr lang="ja-JP" altLang="en-US"/>
              <a:t>’</a:t>
            </a:r>
            <a:r>
              <a:rPr lang="en-US" altLang="ja-JP"/>
              <a:t>.</a:t>
            </a:r>
            <a:endParaRPr lang="en-US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 descr="C:\Documents and Settings\Tom\My Documents\My Pictures\Astronomy\The Sky\nodes2.gif">
            <a:extLst>
              <a:ext uri="{FF2B5EF4-FFF2-40B4-BE49-F238E27FC236}">
                <a16:creationId xmlns:a16="http://schemas.microsoft.com/office/drawing/2014/main" id="{C78311A5-83B8-984F-9C0F-A2989AC8E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6858000" cy="42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0" name="Picture 4" descr="C:\Documents and Settings\Tom\My Documents\My Pictures\white.bmp">
            <a:extLst>
              <a:ext uri="{FF2B5EF4-FFF2-40B4-BE49-F238E27FC236}">
                <a16:creationId xmlns:a16="http://schemas.microsoft.com/office/drawing/2014/main" id="{17650616-5572-0D4B-87CE-22EC8FE9C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24400"/>
            <a:ext cx="5867400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5" descr="C:\Documents and Settings\Tom\My Documents\My Pictures\Astronomy\Earth &amp; Moon\img02302.gif">
            <a:extLst>
              <a:ext uri="{FF2B5EF4-FFF2-40B4-BE49-F238E27FC236}">
                <a16:creationId xmlns:a16="http://schemas.microsoft.com/office/drawing/2014/main" id="{C66B6534-C0EA-0548-B4B7-57903B2D4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24400"/>
            <a:ext cx="56388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id="{D2C11E4F-9D87-D643-A88F-C58CF550E7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When</a:t>
            </a:r>
            <a:r>
              <a:rPr lang="ja-JP" altLang="en-US">
                <a:latin typeface="Arial" panose="020B0604020202020204" pitchFamily="34" charset="0"/>
              </a:rPr>
              <a:t>’</a:t>
            </a:r>
            <a:r>
              <a:rPr lang="en-US" altLang="ja-JP"/>
              <a:t>s the next one?</a:t>
            </a:r>
            <a:endParaRPr lang="en-US" alt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1E3C2A0-A262-534D-823D-F7B96321DF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Let</a:t>
            </a:r>
            <a:r>
              <a:rPr lang="ja-JP" altLang="en-US"/>
              <a:t>’</a:t>
            </a:r>
            <a:r>
              <a:rPr lang="en-US" altLang="ja-JP"/>
              <a:t>s say it</a:t>
            </a:r>
            <a:r>
              <a:rPr lang="ja-JP" altLang="en-US"/>
              <a:t>’</a:t>
            </a:r>
            <a:r>
              <a:rPr lang="en-US" altLang="ja-JP"/>
              <a:t>s been a while since any eclipse, and a solar eclipse occurred today.</a:t>
            </a:r>
          </a:p>
          <a:p>
            <a:pPr eaLnBrk="1" hangingPunct="1"/>
            <a:r>
              <a:rPr lang="en-US" altLang="en-US"/>
              <a:t>When  would you expect the next possible solar eclipse?</a:t>
            </a:r>
          </a:p>
          <a:p>
            <a:pPr eaLnBrk="1" hangingPunct="1"/>
            <a:r>
              <a:rPr lang="en-US" altLang="en-US"/>
              <a:t>When would you expect the next possible lunar eclipse?</a:t>
            </a:r>
          </a:p>
          <a:p>
            <a:pPr eaLnBrk="1" hangingPunct="1"/>
            <a:r>
              <a:rPr lang="en-US" altLang="en-US"/>
              <a:t>Answers:  6 months; 2 weeks.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C:\Documents and Settings\Tom\My Documents\My Pictures\Astronomy\Earth &amp; Moon\image006.jpg">
            <a:extLst>
              <a:ext uri="{FF2B5EF4-FFF2-40B4-BE49-F238E27FC236}">
                <a16:creationId xmlns:a16="http://schemas.microsoft.com/office/drawing/2014/main" id="{985CEF35-C478-F84D-B11F-8D28A0F4D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"/>
            <a:ext cx="9144000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C:\Documents and Settings\Tom\My Documents\Astronomy Class Files\Powerpoints\lunation_ajc.gif">
            <a:extLst>
              <a:ext uri="{FF2B5EF4-FFF2-40B4-BE49-F238E27FC236}">
                <a16:creationId xmlns:a16="http://schemas.microsoft.com/office/drawing/2014/main" id="{9EA5122E-CF4B-494F-A7A2-B6E4145464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2" descr="C:\Documents and Settings\Tom\My Documents\My Pictures\Astronomy\updates\01 Sky Updates\060907_1926.jpg">
            <a:extLst>
              <a:ext uri="{FF2B5EF4-FFF2-40B4-BE49-F238E27FC236}">
                <a16:creationId xmlns:a16="http://schemas.microsoft.com/office/drawing/2014/main" id="{A924AFE0-C558-E843-AAB8-47051CD74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4" descr="C:\Documents and Settings\Tom\My Documents\My Pictures\Astronomy\updates\01 Sky Updates\MKeclipse_mukensnable_small.jpg">
            <a:extLst>
              <a:ext uri="{FF2B5EF4-FFF2-40B4-BE49-F238E27FC236}">
                <a16:creationId xmlns:a16="http://schemas.microsoft.com/office/drawing/2014/main" id="{F5D7F96C-7C84-1649-ADAB-490FD6ACF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2950"/>
            <a:ext cx="9144000" cy="537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F0AC3C1-17A9-DB4D-AE66-33D9AA734A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j-cs"/>
            </a:endParaRPr>
          </a:p>
        </p:txBody>
      </p:sp>
      <p:pic>
        <p:nvPicPr>
          <p:cNvPr id="22530" name="Picture 5" descr="C:\Documents and Settings\Tom\My Documents\My Pictures\Astronomy\The Sky\earthshine2.jpg">
            <a:extLst>
              <a:ext uri="{FF2B5EF4-FFF2-40B4-BE49-F238E27FC236}">
                <a16:creationId xmlns:a16="http://schemas.microsoft.com/office/drawing/2014/main" id="{FFB1CC6B-2732-924F-9E97-93D42F6EF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>
            <a:extLst>
              <a:ext uri="{FF2B5EF4-FFF2-40B4-BE49-F238E27FC236}">
                <a16:creationId xmlns:a16="http://schemas.microsoft.com/office/drawing/2014/main" id="{409DCD88-6A58-9942-835F-4C0564F9D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193675"/>
            <a:ext cx="81692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Sometimes, you may notice you can seen the whole disk of the moon even when it</a:t>
            </a:r>
            <a:r>
              <a:rPr lang="ja-JP" altLang="en-US" sz="2400"/>
              <a:t>’</a:t>
            </a:r>
            <a:r>
              <a:rPr lang="en-US" altLang="ja-JP" sz="2400"/>
              <a:t>s a crescent.  The dark half of the moon, which is facing us, seems to be lit slightly.  What could be lighting it?</a:t>
            </a:r>
            <a:endParaRPr lang="en-US" altLang="en-US" sz="2400"/>
          </a:p>
        </p:txBody>
      </p:sp>
      <p:sp>
        <p:nvSpPr>
          <p:cNvPr id="9223" name="Text Box 7">
            <a:extLst>
              <a:ext uri="{FF2B5EF4-FFF2-40B4-BE49-F238E27FC236}">
                <a16:creationId xmlns:a16="http://schemas.microsoft.com/office/drawing/2014/main" id="{0D0AE681-FE40-B947-9055-617D9F210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8800"/>
            <a:ext cx="28194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Hint:  If you were standing on the Moon, looking back at Earth during the time the Moon were crescent, what phase would the Earth appear?</a:t>
            </a:r>
          </a:p>
        </p:txBody>
      </p:sp>
      <p:sp>
        <p:nvSpPr>
          <p:cNvPr id="9227" name="Text Box 11">
            <a:extLst>
              <a:ext uri="{FF2B5EF4-FFF2-40B4-BE49-F238E27FC236}">
                <a16:creationId xmlns:a16="http://schemas.microsoft.com/office/drawing/2014/main" id="{CAA0B6BA-75A1-C04F-B6C8-F9212C4F9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752600"/>
            <a:ext cx="28194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The Moon in this photo is reflecting the light of the nearly </a:t>
            </a:r>
            <a:r>
              <a:rPr lang="ja-JP" altLang="en-US" sz="2400"/>
              <a:t>“</a:t>
            </a:r>
            <a:r>
              <a:rPr lang="en-US" altLang="ja-JP" sz="2400"/>
              <a:t>full Earth</a:t>
            </a:r>
            <a:r>
              <a:rPr lang="ja-JP" altLang="en-US" sz="2400"/>
              <a:t>”</a:t>
            </a:r>
            <a:r>
              <a:rPr lang="en-US" altLang="ja-JP" sz="2400"/>
              <a:t>.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This phenomenon is called </a:t>
            </a:r>
            <a:r>
              <a:rPr lang="ja-JP" altLang="en-US" sz="2400"/>
              <a:t>“</a:t>
            </a:r>
            <a:r>
              <a:rPr lang="en-US" altLang="ja-JP" sz="2400"/>
              <a:t>Earthshine.</a:t>
            </a:r>
            <a:r>
              <a:rPr lang="ja-JP" altLang="en-US" sz="2400"/>
              <a:t>”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utoUpdateAnimBg="0"/>
      <p:bldP spid="9223" grpId="0" autoUpdateAnimBg="0"/>
      <p:bldP spid="922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C:\Documents and Settings\Tom\My Documents\My Pictures\Astronomy\The Sky\DSC_0144.JPG">
            <a:extLst>
              <a:ext uri="{FF2B5EF4-FFF2-40B4-BE49-F238E27FC236}">
                <a16:creationId xmlns:a16="http://schemas.microsoft.com/office/drawing/2014/main" id="{3736D024-2188-AD4D-A66D-3DE5A179B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611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596F997-4925-714A-A00A-F46EE8B64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6781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Synodic vs. Sidereal Month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D361035-C27C-E546-8BFF-981E86BF7F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0" y="1600200"/>
            <a:ext cx="6477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>
                <a:cs typeface="+mn-cs"/>
              </a:rPr>
              <a:t>The 29.5 day cycle of the phases is called a </a:t>
            </a:r>
            <a:r>
              <a:rPr lang="en-US" i="1">
                <a:cs typeface="+mn-cs"/>
              </a:rPr>
              <a:t>Synodic Month</a:t>
            </a:r>
            <a:r>
              <a:rPr lang="en-US">
                <a:cs typeface="+mn-cs"/>
              </a:rPr>
              <a:t>.  This is the time it takes for the Moon to orbit Earth once, relative to the Sun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>
                <a:cs typeface="+mn-cs"/>
              </a:rPr>
              <a:t>It takes only 27.3 days for the Moon to complete one orbit relative to the background stars in space.  This is called a </a:t>
            </a:r>
            <a:r>
              <a:rPr lang="en-US" i="1">
                <a:cs typeface="+mn-cs"/>
              </a:rPr>
              <a:t>Sidereal Month</a:t>
            </a:r>
            <a:r>
              <a:rPr lang="en-US">
                <a:cs typeface="+mn-cs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>
                <a:cs typeface="+mn-cs"/>
              </a:rPr>
              <a:t>The 2.2 day discrepancy is due to the the fact that while the Moon is orbiting the Earth, the Earth is also busy orbiting the Sun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354E5097-490D-1442-804E-EDED477D63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534400" cy="11430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>
                <a:cs typeface="+mn-cs"/>
              </a:rPr>
              <a:t>Day 1:  The Moon is full, and directly to the right of the Earth, as shown below.</a:t>
            </a:r>
          </a:p>
        </p:txBody>
      </p:sp>
      <p:pic>
        <p:nvPicPr>
          <p:cNvPr id="28674" name="Picture 4" descr="C:\Documents and Settings\Tom\My Documents\My Pictures\Astronomy\The Sky\month.gif">
            <a:extLst>
              <a:ext uri="{FF2B5EF4-FFF2-40B4-BE49-F238E27FC236}">
                <a16:creationId xmlns:a16="http://schemas.microsoft.com/office/drawing/2014/main" id="{2E642083-1627-A446-9722-85E6B5E41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502920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>
            <a:extLst>
              <a:ext uri="{FF2B5EF4-FFF2-40B4-BE49-F238E27FC236}">
                <a16:creationId xmlns:a16="http://schemas.microsoft.com/office/drawing/2014/main" id="{862BBDD5-50E6-EA47-8126-9AEB1F69F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066800"/>
            <a:ext cx="3886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27.3 days later, the Moon has completed one full orbit, and is to the right of the Earth again, but it is not yet full – only gibbous.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1D14978B-E05F-D149-BC67-0C57DFCE4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343400"/>
            <a:ext cx="3810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n-US" altLang="en-US" sz="2800">
                <a:latin typeface="Arial" panose="020B0604020202020204" pitchFamily="34" charset="0"/>
              </a:rPr>
              <a:t>2.2 days later, or 29.5 days since the beginning, the Moon is now full again.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  <p:bldP spid="13317" grpId="0" autoUpdateAnimBg="0"/>
      <p:bldP spid="1331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7412B8C1-C965-764F-AA2E-0A9C686FC9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1143000"/>
          </a:xfrm>
        </p:spPr>
        <p:txBody>
          <a:bodyPr/>
          <a:lstStyle/>
          <a:p>
            <a:pPr eaLnBrk="1" hangingPunct="1"/>
            <a:r>
              <a:rPr lang="en-US" altLang="en-US" sz="4400"/>
              <a:t>Finding the Beat of the Moon’s Orbit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A713993F-9EEF-CD43-AFEE-7C57D997FA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" y="1143000"/>
            <a:ext cx="8694738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How do we know it takes the Moon 27.3 days to orbit the Earth if we see it go through a set of phases every 29.5 days?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key to relating the Moon’s synodic and sidereal periods lies in a physics formula relating to sound and music.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If two tuning forks with different frequencies are sounded together, a beat is heard.  The frequency of the beat is equal to the difference in the frequencies of the two tuning forks: 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 i="1"/>
              <a:t>	F</a:t>
            </a:r>
            <a:r>
              <a:rPr lang="en-US" altLang="en-US" sz="2200" i="1" baseline="-25000"/>
              <a:t>beat</a:t>
            </a:r>
            <a:r>
              <a:rPr lang="en-US" altLang="en-US" sz="2200" i="1"/>
              <a:t> = F</a:t>
            </a:r>
            <a:r>
              <a:rPr lang="en-US" altLang="en-US" sz="2200" i="1" baseline="-25000"/>
              <a:t>higher</a:t>
            </a:r>
            <a:r>
              <a:rPr lang="en-US" altLang="en-US" sz="2200" i="1"/>
              <a:t> – F</a:t>
            </a:r>
            <a:r>
              <a:rPr lang="en-US" altLang="en-US" sz="2200" i="1" baseline="-25000"/>
              <a:t>lower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Since the period of a recurrent phenomenon is equal to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/>
              <a:t>    1 over the frequency, this formula may be rewritten: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graphicFrame>
        <p:nvGraphicFramePr>
          <p:cNvPr id="114692" name="Object 4">
            <a:extLst>
              <a:ext uri="{FF2B5EF4-FFF2-40B4-BE49-F238E27FC236}">
                <a16:creationId xmlns:a16="http://schemas.microsoft.com/office/drawing/2014/main" id="{91209F52-BBDF-BD4A-85E3-52F58D187A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5400" y="5532438"/>
          <a:ext cx="3886200" cy="140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384500" imgH="10236200" progId="Equation.COEE2">
                  <p:embed/>
                </p:oleObj>
              </mc:Choice>
              <mc:Fallback>
                <p:oleObj name="Equation" r:id="rId3" imgW="28384500" imgH="10236200" progId="Equation.COEE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532438"/>
                        <a:ext cx="3886200" cy="1401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utoUpdateAnimBg="0"/>
      <p:bldP spid="114691" grpId="0" build="p" autoUpdateAnimBg="0"/>
    </p:bldLst>
  </p:timing>
</p:sld>
</file>

<file path=ppt/theme/theme1.xml><?xml version="1.0" encoding="utf-8"?>
<a:theme xmlns:a="http://schemas.openxmlformats.org/drawingml/2006/main" name="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Office\Templates\1033\Generic.pot</Template>
  <TotalTime>7528</TotalTime>
  <Words>1409</Words>
  <Application>Microsoft Macintosh PowerPoint</Application>
  <PresentationFormat>On-screen Show (4:3)</PresentationFormat>
  <Paragraphs>117</Paragraphs>
  <Slides>41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Arial Narrow</vt:lpstr>
      <vt:lpstr>Times New Roman</vt:lpstr>
      <vt:lpstr>Wingdings</vt:lpstr>
      <vt:lpstr>Generic</vt:lpstr>
      <vt:lpstr>Equation</vt:lpstr>
      <vt:lpstr>Astronomy</vt:lpstr>
      <vt:lpstr>Phases of the Moon</vt:lpstr>
      <vt:lpstr>PowerPoint Presentation</vt:lpstr>
      <vt:lpstr>PowerPoint Presentation</vt:lpstr>
      <vt:lpstr>PowerPoint Presentation</vt:lpstr>
      <vt:lpstr>PowerPoint Presentation</vt:lpstr>
      <vt:lpstr>Synodic vs. Sidereal Month</vt:lpstr>
      <vt:lpstr>PowerPoint Presentation</vt:lpstr>
      <vt:lpstr>Finding the Beat of the Moon’s Orbit</vt:lpstr>
      <vt:lpstr>Using the Beat</vt:lpstr>
      <vt:lpstr>Calculating the Sidereal Month</vt:lpstr>
      <vt:lpstr>Solar Eclipses</vt:lpstr>
      <vt:lpstr>Just the Right Size</vt:lpstr>
      <vt:lpstr>PowerPoint Presentation</vt:lpstr>
      <vt:lpstr>Only a Privileged Few…</vt:lpstr>
      <vt:lpstr>PowerPoint Presentation</vt:lpstr>
      <vt:lpstr>Annular Eclipses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Studying the Outer Layers of the Sun</vt:lpstr>
      <vt:lpstr>PowerPoint Presentation</vt:lpstr>
      <vt:lpstr>PowerPoint Presentation</vt:lpstr>
      <vt:lpstr>The Famous Eclipse of 1919.</vt:lpstr>
      <vt:lpstr>PowerPoint Presentation</vt:lpstr>
      <vt:lpstr>Einstein Vindicated!</vt:lpstr>
      <vt:lpstr>Lunar Eclipses</vt:lpstr>
      <vt:lpstr>Why Don’t Eclipses Happen Every Month?</vt:lpstr>
      <vt:lpstr>PowerPoint Presentation</vt:lpstr>
      <vt:lpstr>When’s the next one?</vt:lpstr>
      <vt:lpstr>PowerPoint Presentation</vt:lpstr>
      <vt:lpstr>PowerPoint Presentation</vt:lpstr>
      <vt:lpstr>PowerPoint Presentation</vt:lpstr>
    </vt:vector>
  </TitlesOfParts>
  <Company>CTU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Astronomy</dc:title>
  <dc:creator>Jack Bauer</dc:creator>
  <cp:lastModifiedBy>Tom Shefler</cp:lastModifiedBy>
  <cp:revision>26</cp:revision>
  <dcterms:created xsi:type="dcterms:W3CDTF">2005-08-12T04:59:28Z</dcterms:created>
  <dcterms:modified xsi:type="dcterms:W3CDTF">2023-10-10T19:04:29Z</dcterms:modified>
</cp:coreProperties>
</file>