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1"/>
  </p:sldMasterIdLst>
  <p:notesMasterIdLst>
    <p:notesMasterId r:id="rId14"/>
  </p:notesMasterIdLst>
  <p:sldIdLst>
    <p:sldId id="256" r:id="rId2"/>
    <p:sldId id="258" r:id="rId3"/>
    <p:sldId id="260" r:id="rId4"/>
    <p:sldId id="259"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410"/>
  </p:normalViewPr>
  <p:slideViewPr>
    <p:cSldViewPr snapToGrid="0" snapToObjects="1">
      <p:cViewPr varScale="1">
        <p:scale>
          <a:sx n="105" d="100"/>
          <a:sy n="105" d="100"/>
        </p:scale>
        <p:origin x="184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6CA088-E6E5-3F4F-BDA1-5825BD993440}" type="datetimeFigureOut">
              <a:rPr lang="en-US" smtClean="0"/>
              <a:t>6/19/24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A79941-9615-9E42-AE26-9FCF6BFFC098}" type="slidenum">
              <a:rPr lang="en-US" smtClean="0"/>
              <a:t>‹#›</a:t>
            </a:fld>
            <a:endParaRPr lang="en-US"/>
          </a:p>
        </p:txBody>
      </p:sp>
    </p:spTree>
    <p:extLst>
      <p:ext uri="{BB962C8B-B14F-4D97-AF65-F5344CB8AC3E}">
        <p14:creationId xmlns:p14="http://schemas.microsoft.com/office/powerpoint/2010/main" val="6568127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en-US"/>
              <a:t>Click to edit Master title style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8A30614B-AFAA-DB4A-A7D2-22FB739CED9D}" type="datetimeFigureOut">
              <a:rPr lang="en-US" smtClean="0"/>
              <a:t>6/19/24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spcBef>
                <a:spcPts val="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a:t>Click to edit Master text styles</a:t>
            </a:r>
          </a:p>
        </p:txBody>
      </p:sp>
      <p:sp>
        <p:nvSpPr>
          <p:cNvPr id="5" name="Date Placeholder 4"/>
          <p:cNvSpPr>
            <a:spLocks noGrp="1"/>
          </p:cNvSpPr>
          <p:nvPr>
            <p:ph type="dt" sz="half" idx="10"/>
          </p:nvPr>
        </p:nvSpPr>
        <p:spPr/>
        <p:txBody>
          <a:bodyPr/>
          <a:lstStyle/>
          <a:p>
            <a:fld id="{8A30614B-AFAA-DB4A-A7D2-22FB739CED9D}" type="datetimeFigureOut">
              <a:rPr lang="en-US" smtClean="0"/>
              <a:t>6/19/24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8A30614B-AFAA-DB4A-A7D2-22FB739CED9D}" type="datetimeFigureOut">
              <a:rPr lang="en-US" smtClean="0"/>
              <a:t>6/19/24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en-US"/>
              <a:t>Click to edit Master title style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8A30614B-AFAA-DB4A-A7D2-22FB739CED9D}" type="datetimeFigureOut">
              <a:rPr lang="en-US" smtClean="0"/>
              <a:t>6/19/24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8A30614B-AFAA-DB4A-A7D2-22FB739CED9D}" type="datetimeFigureOut">
              <a:rPr lang="en-US" smtClean="0"/>
              <a:t>6/19/24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0614B-AFAA-DB4A-A7D2-22FB739CED9D}" type="datetimeFigureOut">
              <a:rPr lang="en-US" smtClean="0"/>
              <a:t>6/19/24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en-US"/>
              <a:t>Click to edit Master title style</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8A30614B-AFAA-DB4A-A7D2-22FB739CED9D}" type="datetimeFigureOut">
              <a:rPr lang="en-US" smtClean="0"/>
              <a:t>6/19/24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8A30614B-AFAA-DB4A-A7D2-22FB739CED9D}" type="datetimeFigureOut">
              <a:rPr lang="en-US" smtClean="0"/>
              <a:t>6/19/24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8A30614B-AFAA-DB4A-A7D2-22FB739CED9D}" type="datetimeFigureOut">
              <a:rPr lang="en-US" smtClean="0"/>
              <a:t>6/19/24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0614B-AFAA-DB4A-A7D2-22FB739CED9D}" type="datetimeFigureOut">
              <a:rPr lang="en-US" smtClean="0"/>
              <a:t>6/19/24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en-US"/>
              <a:t>Click to edit Master title style</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2173288" indent="-344488">
              <a:defRPr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0614B-AFAA-DB4A-A7D2-22FB739CED9D}" type="datetimeFigureOut">
              <a:rPr lang="en-US" smtClean="0"/>
              <a:t>6/19/24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spcBef>
                <a:spcPts val="60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a:t>Click to edit Master text styles</a:t>
            </a:r>
          </a:p>
        </p:txBody>
      </p:sp>
      <p:sp>
        <p:nvSpPr>
          <p:cNvPr id="5" name="Date Placeholder 4"/>
          <p:cNvSpPr>
            <a:spLocks noGrp="1"/>
          </p:cNvSpPr>
          <p:nvPr>
            <p:ph type="dt" sz="half" idx="10"/>
          </p:nvPr>
        </p:nvSpPr>
        <p:spPr/>
        <p:txBody>
          <a:bodyPr/>
          <a:lstStyle/>
          <a:p>
            <a:fld id="{8A30614B-AFAA-DB4A-A7D2-22FB739CED9D}" type="datetimeFigureOut">
              <a:rPr lang="en-US" smtClean="0"/>
              <a:t>6/19/24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A3D42-1CAB-0B42-90B5-104737D0B1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8A30614B-AFAA-DB4A-A7D2-22FB739CED9D}" type="datetimeFigureOut">
              <a:rPr lang="en-US" smtClean="0"/>
              <a:t>6/19/24</a:t>
            </a:fld>
            <a:endParaRPr lang="en-US"/>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en-US"/>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BCAA3D42-1CAB-0B42-90B5-104737D0B1B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Lst>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1732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5161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860675"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3205163" indent="-344488" algn="l" defTabSz="914400" rtl="0" eaLnBrk="1" latinLnBrk="0" hangingPunct="1">
        <a:spcBef>
          <a:spcPct val="20000"/>
        </a:spcBef>
        <a:buFontTx/>
        <a:buBlip>
          <a:blip r:embed="rId15"/>
        </a:buBlip>
        <a:defRPr lang="en-US"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Climate &amp; Fusion</a:t>
            </a:r>
          </a:p>
        </p:txBody>
      </p:sp>
      <p:sp>
        <p:nvSpPr>
          <p:cNvPr id="3" name="Subtitle 2"/>
          <p:cNvSpPr>
            <a:spLocks noGrp="1"/>
          </p:cNvSpPr>
          <p:nvPr>
            <p:ph type="subTitle" idx="1"/>
          </p:nvPr>
        </p:nvSpPr>
        <p:spPr>
          <a:xfrm>
            <a:off x="820738" y="5509494"/>
            <a:ext cx="7542212" cy="752354"/>
          </a:xfrm>
        </p:spPr>
        <p:txBody>
          <a:bodyPr/>
          <a:lstStyle/>
          <a:p>
            <a:r>
              <a:rPr lang="en-US" dirty="0"/>
              <a:t>Part 2 – Discovery of the Nuclear Atom</a:t>
            </a:r>
          </a:p>
        </p:txBody>
      </p:sp>
    </p:spTree>
    <p:extLst>
      <p:ext uri="{BB962C8B-B14F-4D97-AF65-F5344CB8AC3E}">
        <p14:creationId xmlns:p14="http://schemas.microsoft.com/office/powerpoint/2010/main" val="4090762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059377"/>
          </a:xfrm>
        </p:spPr>
        <p:txBody>
          <a:bodyPr/>
          <a:lstStyle/>
          <a:p>
            <a:r>
              <a:rPr lang="en-US" dirty="0"/>
              <a:t>The Nuclear Atom</a:t>
            </a:r>
          </a:p>
        </p:txBody>
      </p:sp>
      <p:sp>
        <p:nvSpPr>
          <p:cNvPr id="3" name="Content Placeholder 2"/>
          <p:cNvSpPr>
            <a:spLocks noGrp="1"/>
          </p:cNvSpPr>
          <p:nvPr>
            <p:ph idx="1"/>
          </p:nvPr>
        </p:nvSpPr>
        <p:spPr>
          <a:xfrm>
            <a:off x="779462" y="1407209"/>
            <a:ext cx="7581901" cy="4428815"/>
          </a:xfrm>
        </p:spPr>
        <p:txBody>
          <a:bodyPr/>
          <a:lstStyle/>
          <a:p>
            <a:r>
              <a:rPr lang="en-US" dirty="0"/>
              <a:t>So Rutherford found that the positive charge of the gold atom must be condensed in a region ~10</a:t>
            </a:r>
            <a:r>
              <a:rPr lang="en-US" baseline="30000" dirty="0"/>
              <a:t>-15</a:t>
            </a:r>
            <a:r>
              <a:rPr lang="en-US" dirty="0"/>
              <a:t> m in size.</a:t>
            </a:r>
          </a:p>
          <a:p>
            <a:r>
              <a:rPr lang="en-US" dirty="0"/>
              <a:t>This is 100,000 times smaller than the 10</a:t>
            </a:r>
            <a:r>
              <a:rPr lang="en-US" baseline="30000" dirty="0"/>
              <a:t>-10</a:t>
            </a:r>
            <a:r>
              <a:rPr lang="en-US" dirty="0"/>
              <a:t>–m diameter of the atom itself!</a:t>
            </a:r>
          </a:p>
          <a:p>
            <a:r>
              <a:rPr lang="en-US" dirty="0"/>
              <a:t>So the positive charge of an atom isn’t “pudding” that fills the volume of the atom.  </a:t>
            </a:r>
          </a:p>
          <a:p>
            <a:r>
              <a:rPr lang="en-US" dirty="0"/>
              <a:t>Instead, the positive charge resides in a small </a:t>
            </a:r>
            <a:r>
              <a:rPr lang="en-US" i="1" dirty="0"/>
              <a:t>nucleus</a:t>
            </a:r>
            <a:r>
              <a:rPr lang="en-US" dirty="0"/>
              <a:t> at the center of the atom! </a:t>
            </a:r>
          </a:p>
        </p:txBody>
      </p:sp>
    </p:spTree>
    <p:extLst>
      <p:ext uri="{BB962C8B-B14F-4D97-AF65-F5344CB8AC3E}">
        <p14:creationId xmlns:p14="http://schemas.microsoft.com/office/powerpoint/2010/main" val="420476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WVNSGTmM4qyvqgrzNDCT4yF.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1358900"/>
            <a:ext cx="8255000" cy="4127500"/>
          </a:xfrm>
          <a:prstGeom prst="rect">
            <a:avLst/>
          </a:prstGeom>
        </p:spPr>
      </p:pic>
    </p:spTree>
    <p:extLst>
      <p:ext uri="{BB962C8B-B14F-4D97-AF65-F5344CB8AC3E}">
        <p14:creationId xmlns:p14="http://schemas.microsoft.com/office/powerpoint/2010/main" val="3293854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966" y="107577"/>
            <a:ext cx="8702032" cy="836283"/>
          </a:xfrm>
        </p:spPr>
        <p:txBody>
          <a:bodyPr/>
          <a:lstStyle/>
          <a:p>
            <a:r>
              <a:rPr lang="en-US" dirty="0"/>
              <a:t>Building Blocks: A Timeline</a:t>
            </a:r>
          </a:p>
        </p:txBody>
      </p:sp>
      <p:sp>
        <p:nvSpPr>
          <p:cNvPr id="3" name="Content Placeholder 2"/>
          <p:cNvSpPr>
            <a:spLocks noGrp="1"/>
          </p:cNvSpPr>
          <p:nvPr>
            <p:ph idx="1"/>
          </p:nvPr>
        </p:nvSpPr>
        <p:spPr>
          <a:xfrm>
            <a:off x="205966" y="1355726"/>
            <a:ext cx="8702032" cy="5354260"/>
          </a:xfrm>
        </p:spPr>
        <p:txBody>
          <a:bodyPr>
            <a:normAutofit fontScale="85000" lnSpcReduction="10000"/>
          </a:bodyPr>
          <a:lstStyle/>
          <a:p>
            <a:r>
              <a:rPr lang="en-US" dirty="0"/>
              <a:t>1897 – The electron was discovered (and its charge-to-mass ratio was measured)</a:t>
            </a:r>
          </a:p>
          <a:p>
            <a:r>
              <a:rPr lang="en-US" dirty="0"/>
              <a:t>1905 – Einstein showed that light comes in discrete chunks: the photon was discovered</a:t>
            </a:r>
          </a:p>
          <a:p>
            <a:r>
              <a:rPr lang="en-US" dirty="0"/>
              <a:t>1911 – The nucleus was discovered (by Rutherford, et. al.)</a:t>
            </a:r>
          </a:p>
          <a:p>
            <a:r>
              <a:rPr lang="en-US" dirty="0"/>
              <a:t>1920  - The proton was discovered (also by Rutherford, who showed that hydrogen nuclei can be obtained from heavier nuclei)</a:t>
            </a:r>
          </a:p>
          <a:p>
            <a:r>
              <a:rPr lang="en-US" dirty="0"/>
              <a:t>1930 – The neutrino was hypothesized to exist in order to explain how to balance energy before and after beta decays</a:t>
            </a:r>
          </a:p>
          <a:p>
            <a:r>
              <a:rPr lang="en-US" dirty="0"/>
              <a:t>1931 – The neutron is discovered by James Chadwick, who showed that when an alpha particle strikes beryllium, boron, or lithium, radiation is given off that is neutral in charge, but comparable in mass to a proton</a:t>
            </a:r>
          </a:p>
          <a:p>
            <a:r>
              <a:rPr lang="en-US" dirty="0"/>
              <a:t>1956 – The neutrino is experimentally verified.</a:t>
            </a:r>
          </a:p>
        </p:txBody>
      </p:sp>
    </p:spTree>
    <p:extLst>
      <p:ext uri="{BB962C8B-B14F-4D97-AF65-F5344CB8AC3E}">
        <p14:creationId xmlns:p14="http://schemas.microsoft.com/office/powerpoint/2010/main" val="60333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0"/>
            <a:ext cx="7581901" cy="1653988"/>
          </a:xfrm>
        </p:spPr>
        <p:txBody>
          <a:bodyPr/>
          <a:lstStyle/>
          <a:p>
            <a:r>
              <a:rPr lang="en-US" dirty="0"/>
              <a:t>Turn of the Century Picture of the Atom</a:t>
            </a:r>
          </a:p>
        </p:txBody>
      </p:sp>
      <p:sp>
        <p:nvSpPr>
          <p:cNvPr id="3" name="Content Placeholder 2"/>
          <p:cNvSpPr>
            <a:spLocks noGrp="1"/>
          </p:cNvSpPr>
          <p:nvPr>
            <p:ph idx="1"/>
          </p:nvPr>
        </p:nvSpPr>
        <p:spPr>
          <a:xfrm>
            <a:off x="0" y="1882587"/>
            <a:ext cx="9144000" cy="4975413"/>
          </a:xfrm>
        </p:spPr>
        <p:txBody>
          <a:bodyPr>
            <a:normAutofit lnSpcReduction="10000"/>
          </a:bodyPr>
          <a:lstStyle/>
          <a:p>
            <a:r>
              <a:rPr lang="en-US" dirty="0"/>
              <a:t>By 1897, thanks to JJ Thomson, we knew that negatively charged electrons existed and could be stripped away from initially neutrally charged atoms by a strong enough force.</a:t>
            </a:r>
          </a:p>
          <a:p>
            <a:r>
              <a:rPr lang="en-US" dirty="0"/>
              <a:t>Thomson then measured the charge-to-mass ratio of these electrons.</a:t>
            </a:r>
          </a:p>
          <a:p>
            <a:r>
              <a:rPr lang="en-US" dirty="0"/>
              <a:t>12 years later, in 1909, Millikan measured the charge of the electron in his famous oil drop experiment.</a:t>
            </a:r>
          </a:p>
          <a:p>
            <a:r>
              <a:rPr lang="en-US" dirty="0"/>
              <a:t>Since the charge-to-mass ratio was already known, Millikan’s experiment also revealed the mass of electrons.  </a:t>
            </a:r>
          </a:p>
          <a:p>
            <a:r>
              <a:rPr lang="en-US" dirty="0"/>
              <a:t>While we knew a fair amount about electrons by this point, our understanding of the rest of the atom was quite murky.</a:t>
            </a:r>
          </a:p>
        </p:txBody>
      </p:sp>
    </p:spTree>
    <p:extLst>
      <p:ext uri="{BB962C8B-B14F-4D97-AF65-F5344CB8AC3E}">
        <p14:creationId xmlns:p14="http://schemas.microsoft.com/office/powerpoint/2010/main" val="133565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Plum Pudding Model</a:t>
            </a:r>
          </a:p>
        </p:txBody>
      </p:sp>
      <p:sp>
        <p:nvSpPr>
          <p:cNvPr id="3" name="Content Placeholder 2"/>
          <p:cNvSpPr>
            <a:spLocks noGrp="1"/>
          </p:cNvSpPr>
          <p:nvPr>
            <p:ph idx="1"/>
          </p:nvPr>
        </p:nvSpPr>
        <p:spPr>
          <a:xfrm>
            <a:off x="779462" y="2200045"/>
            <a:ext cx="7581901" cy="3953436"/>
          </a:xfrm>
        </p:spPr>
        <p:txBody>
          <a:bodyPr/>
          <a:lstStyle/>
          <a:p>
            <a:r>
              <a:rPr lang="en-US" dirty="0"/>
              <a:t>By the early 1910’s, the accepted model for an atom was a sphere, about 10</a:t>
            </a:r>
            <a:r>
              <a:rPr lang="en-US" baseline="30000" dirty="0"/>
              <a:t>-10</a:t>
            </a:r>
            <a:r>
              <a:rPr lang="en-US" dirty="0"/>
              <a:t> m wide.  The sphere was made of positively charged matter.  Embedded within were negatively charged electrons, like raisins or plums embedded in a pudding.</a:t>
            </a:r>
          </a:p>
          <a:p>
            <a:r>
              <a:rPr lang="en-US" dirty="0"/>
              <a:t>This model of the atom is often called “Thomson’s model” or the “plum pudding model”.</a:t>
            </a:r>
          </a:p>
          <a:p>
            <a:endParaRPr lang="en-US" dirty="0"/>
          </a:p>
        </p:txBody>
      </p:sp>
    </p:spTree>
    <p:extLst>
      <p:ext uri="{BB962C8B-B14F-4D97-AF65-F5344CB8AC3E}">
        <p14:creationId xmlns:p14="http://schemas.microsoft.com/office/powerpoint/2010/main" val="272093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7036669.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080" y="132775"/>
            <a:ext cx="8796168" cy="6593221"/>
          </a:xfrm>
          <a:prstGeom prst="rect">
            <a:avLst/>
          </a:prstGeom>
        </p:spPr>
      </p:pic>
    </p:spTree>
    <p:extLst>
      <p:ext uri="{BB962C8B-B14F-4D97-AF65-F5344CB8AC3E}">
        <p14:creationId xmlns:p14="http://schemas.microsoft.com/office/powerpoint/2010/main" val="354776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294" y="107577"/>
            <a:ext cx="8702032" cy="973572"/>
          </a:xfrm>
        </p:spPr>
        <p:txBody>
          <a:bodyPr/>
          <a:lstStyle/>
          <a:p>
            <a:r>
              <a:rPr lang="en-US" dirty="0"/>
              <a:t>Rutherford’s Experiment</a:t>
            </a:r>
          </a:p>
        </p:txBody>
      </p:sp>
      <p:sp>
        <p:nvSpPr>
          <p:cNvPr id="3" name="Content Placeholder 2"/>
          <p:cNvSpPr>
            <a:spLocks noGrp="1"/>
          </p:cNvSpPr>
          <p:nvPr>
            <p:ph idx="1"/>
          </p:nvPr>
        </p:nvSpPr>
        <p:spPr>
          <a:xfrm>
            <a:off x="779462" y="1441531"/>
            <a:ext cx="7581901" cy="4394493"/>
          </a:xfrm>
        </p:spPr>
        <p:txBody>
          <a:bodyPr/>
          <a:lstStyle/>
          <a:p>
            <a:r>
              <a:rPr lang="en-US" dirty="0"/>
              <a:t>In 1911, Ernest Rutherford, Hans Geiger, and Ernest Marsden performed an experiment challenging this model of the atom.</a:t>
            </a:r>
          </a:p>
          <a:p>
            <a:r>
              <a:rPr lang="en-US" dirty="0"/>
              <a:t>They fired a ray of alpha particles (recall: these are high-energy helium nuclei) at a thin gold foil in a vacuum chamber, and then recorded the angles at which the alpha particles were deflected by the gold. </a:t>
            </a:r>
          </a:p>
        </p:txBody>
      </p:sp>
    </p:spTree>
    <p:extLst>
      <p:ext uri="{BB962C8B-B14F-4D97-AF65-F5344CB8AC3E}">
        <p14:creationId xmlns:p14="http://schemas.microsoft.com/office/powerpoint/2010/main" val="356762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old_foi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55600"/>
            <a:ext cx="8128000" cy="6146800"/>
          </a:xfrm>
          <a:prstGeom prst="rect">
            <a:avLst/>
          </a:prstGeom>
        </p:spPr>
      </p:pic>
    </p:spTree>
    <p:extLst>
      <p:ext uri="{BB962C8B-B14F-4D97-AF65-F5344CB8AC3E}">
        <p14:creationId xmlns:p14="http://schemas.microsoft.com/office/powerpoint/2010/main" val="138646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Expectations vs. Results</a:t>
            </a:r>
          </a:p>
        </p:txBody>
      </p:sp>
      <p:sp>
        <p:nvSpPr>
          <p:cNvPr id="3" name="Content Placeholder 2"/>
          <p:cNvSpPr>
            <a:spLocks noGrp="1"/>
          </p:cNvSpPr>
          <p:nvPr>
            <p:ph idx="1"/>
          </p:nvPr>
        </p:nvSpPr>
        <p:spPr/>
        <p:txBody>
          <a:bodyPr/>
          <a:lstStyle/>
          <a:p>
            <a:r>
              <a:rPr lang="en-US" dirty="0"/>
              <a:t>If Thomson’s model was correct, most of the alpha rays should have simply “passed through the pudding” and hit the detector on the far side of the gold.</a:t>
            </a:r>
          </a:p>
          <a:p>
            <a:r>
              <a:rPr lang="en-US" dirty="0"/>
              <a:t>Instead, while most alpha particles went straight through, or deflected slightly, some were scattered back at very large angles!</a:t>
            </a:r>
          </a:p>
        </p:txBody>
      </p:sp>
    </p:spTree>
    <p:extLst>
      <p:ext uri="{BB962C8B-B14F-4D97-AF65-F5344CB8AC3E}">
        <p14:creationId xmlns:p14="http://schemas.microsoft.com/office/powerpoint/2010/main" val="122882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Geiger-Marsden_experiment_expectation_and_result.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5938" y="427341"/>
            <a:ext cx="6659544" cy="6215575"/>
          </a:xfrm>
          <a:prstGeom prst="rect">
            <a:avLst/>
          </a:prstGeom>
        </p:spPr>
      </p:pic>
    </p:spTree>
    <p:extLst>
      <p:ext uri="{BB962C8B-B14F-4D97-AF65-F5344CB8AC3E}">
        <p14:creationId xmlns:p14="http://schemas.microsoft.com/office/powerpoint/2010/main" val="190902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750477"/>
          </a:xfrm>
        </p:spPr>
        <p:txBody>
          <a:bodyPr/>
          <a:lstStyle/>
          <a:p>
            <a:r>
              <a:rPr lang="en-US" dirty="0"/>
              <a:t>Implications</a:t>
            </a:r>
          </a:p>
        </p:txBody>
      </p:sp>
      <p:sp>
        <p:nvSpPr>
          <p:cNvPr id="3" name="Content Placeholder 2"/>
          <p:cNvSpPr>
            <a:spLocks noGrp="1"/>
          </p:cNvSpPr>
          <p:nvPr>
            <p:ph idx="1"/>
          </p:nvPr>
        </p:nvSpPr>
        <p:spPr>
          <a:xfrm>
            <a:off x="188802" y="1149793"/>
            <a:ext cx="8753524" cy="5543032"/>
          </a:xfrm>
        </p:spPr>
        <p:txBody>
          <a:bodyPr>
            <a:normAutofit fontScale="92500"/>
          </a:bodyPr>
          <a:lstStyle/>
          <a:p>
            <a:r>
              <a:rPr lang="en-US" dirty="0"/>
              <a:t>Rutherford was shocked at the backscattering of some of the alpha particles:  “It was as if you fired a 15-inch shell at tissue paper and it came back and hit you!”</a:t>
            </a:r>
          </a:p>
          <a:p>
            <a:r>
              <a:rPr lang="en-US" dirty="0"/>
              <a:t>It must have taken tremendous force to reverse the direction of the alpha particles.</a:t>
            </a:r>
          </a:p>
          <a:p>
            <a:r>
              <a:rPr lang="en-US" dirty="0"/>
              <a:t>This force must have been electric repulsion between the positively charged alphas and the positive charge in the gold atoms.</a:t>
            </a:r>
          </a:p>
          <a:p>
            <a:r>
              <a:rPr lang="en-US" dirty="0"/>
              <a:t>Recall electrical force is given by Coulomb’s law: </a:t>
            </a:r>
            <a:r>
              <a:rPr lang="en-US" i="1" dirty="0"/>
              <a:t>F</a:t>
            </a:r>
            <a:r>
              <a:rPr lang="en-US" dirty="0"/>
              <a:t> = </a:t>
            </a:r>
            <a:r>
              <a:rPr lang="en-US" i="1" dirty="0"/>
              <a:t>Kq</a:t>
            </a:r>
            <a:r>
              <a:rPr lang="en-US" baseline="-25000" dirty="0"/>
              <a:t>1</a:t>
            </a:r>
            <a:r>
              <a:rPr lang="en-US" i="1" dirty="0"/>
              <a:t>q</a:t>
            </a:r>
            <a:r>
              <a:rPr lang="en-US" baseline="-25000" dirty="0"/>
              <a:t>2</a:t>
            </a:r>
            <a:r>
              <a:rPr lang="en-US" dirty="0"/>
              <a:t>/(</a:t>
            </a:r>
            <a:r>
              <a:rPr lang="en-US" i="1" dirty="0"/>
              <a:t>r</a:t>
            </a:r>
            <a:r>
              <a:rPr lang="en-US" baseline="30000" dirty="0"/>
              <a:t>2</a:t>
            </a:r>
            <a:r>
              <a:rPr lang="en-US" dirty="0"/>
              <a:t>)</a:t>
            </a:r>
          </a:p>
          <a:p>
            <a:r>
              <a:rPr lang="en-US" dirty="0"/>
              <a:t>Given the amount of positive charge in an alpha particle and in a gold atom, Rutherford calculated that in order to achieve the force needed for backscattering, the alpha particle had to get within 10</a:t>
            </a:r>
            <a:r>
              <a:rPr lang="en-US" baseline="30000" dirty="0"/>
              <a:t>-15</a:t>
            </a:r>
            <a:r>
              <a:rPr lang="en-US" dirty="0"/>
              <a:t> m of the gold atom’s positive charge. Any larger distance would result in only minor deflection</a:t>
            </a:r>
          </a:p>
        </p:txBody>
      </p:sp>
    </p:spTree>
    <p:extLst>
      <p:ext uri="{BB962C8B-B14F-4D97-AF65-F5344CB8AC3E}">
        <p14:creationId xmlns:p14="http://schemas.microsoft.com/office/powerpoint/2010/main" val="169150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
  <a:themeElements>
    <a:clrScheme name="Orbit">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rbit">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rbit">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Orbit.thmx</Template>
  <TotalTime>34053</TotalTime>
  <Words>675</Words>
  <Application>Microsoft Macintosh PowerPoint</Application>
  <PresentationFormat>On-screen Show (4:3)</PresentationFormat>
  <Paragraphs>36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Candara</vt:lpstr>
      <vt:lpstr>Orbit</vt:lpstr>
      <vt:lpstr>Climate &amp; Fusion</vt:lpstr>
      <vt:lpstr>Turn of the Century Picture of the Atom</vt:lpstr>
      <vt:lpstr>The Plum Pudding Model</vt:lpstr>
      <vt:lpstr>PowerPoint Presentation</vt:lpstr>
      <vt:lpstr>Rutherford’s Experiment</vt:lpstr>
      <vt:lpstr>PowerPoint Presentation</vt:lpstr>
      <vt:lpstr>Expectations vs. Results</vt:lpstr>
      <vt:lpstr>PowerPoint Presentation</vt:lpstr>
      <vt:lpstr>Implications</vt:lpstr>
      <vt:lpstr>The Nuclear Atom</vt:lpstr>
      <vt:lpstr>PowerPoint Presentation</vt:lpstr>
      <vt:lpstr>Building Blocks: A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7: Atomic, Nuclear, &amp; Particle Physics</dc:title>
  <dc:creator>Tom</dc:creator>
  <cp:lastModifiedBy>Tom Shefler</cp:lastModifiedBy>
  <cp:revision>204</cp:revision>
  <dcterms:created xsi:type="dcterms:W3CDTF">2017-02-17T17:17:37Z</dcterms:created>
  <dcterms:modified xsi:type="dcterms:W3CDTF">2024-06-19T19:02:28Z</dcterms:modified>
</cp:coreProperties>
</file>