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9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7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commentAuthors" Target="commentAuthors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871A7-8A1A-DD40-8500-B4F3CF51123F}" type="datetimeFigureOut">
              <a:rPr lang="en-US" smtClean="0"/>
              <a:t>7/24/20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87B44-00C5-D849-8F04-75444367E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4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87B44-00C5-D849-8F04-75444367EE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8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1_Rzpw119o" TargetMode="External"/><Relationship Id="rId4" Type="http://schemas.openxmlformats.org/officeDocument/2006/relationships/hyperlink" Target="https://www.youtube.com/watch?v=BWvGE238DdE" TargetMode="External"/><Relationship Id="rId5" Type="http://schemas.openxmlformats.org/officeDocument/2006/relationships/hyperlink" Target="https://www.youtube.com/watch?v=hLZkPFrQCDk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Ye3QPgDdJNg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156408"/>
          </a:xfrm>
        </p:spPr>
        <p:txBody>
          <a:bodyPr/>
          <a:lstStyle/>
          <a:p>
            <a:r>
              <a:rPr lang="en-US" dirty="0" smtClean="0"/>
              <a:t>Unit 3:  Thermal Physics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600" dirty="0" smtClean="0"/>
              <a:t>Part 2 </a:t>
            </a:r>
            <a:r>
              <a:rPr lang="mr-IN" sz="3600" dirty="0" smtClean="0"/>
              <a:t>–</a:t>
            </a:r>
            <a:r>
              <a:rPr lang="en-US" sz="3600" dirty="0" smtClean="0"/>
              <a:t> Modeling a Gas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33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310" y="1882588"/>
            <a:ext cx="7817053" cy="7236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A)  Estimate the number of atoms in 1 kg of gold (</a:t>
            </a:r>
            <a:r>
              <a:rPr lang="en-US" baseline="30000" dirty="0" smtClean="0"/>
              <a:t>197</a:t>
            </a:r>
            <a:r>
              <a:rPr lang="en-US" baseline="-25000" dirty="0" smtClean="0"/>
              <a:t>79</a:t>
            </a:r>
            <a:r>
              <a:rPr lang="en-US" dirty="0" smtClean="0"/>
              <a:t>Au).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36782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Molar mass: μ = 197 g/</a:t>
            </a:r>
            <a:r>
              <a:rPr lang="en-US" sz="2400" dirty="0" err="1"/>
              <a:t>mol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4975" y="3480767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kg </a:t>
            </a:r>
            <a:endParaRPr lang="en-US" sz="2400" strike="sngStrike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0310" y="3480767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1000 </a:t>
            </a:r>
            <a:r>
              <a:rPr lang="en-US" sz="2400" u="sng" strike="sngStrike" dirty="0" smtClean="0">
                <a:solidFill>
                  <a:srgbClr val="F19B9B"/>
                </a:solidFill>
              </a:rPr>
              <a:t>g</a:t>
            </a:r>
            <a:r>
              <a:rPr lang="en-US" strike="sngStrike" dirty="0" smtClean="0">
                <a:solidFill>
                  <a:srgbClr val="F19B9B"/>
                </a:solidFill>
              </a:rPr>
              <a:t> </a:t>
            </a:r>
            <a:endParaRPr lang="en-US" strike="sngStrike" dirty="0">
              <a:solidFill>
                <a:srgbClr val="F19B9B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1378" y="3794080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smtClean="0">
                <a:solidFill>
                  <a:srgbClr val="F19B9B"/>
                </a:solidFill>
              </a:rPr>
              <a:t>kg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dirty="0" err="1" smtClean="0"/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83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197 </a:t>
            </a:r>
            <a:r>
              <a:rPr lang="en-US" sz="2400" strike="sngStrike" dirty="0" smtClean="0">
                <a:solidFill>
                  <a:srgbClr val="F19B9B"/>
                </a:solidFill>
              </a:rPr>
              <a:t>g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276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atoms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0086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1007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310" y="1882588"/>
            <a:ext cx="7817053" cy="7236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A)  Estimate the number of atoms in 1 kg of gold (</a:t>
            </a:r>
            <a:r>
              <a:rPr lang="en-US" baseline="30000" dirty="0" smtClean="0"/>
              <a:t>197</a:t>
            </a:r>
            <a:r>
              <a:rPr lang="en-US" baseline="-25000" dirty="0" smtClean="0"/>
              <a:t>79</a:t>
            </a:r>
            <a:r>
              <a:rPr lang="en-US" dirty="0" smtClean="0"/>
              <a:t>Au).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36782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Molar mass: μ = 197 g/</a:t>
            </a:r>
            <a:r>
              <a:rPr lang="en-US" sz="2400" dirty="0" err="1"/>
              <a:t>mol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4975" y="3480767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kg </a:t>
            </a:r>
            <a:endParaRPr lang="en-US" sz="2400" strike="sngStrike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0310" y="3480767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1000 </a:t>
            </a:r>
            <a:r>
              <a:rPr lang="en-US" sz="2400" u="sng" strike="sngStrike" dirty="0" smtClean="0">
                <a:solidFill>
                  <a:srgbClr val="F19B9B"/>
                </a:solidFill>
              </a:rPr>
              <a:t>g</a:t>
            </a:r>
            <a:r>
              <a:rPr lang="en-US" strike="sngStrike" dirty="0" smtClean="0">
                <a:solidFill>
                  <a:srgbClr val="F19B9B"/>
                </a:solidFill>
              </a:rPr>
              <a:t> </a:t>
            </a:r>
            <a:endParaRPr lang="en-US" strike="sngStrike" dirty="0">
              <a:solidFill>
                <a:srgbClr val="F19B9B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1378" y="3794080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smtClean="0">
                <a:solidFill>
                  <a:srgbClr val="F19B9B"/>
                </a:solidFill>
              </a:rPr>
              <a:t>kg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strike="sngStrike" dirty="0" err="1" smtClean="0">
                <a:solidFill>
                  <a:srgbClr val="F19B9B"/>
                </a:solidFill>
              </a:rPr>
              <a:t>mol</a:t>
            </a:r>
            <a:r>
              <a:rPr lang="en-US" strike="sngStrike" dirty="0" smtClean="0">
                <a:solidFill>
                  <a:srgbClr val="F19B9B"/>
                </a:solidFill>
              </a:rPr>
              <a:t> </a:t>
            </a:r>
            <a:endParaRPr lang="en-US" strike="sngStrike" dirty="0">
              <a:solidFill>
                <a:srgbClr val="F19B9B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83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197 </a:t>
            </a:r>
            <a:r>
              <a:rPr lang="en-US" sz="2400" strike="sngStrike" dirty="0" smtClean="0">
                <a:solidFill>
                  <a:srgbClr val="F19B9B"/>
                </a:solidFill>
              </a:rPr>
              <a:t>g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276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atoms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0086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err="1" smtClean="0">
                <a:solidFill>
                  <a:srgbClr val="F19B9B"/>
                </a:solidFill>
              </a:rPr>
              <a:t>mol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96397" y="3464277"/>
            <a:ext cx="2272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 3 × 10</a:t>
            </a:r>
            <a:r>
              <a:rPr lang="en-US" sz="2400" baseline="30000" dirty="0" smtClean="0"/>
              <a:t>24</a:t>
            </a:r>
            <a:r>
              <a:rPr lang="en-US" sz="2400" dirty="0" smtClean="0"/>
              <a:t> atoms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6713160" y="3497267"/>
            <a:ext cx="1938920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84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310" y="1882588"/>
            <a:ext cx="7817053" cy="1228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)  How many grams of scandium </a:t>
            </a:r>
            <a:r>
              <a:rPr lang="en-US" baseline="30000" dirty="0" smtClean="0"/>
              <a:t>42</a:t>
            </a:r>
            <a:r>
              <a:rPr lang="en-US" baseline="-25000" dirty="0" smtClean="0"/>
              <a:t>21</a:t>
            </a:r>
            <a:r>
              <a:rPr lang="en-US" dirty="0" smtClean="0"/>
              <a:t>Sc contain the same number of atoms as 8.0 g of argon </a:t>
            </a:r>
            <a:r>
              <a:rPr lang="en-US" baseline="30000" dirty="0" smtClean="0"/>
              <a:t>40</a:t>
            </a:r>
            <a:r>
              <a:rPr lang="en-US" baseline="-25000" dirty="0" smtClean="0"/>
              <a:t>18</a:t>
            </a:r>
            <a:r>
              <a:rPr lang="en-US" dirty="0" smtClean="0"/>
              <a:t>Ar?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0320" y="3213007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8.0 g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903035" y="3200364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dirty="0" err="1" smtClean="0"/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03517" y="3484629"/>
            <a:ext cx="750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40 g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021168" y="3204311"/>
            <a:ext cx="2133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0.2 </a:t>
            </a:r>
            <a:r>
              <a:rPr lang="en-US" sz="2400" dirty="0" err="1" smtClean="0"/>
              <a:t>mol</a:t>
            </a:r>
            <a:r>
              <a:rPr lang="en-US" sz="2400" dirty="0" smtClean="0"/>
              <a:t> of </a:t>
            </a:r>
            <a:r>
              <a:rPr lang="en-US" sz="2400" dirty="0" err="1" smtClean="0"/>
              <a:t>Ar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30320" y="4461909"/>
            <a:ext cx="1840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0.2 </a:t>
            </a:r>
            <a:r>
              <a:rPr lang="en-US" sz="2400" dirty="0" err="1" smtClean="0"/>
              <a:t>mol</a:t>
            </a:r>
            <a:r>
              <a:rPr lang="en-US" sz="2400" dirty="0" smtClean="0"/>
              <a:t> of </a:t>
            </a:r>
            <a:r>
              <a:rPr lang="en-US" sz="2400" dirty="0" err="1" smtClean="0"/>
              <a:t>Sc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23877" y="4441466"/>
            <a:ext cx="1020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45 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74877" y="4758721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27464" y="4461908"/>
            <a:ext cx="112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 8.0 g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4235108" y="4503148"/>
            <a:ext cx="814478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9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97" y="1882588"/>
            <a:ext cx="8412067" cy="1103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C)  How many molecules are there in a 200-mL glass of water?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5261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O:   </a:t>
            </a:r>
            <a:r>
              <a:rPr lang="en-US" sz="2400" i="1" dirty="0" smtClean="0"/>
              <a:t>μ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18 </a:t>
            </a:r>
            <a:r>
              <a:rPr lang="en-US" sz="2400" baseline="30000" dirty="0"/>
              <a:t>g</a:t>
            </a:r>
            <a:r>
              <a:rPr lang="en-US" sz="2400" dirty="0"/>
              <a:t>/</a:t>
            </a:r>
            <a:r>
              <a:rPr lang="en-US" sz="2400" baseline="-25000" dirty="0" err="1" smtClean="0"/>
              <a:t>mol</a:t>
            </a:r>
            <a:r>
              <a:rPr lang="en-US" sz="2400" dirty="0" smtClean="0"/>
              <a:t> ;  </a:t>
            </a:r>
            <a:r>
              <a:rPr lang="en-US" sz="2400" i="1" dirty="0" err="1" smtClean="0"/>
              <a:t>ρ</a:t>
            </a:r>
            <a:r>
              <a:rPr lang="en-US" sz="2400" dirty="0" smtClean="0"/>
              <a:t> = 1 </a:t>
            </a:r>
            <a:r>
              <a:rPr lang="en-US" sz="2400" baseline="30000" dirty="0" smtClean="0"/>
              <a:t>g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mL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2235" y="3480772"/>
            <a:ext cx="113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200 mL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805648" y="3464272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11258" y="377758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mL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dirty="0" err="1" smtClean="0"/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18 g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3169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molecules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6580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914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97" y="1882588"/>
            <a:ext cx="8412067" cy="1103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C)  How many molecules are there in a 200-mL glass of water?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5261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O:   </a:t>
            </a:r>
            <a:r>
              <a:rPr lang="en-US" sz="2400" i="1" dirty="0" smtClean="0"/>
              <a:t>μ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18 </a:t>
            </a:r>
            <a:r>
              <a:rPr lang="en-US" sz="2400" baseline="30000" dirty="0"/>
              <a:t>g</a:t>
            </a:r>
            <a:r>
              <a:rPr lang="en-US" sz="2400" dirty="0"/>
              <a:t>/</a:t>
            </a:r>
            <a:r>
              <a:rPr lang="en-US" sz="2400" baseline="-25000" dirty="0" err="1" smtClean="0"/>
              <a:t>mol</a:t>
            </a:r>
            <a:r>
              <a:rPr lang="en-US" sz="2400" dirty="0" smtClean="0"/>
              <a:t> ;  </a:t>
            </a:r>
            <a:r>
              <a:rPr lang="en-US" sz="2400" i="1" dirty="0" err="1" smtClean="0"/>
              <a:t>ρ</a:t>
            </a:r>
            <a:r>
              <a:rPr lang="en-US" sz="2400" dirty="0" smtClean="0"/>
              <a:t> = 1 </a:t>
            </a:r>
            <a:r>
              <a:rPr lang="en-US" sz="2400" baseline="30000" dirty="0" smtClean="0"/>
              <a:t>g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mL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2235" y="3480772"/>
            <a:ext cx="113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200 </a:t>
            </a:r>
            <a:r>
              <a:rPr lang="en-US" sz="2400" strike="sngStrike" dirty="0" smtClean="0">
                <a:solidFill>
                  <a:srgbClr val="F19B9B"/>
                </a:solidFill>
              </a:rPr>
              <a:t>mL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5648" y="3464272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11258" y="377758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trike="sngStrike" dirty="0" smtClean="0">
                <a:solidFill>
                  <a:srgbClr val="F19B9B"/>
                </a:solidFill>
              </a:rPr>
              <a:t>mL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dirty="0" err="1" smtClean="0"/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18 g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3169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molecules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6580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3752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97" y="1882588"/>
            <a:ext cx="8412067" cy="1103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C)  How many molecules are there in a 200-mL glass of water?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5261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O:   </a:t>
            </a:r>
            <a:r>
              <a:rPr lang="en-US" sz="2400" i="1" dirty="0" smtClean="0"/>
              <a:t>μ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18 </a:t>
            </a:r>
            <a:r>
              <a:rPr lang="en-US" sz="2400" baseline="30000" dirty="0"/>
              <a:t>g</a:t>
            </a:r>
            <a:r>
              <a:rPr lang="en-US" sz="2400" dirty="0"/>
              <a:t>/</a:t>
            </a:r>
            <a:r>
              <a:rPr lang="en-US" sz="2400" baseline="-25000" dirty="0" err="1" smtClean="0"/>
              <a:t>mol</a:t>
            </a:r>
            <a:r>
              <a:rPr lang="en-US" sz="2400" dirty="0" smtClean="0"/>
              <a:t> ;  </a:t>
            </a:r>
            <a:r>
              <a:rPr lang="en-US" sz="2400" i="1" dirty="0" err="1" smtClean="0"/>
              <a:t>ρ</a:t>
            </a:r>
            <a:r>
              <a:rPr lang="en-US" sz="2400" dirty="0" smtClean="0"/>
              <a:t> = 1 </a:t>
            </a:r>
            <a:r>
              <a:rPr lang="en-US" sz="2400" baseline="30000" dirty="0" smtClean="0"/>
              <a:t>g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mL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2235" y="3480772"/>
            <a:ext cx="113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200 </a:t>
            </a:r>
            <a:r>
              <a:rPr lang="en-US" sz="2400" strike="sngStrike" dirty="0" smtClean="0">
                <a:solidFill>
                  <a:srgbClr val="F19B9B"/>
                </a:solidFill>
              </a:rPr>
              <a:t>mL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5648" y="3464272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strike="sngStrike" dirty="0" smtClean="0">
                <a:solidFill>
                  <a:srgbClr val="F19B9B"/>
                </a:solidFill>
              </a:rPr>
              <a:t>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11258" y="377758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trike="sngStrike" dirty="0" smtClean="0">
                <a:solidFill>
                  <a:srgbClr val="F19B9B"/>
                </a:solidFill>
              </a:rPr>
              <a:t>mL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dirty="0" err="1" smtClean="0"/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18 </a:t>
            </a:r>
            <a:r>
              <a:rPr lang="en-US" sz="2400" strike="sngStrike" dirty="0" smtClean="0">
                <a:solidFill>
                  <a:srgbClr val="F19B9B"/>
                </a:solidFill>
              </a:rPr>
              <a:t>g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3169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molecules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6580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6424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97" y="1882588"/>
            <a:ext cx="8412067" cy="1103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C)  How many molecules are there in a 200-mL glass of water?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5261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O:   </a:t>
            </a:r>
            <a:r>
              <a:rPr lang="en-US" sz="2400" i="1" dirty="0" smtClean="0"/>
              <a:t>μ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18 </a:t>
            </a:r>
            <a:r>
              <a:rPr lang="en-US" sz="2400" baseline="30000" dirty="0"/>
              <a:t>g</a:t>
            </a:r>
            <a:r>
              <a:rPr lang="en-US" sz="2400" dirty="0"/>
              <a:t>/</a:t>
            </a:r>
            <a:r>
              <a:rPr lang="en-US" sz="2400" baseline="-25000" dirty="0" err="1" smtClean="0"/>
              <a:t>mol</a:t>
            </a:r>
            <a:r>
              <a:rPr lang="en-US" sz="2400" dirty="0" smtClean="0"/>
              <a:t> ;  </a:t>
            </a:r>
            <a:r>
              <a:rPr lang="en-US" sz="2400" i="1" dirty="0" err="1" smtClean="0"/>
              <a:t>ρ</a:t>
            </a:r>
            <a:r>
              <a:rPr lang="en-US" sz="2400" dirty="0" smtClean="0"/>
              <a:t> = 1 </a:t>
            </a:r>
            <a:r>
              <a:rPr lang="en-US" sz="2400" baseline="30000" dirty="0" smtClean="0"/>
              <a:t>g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mL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2235" y="3480772"/>
            <a:ext cx="113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200 </a:t>
            </a:r>
            <a:r>
              <a:rPr lang="en-US" sz="2400" strike="sngStrike" dirty="0" smtClean="0">
                <a:solidFill>
                  <a:srgbClr val="F19B9B"/>
                </a:solidFill>
              </a:rPr>
              <a:t>mL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5648" y="3464272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strike="sngStrike" dirty="0" smtClean="0">
                <a:solidFill>
                  <a:srgbClr val="F19B9B"/>
                </a:solidFill>
              </a:rPr>
              <a:t>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11258" y="377758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trike="sngStrike" dirty="0" smtClean="0">
                <a:solidFill>
                  <a:srgbClr val="F19B9B"/>
                </a:solidFill>
              </a:rPr>
              <a:t>mL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strike="sngStrike" dirty="0" err="1" smtClean="0">
                <a:solidFill>
                  <a:srgbClr val="F19B9B"/>
                </a:solidFill>
              </a:rPr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18 </a:t>
            </a:r>
            <a:r>
              <a:rPr lang="en-US" sz="2400" strike="sngStrike" dirty="0" smtClean="0">
                <a:solidFill>
                  <a:srgbClr val="F19B9B"/>
                </a:solidFill>
              </a:rPr>
              <a:t>g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3169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molecules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6580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err="1" smtClean="0">
                <a:solidFill>
                  <a:srgbClr val="F19B9B"/>
                </a:solidFill>
              </a:rPr>
              <a:t>mol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4565" y="4478389"/>
            <a:ext cx="3198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  <a:r>
              <a:rPr lang="en-US" sz="2400" dirty="0" smtClean="0"/>
              <a:t>  6.69 × 10</a:t>
            </a:r>
            <a:r>
              <a:rPr lang="en-US" sz="2400" baseline="30000" dirty="0" smtClean="0"/>
              <a:t>24</a:t>
            </a:r>
            <a:r>
              <a:rPr lang="en-US" sz="2400" dirty="0" smtClean="0"/>
              <a:t> molecules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84565" y="5158434"/>
            <a:ext cx="2334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≈  10</a:t>
            </a:r>
            <a:r>
              <a:rPr lang="en-US" sz="2400" baseline="30000" dirty="0" smtClean="0"/>
              <a:t>25</a:t>
            </a:r>
            <a:r>
              <a:rPr lang="en-US" sz="2400" dirty="0" smtClean="0"/>
              <a:t> molecules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084308" y="5158434"/>
            <a:ext cx="2034799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50769" y="5638157"/>
            <a:ext cx="105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 sig fig)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68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29585"/>
          </a:xfrm>
        </p:spPr>
        <p:txBody>
          <a:bodyPr/>
          <a:lstStyle/>
          <a:p>
            <a:r>
              <a:rPr lang="en-US" dirty="0" smtClean="0"/>
              <a:t>Pressure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37162"/>
            <a:ext cx="7581901" cy="5311548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Pressure</a:t>
            </a:r>
            <a:r>
              <a:rPr lang="en-US" dirty="0" smtClean="0"/>
              <a:t> is defined </a:t>
            </a:r>
            <a:r>
              <a:rPr lang="en-US" dirty="0" err="1" smtClean="0"/>
              <a:t>orce</a:t>
            </a:r>
            <a:r>
              <a:rPr lang="en-US" dirty="0" smtClean="0"/>
              <a:t> per unit area: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4800" dirty="0" smtClean="0"/>
              <a:t>P = </a:t>
            </a:r>
            <a:r>
              <a:rPr lang="en-US" sz="4800" baseline="30000" dirty="0" smtClean="0"/>
              <a:t>F</a:t>
            </a:r>
            <a:r>
              <a:rPr lang="en-US" sz="4800" dirty="0" smtClean="0"/>
              <a:t>/</a:t>
            </a:r>
            <a:r>
              <a:rPr lang="en-US" sz="4800" baseline="-25000" dirty="0" smtClean="0"/>
              <a:t>A</a:t>
            </a:r>
          </a:p>
          <a:p>
            <a:endParaRPr lang="en-US" dirty="0" smtClean="0"/>
          </a:p>
          <a:p>
            <a:r>
              <a:rPr lang="en-US" dirty="0" smtClean="0"/>
              <a:t>Example: Atmospheric pressure </a:t>
            </a:r>
          </a:p>
          <a:p>
            <a:pPr marL="0" indent="0">
              <a:buNone/>
            </a:pPr>
            <a:r>
              <a:rPr lang="en-US" dirty="0" smtClean="0"/>
              <a:t>			= 1 Atm.</a:t>
            </a:r>
          </a:p>
          <a:p>
            <a:pPr marL="0" indent="0">
              <a:buNone/>
            </a:pPr>
            <a:r>
              <a:rPr lang="en-US" dirty="0" smtClean="0"/>
              <a:t>			= 101.3 </a:t>
            </a:r>
            <a:r>
              <a:rPr lang="en-US" dirty="0" err="1" smtClean="0"/>
              <a:t>kPa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= 14.7 </a:t>
            </a:r>
            <a:r>
              <a:rPr lang="en-US" dirty="0" err="1" smtClean="0"/>
              <a:t>lb</a:t>
            </a:r>
            <a:r>
              <a:rPr lang="en-US" dirty="0" smtClean="0"/>
              <a:t>/in</a:t>
            </a:r>
            <a:r>
              <a:rPr lang="en-US" baseline="30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			= 760 mmHg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634887" y="2012450"/>
            <a:ext cx="511320" cy="412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6207" y="1725596"/>
            <a:ext cx="1437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Newtons</a:t>
            </a:r>
            <a:r>
              <a:rPr lang="en-US" dirty="0" smtClean="0">
                <a:solidFill>
                  <a:schemeClr val="accent1"/>
                </a:solidFill>
              </a:rPr>
              <a:t> (N)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047240" y="2900718"/>
            <a:ext cx="626781" cy="286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57527" y="2966698"/>
            <a:ext cx="2114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Square meters (m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634006" y="2760504"/>
            <a:ext cx="879269" cy="140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90782" y="2716052"/>
            <a:ext cx="134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Pascals</a:t>
            </a:r>
            <a:r>
              <a:rPr lang="en-US" dirty="0" smtClean="0">
                <a:solidFill>
                  <a:schemeClr val="accent1"/>
                </a:solidFill>
              </a:rPr>
              <a:t> (Pa)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67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Pascal’s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Pascal’s Principle</a:t>
            </a:r>
            <a:r>
              <a:rPr lang="en-US" dirty="0" smtClean="0"/>
              <a:t>: Any pressure exerted at any point on a contained fluid is transmitted without change throughout the fluid:  </a:t>
            </a:r>
          </a:p>
          <a:p>
            <a:pPr marL="0" indent="0">
              <a:buNone/>
            </a:pPr>
            <a:r>
              <a:rPr lang="en-US" i="1" dirty="0" smtClean="0"/>
              <a:t>			</a:t>
            </a:r>
            <a:r>
              <a:rPr lang="en-US" sz="5400" i="1" dirty="0" smtClean="0"/>
              <a:t>P</a:t>
            </a:r>
            <a:r>
              <a:rPr lang="en-US" sz="5400" i="1" baseline="-25000" dirty="0" smtClean="0"/>
              <a:t>1</a:t>
            </a:r>
            <a:r>
              <a:rPr lang="en-US" sz="5400" dirty="0" smtClean="0"/>
              <a:t> = </a:t>
            </a:r>
            <a:r>
              <a:rPr lang="en-US" sz="5400" i="1" dirty="0" smtClean="0"/>
              <a:t>P</a:t>
            </a:r>
            <a:r>
              <a:rPr lang="en-US" sz="5400" i="1" baseline="-25000" dirty="0" smtClean="0"/>
              <a:t>2</a:t>
            </a:r>
          </a:p>
          <a:p>
            <a:endParaRPr lang="en-US" dirty="0" smtClean="0"/>
          </a:p>
          <a:p>
            <a:r>
              <a:rPr lang="en-US" dirty="0" smtClean="0"/>
              <a:t>Application: Hydraulic Lifts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43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276" y="263927"/>
            <a:ext cx="7718087" cy="7917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 is a cross-sectional view of a hydraulic lift: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276" y="2210397"/>
            <a:ext cx="136186" cy="40743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flipH="1">
            <a:off x="1607846" y="5394025"/>
            <a:ext cx="136186" cy="89075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7846" y="2210397"/>
            <a:ext cx="136186" cy="282072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3261223" y="5394024"/>
            <a:ext cx="136186" cy="89075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61223" y="2210396"/>
            <a:ext cx="136186" cy="282072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04756" y="2210395"/>
            <a:ext cx="136186" cy="40743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1607841" y="5002066"/>
            <a:ext cx="1789567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1607846" y="5394025"/>
            <a:ext cx="1789567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 flipV="1">
            <a:off x="643276" y="6268286"/>
            <a:ext cx="1100756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3261222" y="6255727"/>
            <a:ext cx="3179719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9462" y="2573296"/>
            <a:ext cx="828379" cy="313415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97413" y="3022616"/>
            <a:ext cx="2907343" cy="313415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9462" y="2886711"/>
            <a:ext cx="828379" cy="3369016"/>
          </a:xfrm>
          <a:prstGeom prst="rect">
            <a:avLst/>
          </a:prstGeom>
          <a:solidFill>
            <a:schemeClr val="accent3"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97413" y="3336031"/>
            <a:ext cx="2907343" cy="2919696"/>
          </a:xfrm>
          <a:prstGeom prst="rect">
            <a:avLst/>
          </a:prstGeom>
          <a:solidFill>
            <a:schemeClr val="accent3"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607841" y="5047784"/>
            <a:ext cx="1789567" cy="325977"/>
          </a:xfrm>
          <a:prstGeom prst="rect">
            <a:avLst/>
          </a:prstGeom>
          <a:solidFill>
            <a:schemeClr val="accent3"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0" y="1055711"/>
            <a:ext cx="187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Relative thin pipe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86076" y="1425043"/>
            <a:ext cx="325246" cy="1032785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34640" y="1023445"/>
            <a:ext cx="197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Relative thick pipe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585158" y="1425043"/>
            <a:ext cx="375416" cy="1148253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25482" y="1425043"/>
            <a:ext cx="104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2D908"/>
                </a:solidFill>
              </a:rPr>
              <a:t>Piston #1</a:t>
            </a:r>
            <a:endParaRPr lang="en-US" dirty="0">
              <a:solidFill>
                <a:srgbClr val="F2D908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1289296" y="1794375"/>
            <a:ext cx="375416" cy="76885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397408" y="1425043"/>
            <a:ext cx="1069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2D908"/>
                </a:solidFill>
              </a:rPr>
              <a:t>Piston #2</a:t>
            </a:r>
            <a:endParaRPr lang="en-US" dirty="0">
              <a:solidFill>
                <a:srgbClr val="F2D908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010848" y="1794375"/>
            <a:ext cx="327140" cy="122824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60573" y="3264233"/>
            <a:ext cx="1781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Incompressible Fluid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5261666" y="3706803"/>
            <a:ext cx="1698516" cy="768856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305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  <p:bldP spid="31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852" y="1882588"/>
            <a:ext cx="8296606" cy="4517662"/>
          </a:xfrm>
        </p:spPr>
        <p:txBody>
          <a:bodyPr/>
          <a:lstStyle/>
          <a:p>
            <a:r>
              <a:rPr lang="en-US" dirty="0" smtClean="0"/>
              <a:t>Particles, Moles, Molar Mass, and Avogadro’s Constant</a:t>
            </a:r>
          </a:p>
          <a:p>
            <a:r>
              <a:rPr lang="en-US" dirty="0" smtClean="0"/>
              <a:t>Pressure Defined</a:t>
            </a:r>
          </a:p>
          <a:p>
            <a:r>
              <a:rPr lang="en-US" dirty="0" smtClean="0"/>
              <a:t>Pascal’s Principle</a:t>
            </a:r>
          </a:p>
          <a:p>
            <a:r>
              <a:rPr lang="en-US" dirty="0" smtClean="0"/>
              <a:t>Bernoulli’s Principle</a:t>
            </a:r>
          </a:p>
          <a:p>
            <a:r>
              <a:rPr lang="en-US" dirty="0" smtClean="0"/>
              <a:t>Ideal Gasses</a:t>
            </a:r>
          </a:p>
          <a:p>
            <a:r>
              <a:rPr lang="en-US" dirty="0" smtClean="0"/>
              <a:t>Temperature, Energy, and the </a:t>
            </a:r>
            <a:r>
              <a:rPr lang="en-US" smtClean="0"/>
              <a:t>Boltzmann Equation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28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276" y="263927"/>
            <a:ext cx="7718087" cy="7917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 is a cross-sectional view of a hydraulic lift: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276" y="2210397"/>
            <a:ext cx="136186" cy="40743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flipH="1">
            <a:off x="1607846" y="5394025"/>
            <a:ext cx="136186" cy="89075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7846" y="2210397"/>
            <a:ext cx="136186" cy="282072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3261223" y="5394024"/>
            <a:ext cx="136186" cy="89075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61223" y="2210396"/>
            <a:ext cx="136186" cy="282072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04756" y="2210395"/>
            <a:ext cx="136186" cy="40743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1607841" y="5002066"/>
            <a:ext cx="1789567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1607846" y="5394025"/>
            <a:ext cx="1789567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 flipV="1">
            <a:off x="643276" y="6268286"/>
            <a:ext cx="1100756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3261222" y="6255727"/>
            <a:ext cx="3179719" cy="4571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9462" y="2573296"/>
            <a:ext cx="828379" cy="313415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97413" y="3022616"/>
            <a:ext cx="2907343" cy="313415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9462" y="2886711"/>
            <a:ext cx="828379" cy="3369016"/>
          </a:xfrm>
          <a:prstGeom prst="rect">
            <a:avLst/>
          </a:prstGeom>
          <a:solidFill>
            <a:schemeClr val="accent3"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97413" y="3336031"/>
            <a:ext cx="2907343" cy="2919696"/>
          </a:xfrm>
          <a:prstGeom prst="rect">
            <a:avLst/>
          </a:prstGeom>
          <a:solidFill>
            <a:schemeClr val="accent3"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607841" y="5047784"/>
            <a:ext cx="1789567" cy="325977"/>
          </a:xfrm>
          <a:prstGeom prst="rect">
            <a:avLst/>
          </a:prstGeom>
          <a:solidFill>
            <a:schemeClr val="accent3"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187586" y="1855742"/>
            <a:ext cx="0" cy="709307"/>
          </a:xfrm>
          <a:prstGeom prst="straightConnector1">
            <a:avLst/>
          </a:prstGeom>
          <a:ln w="57150" cmpd="sng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5461" y="1121693"/>
            <a:ext cx="2144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Downward force is initially exerted here</a:t>
            </a:r>
            <a:r>
              <a:rPr lang="mr-IN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…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831594" y="1088702"/>
            <a:ext cx="0" cy="1933914"/>
          </a:xfrm>
          <a:prstGeom prst="straightConnector1">
            <a:avLst/>
          </a:prstGeom>
          <a:ln w="57150" cmpd="sng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963546" y="1055711"/>
            <a:ext cx="1814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…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which results in an upward force here.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92169" y="2573296"/>
            <a:ext cx="23868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Pascal’s Principle</a:t>
            </a:r>
          </a:p>
          <a:p>
            <a:pPr algn="ctr"/>
            <a:r>
              <a:rPr lang="en-US" sz="2400" dirty="0" smtClean="0"/>
              <a:t>Says:</a:t>
            </a:r>
          </a:p>
          <a:p>
            <a:pPr algn="ctr"/>
            <a:endParaRPr lang="en-US" sz="2400" dirty="0"/>
          </a:p>
          <a:p>
            <a:pPr algn="ctr"/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=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46712" y="4526188"/>
            <a:ext cx="985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 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67828" y="4935967"/>
            <a:ext cx="100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/>
              <a:t>A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173863" y="4586857"/>
            <a:ext cx="1187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__</a:t>
            </a:r>
            <a:r>
              <a:rPr lang="en-US" sz="2400" dirty="0" smtClean="0"/>
              <a:t> =  </a:t>
            </a:r>
            <a:r>
              <a:rPr lang="en-US" sz="2400" i="1" dirty="0" smtClean="0"/>
              <a:t>__</a:t>
            </a:r>
            <a:endParaRPr lang="en-US" sz="24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73175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6" grpId="0"/>
      <p:bldP spid="37" grpId="0"/>
      <p:bldP spid="38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849161"/>
          </a:xfrm>
        </p:spPr>
        <p:txBody>
          <a:bodyPr/>
          <a:lstStyle/>
          <a:p>
            <a:r>
              <a:rPr lang="en-US" sz="3600" dirty="0" smtClean="0"/>
              <a:t>Example Problems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37162"/>
            <a:ext cx="7581901" cy="1336134"/>
          </a:xfrm>
        </p:spPr>
        <p:txBody>
          <a:bodyPr/>
          <a:lstStyle/>
          <a:p>
            <a:pPr marL="457200" indent="-457200">
              <a:buAutoNum type="alphaUcParenR" startAt="4"/>
            </a:pPr>
            <a:r>
              <a:rPr lang="en-US" dirty="0" smtClean="0"/>
              <a:t>If a 1000-kg mass is resting on 42-cm wide circular piston, how much force must be exerted on a 3-cm wide piston to lift it?</a:t>
            </a:r>
          </a:p>
          <a:p>
            <a:pPr marL="457200" indent="-457200">
              <a:buAutoNum type="alphaUcParenR" startAt="4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3678" y="2787738"/>
            <a:ext cx="980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=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02562" y="3503467"/>
            <a:ext cx="985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 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3678" y="3913246"/>
            <a:ext cx="100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/>
              <a:t>A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9713" y="3564136"/>
            <a:ext cx="1187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__</a:t>
            </a:r>
            <a:r>
              <a:rPr lang="en-US" sz="2400" dirty="0" smtClean="0"/>
              <a:t> =  </a:t>
            </a:r>
            <a:r>
              <a:rPr lang="en-US" sz="2400" i="1" dirty="0" smtClean="0"/>
              <a:t>__</a:t>
            </a:r>
            <a:endParaRPr lang="en-US" sz="2400" i="1" baseline="-25000" dirty="0" smtClean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17212" y="3965132"/>
            <a:ext cx="6218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1228" y="3527086"/>
            <a:ext cx="1365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    </a:t>
            </a:r>
            <a:r>
              <a:rPr lang="en-US" sz="2400" i="1" dirty="0" smtClean="0"/>
              <a:t>mg</a:t>
            </a:r>
            <a:endParaRPr lang="en-US" sz="2400" i="1" baseline="-25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757377" y="3965132"/>
            <a:ext cx="1473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πr</a:t>
            </a:r>
            <a:r>
              <a:rPr lang="en-US" sz="2400" i="1" baseline="-25000" dirty="0" smtClean="0"/>
              <a:t>1</a:t>
            </a:r>
            <a:r>
              <a:rPr lang="en-US" sz="2400" i="1" baseline="30000" dirty="0" smtClean="0"/>
              <a:t>2</a:t>
            </a:r>
            <a:r>
              <a:rPr lang="en-US" sz="2400" dirty="0" smtClean="0"/>
              <a:t>     </a:t>
            </a:r>
            <a:r>
              <a:rPr lang="en-US" sz="2400" i="1" dirty="0" smtClean="0"/>
              <a:t>πr</a:t>
            </a:r>
            <a:r>
              <a:rPr lang="en-US" sz="2400" i="1" baseline="-25000" dirty="0" smtClean="0"/>
              <a:t>2</a:t>
            </a:r>
            <a:r>
              <a:rPr lang="en-US" sz="2400" i="1" baseline="30000" dirty="0" smtClean="0"/>
              <a:t>2</a:t>
            </a:r>
            <a:endParaRPr lang="en-US" sz="2400" i="1" baseline="-25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676061" y="3597127"/>
            <a:ext cx="1554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___</a:t>
            </a:r>
            <a:r>
              <a:rPr lang="en-US" sz="2400" dirty="0" smtClean="0"/>
              <a:t>  =  </a:t>
            </a:r>
            <a:r>
              <a:rPr lang="en-US" sz="2400" i="1" dirty="0" smtClean="0"/>
              <a:t>___</a:t>
            </a:r>
            <a:endParaRPr lang="en-US" sz="24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103072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849161"/>
          </a:xfrm>
        </p:spPr>
        <p:txBody>
          <a:bodyPr/>
          <a:lstStyle/>
          <a:p>
            <a:r>
              <a:rPr lang="en-US" sz="3600" dirty="0" smtClean="0"/>
              <a:t>Example Problems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37162"/>
            <a:ext cx="7581901" cy="1336134"/>
          </a:xfrm>
        </p:spPr>
        <p:txBody>
          <a:bodyPr/>
          <a:lstStyle/>
          <a:p>
            <a:pPr marL="457200" indent="-457200">
              <a:buAutoNum type="alphaUcParenR" startAt="4"/>
            </a:pPr>
            <a:r>
              <a:rPr lang="en-US" dirty="0" smtClean="0"/>
              <a:t>If a 1000-kg mass is resting on 42-cm wide circular piston, how much force must be exerted on a 3-cm wide piston to lift it?</a:t>
            </a:r>
          </a:p>
          <a:p>
            <a:pPr marL="457200" indent="-457200">
              <a:buAutoNum type="alphaUcParenR" startAt="4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3678" y="2787738"/>
            <a:ext cx="980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=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02562" y="3503467"/>
            <a:ext cx="985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 </a:t>
            </a:r>
            <a:r>
              <a:rPr lang="en-US" sz="2400" i="1" dirty="0" smtClean="0"/>
              <a:t>F</a:t>
            </a:r>
            <a:r>
              <a:rPr lang="en-US" sz="2400" i="1" baseline="-25000" dirty="0" smtClean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3678" y="3913246"/>
            <a:ext cx="100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/>
              <a:t>A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9713" y="3564136"/>
            <a:ext cx="1187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__</a:t>
            </a:r>
            <a:r>
              <a:rPr lang="en-US" sz="2400" dirty="0" smtClean="0"/>
              <a:t> =  </a:t>
            </a:r>
            <a:r>
              <a:rPr lang="en-US" sz="2400" i="1" dirty="0" smtClean="0"/>
              <a:t>__</a:t>
            </a:r>
            <a:endParaRPr lang="en-US" sz="2400" i="1" baseline="-25000" dirty="0" smtClean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17212" y="3965132"/>
            <a:ext cx="6218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1228" y="3527086"/>
            <a:ext cx="1365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      </a:t>
            </a:r>
            <a:r>
              <a:rPr lang="en-US" sz="2400" i="1" dirty="0" smtClean="0"/>
              <a:t>mg</a:t>
            </a:r>
            <a:endParaRPr lang="en-US" sz="2400" i="1" baseline="-25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757377" y="3965132"/>
            <a:ext cx="1473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strike="sngStrike" dirty="0" smtClean="0">
                <a:solidFill>
                  <a:srgbClr val="F19B9B"/>
                </a:solidFill>
              </a:rPr>
              <a:t>π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i="1" baseline="30000" dirty="0" smtClean="0"/>
              <a:t>2</a:t>
            </a:r>
            <a:r>
              <a:rPr lang="en-US" sz="2400" dirty="0" smtClean="0"/>
              <a:t>     </a:t>
            </a:r>
            <a:r>
              <a:rPr lang="en-US" sz="2400" i="1" strike="sngStrike" dirty="0" smtClean="0">
                <a:solidFill>
                  <a:srgbClr val="F19B9B"/>
                </a:solidFill>
              </a:rPr>
              <a:t>π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i="1" baseline="30000" dirty="0" smtClean="0"/>
              <a:t>2</a:t>
            </a:r>
            <a:endParaRPr lang="en-US" sz="2400" i="1" baseline="-25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676061" y="3597127"/>
            <a:ext cx="1554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___</a:t>
            </a:r>
            <a:r>
              <a:rPr lang="en-US" sz="2400" dirty="0" smtClean="0"/>
              <a:t>  =  </a:t>
            </a:r>
            <a:r>
              <a:rPr lang="en-US" sz="2400" i="1" dirty="0" smtClean="0"/>
              <a:t>___</a:t>
            </a:r>
            <a:endParaRPr lang="en-US" sz="2400" i="1" baseline="-25000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379842" y="3965132"/>
            <a:ext cx="6218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080233" y="3682413"/>
            <a:ext cx="1517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= </a:t>
            </a:r>
            <a:r>
              <a:rPr lang="en-US" sz="2400" i="1" dirty="0" smtClean="0"/>
              <a:t>mg </a:t>
            </a:r>
            <a:r>
              <a:rPr lang="en-US" sz="2400" dirty="0" smtClean="0"/>
              <a:t>×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366786" y="3447343"/>
            <a:ext cx="476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350292" y="3965132"/>
            <a:ext cx="47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50292" y="3893842"/>
            <a:ext cx="49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21" name="TextBox 20"/>
          <p:cNvSpPr txBox="1"/>
          <p:nvPr/>
        </p:nvSpPr>
        <p:spPr>
          <a:xfrm>
            <a:off x="894642" y="4880466"/>
            <a:ext cx="3426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= (1000kg)(9.8 m/s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×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21617" y="4656637"/>
            <a:ext cx="1290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(1.5 cm)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167146" y="5170840"/>
            <a:ext cx="11769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36503" y="5137850"/>
            <a:ext cx="1204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(21 cm)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5480502" y="4890522"/>
            <a:ext cx="1067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 50 N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5809493" y="4931762"/>
            <a:ext cx="738730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39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8" grpId="0"/>
      <p:bldP spid="21" grpId="0"/>
      <p:bldP spid="22" grpId="0"/>
      <p:bldP spid="25" grpId="0"/>
      <p:bldP spid="26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849161"/>
          </a:xfrm>
        </p:spPr>
        <p:txBody>
          <a:bodyPr/>
          <a:lstStyle/>
          <a:p>
            <a:r>
              <a:rPr lang="en-US" sz="3600" dirty="0" smtClean="0"/>
              <a:t>Example Problems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37161"/>
            <a:ext cx="7715077" cy="1715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E)  Assuming the hydraulic lift from the previous problem was an ideal machine, how far would you have to move the smaller piston in order to lift your mass 1.0 cm?</a:t>
            </a:r>
          </a:p>
          <a:p>
            <a:pPr marL="457200" indent="-457200">
              <a:buAutoNum type="alphaUcParenR" startAt="4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1329" y="2787738"/>
            <a:ext cx="4482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dirty="0" smtClean="0"/>
              <a:t>Ideal machine implies:  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in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out</a:t>
            </a:r>
            <a:endParaRPr lang="en-US" sz="2400" i="1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3965401" y="3500986"/>
            <a:ext cx="2005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in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in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out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out</a:t>
            </a:r>
            <a:endParaRPr lang="en-US" sz="2400" i="1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939193" y="4222321"/>
            <a:ext cx="3801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dirty="0" smtClean="0"/>
              <a:t>(50 N)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in</a:t>
            </a:r>
            <a:r>
              <a:rPr lang="en-US" sz="2400" dirty="0" smtClean="0"/>
              <a:t> = (9800 N)(1.0 cm)</a:t>
            </a:r>
            <a:endParaRPr lang="en-US" sz="24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014984" y="4979855"/>
            <a:ext cx="300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i="1" dirty="0" smtClean="0"/>
              <a:t>d</a:t>
            </a:r>
            <a:r>
              <a:rPr lang="en-US" sz="2400" i="1" baseline="-25000" dirty="0" smtClean="0"/>
              <a:t>in</a:t>
            </a:r>
            <a:r>
              <a:rPr lang="en-US" sz="2400" dirty="0" smtClean="0"/>
              <a:t> = 196 cm ≈  200 cm</a:t>
            </a:r>
            <a:endParaRPr lang="en-US" sz="2400" baseline="-25000" dirty="0"/>
          </a:p>
        </p:txBody>
      </p:sp>
      <p:sp>
        <p:nvSpPr>
          <p:cNvPr id="30" name="Rectangle 29"/>
          <p:cNvSpPr/>
          <p:nvPr/>
        </p:nvSpPr>
        <p:spPr>
          <a:xfrm>
            <a:off x="5888548" y="5012242"/>
            <a:ext cx="1130169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2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  <p:bldP spid="28" grpId="0"/>
      <p:bldP spid="29" grpId="0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62576"/>
          </a:xfrm>
        </p:spPr>
        <p:txBody>
          <a:bodyPr/>
          <a:lstStyle/>
          <a:p>
            <a:r>
              <a:rPr lang="en-US" dirty="0" smtClean="0"/>
              <a:t>Bernoulli’s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68" y="1534081"/>
            <a:ext cx="8346090" cy="4905591"/>
          </a:xfrm>
        </p:spPr>
        <p:txBody>
          <a:bodyPr>
            <a:normAutofit/>
          </a:bodyPr>
          <a:lstStyle/>
          <a:p>
            <a:r>
              <a:rPr lang="en-US" u="sng" dirty="0" smtClean="0"/>
              <a:t>Bernoulli’s Principle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The faster a fluid is moving, the less pressure it exerts.</a:t>
            </a:r>
          </a:p>
          <a:p>
            <a:r>
              <a:rPr lang="en-US" dirty="0" smtClean="0"/>
              <a:t>Here are a few cool demos illustrating Bernoulli’s Principle in action, thanks to Dr. Boyd F. Edwards at Utah State University:</a:t>
            </a:r>
          </a:p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Ye3QPgDdJNg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https://www.youtube.com/watch?v=</a:t>
            </a:r>
            <a:r>
              <a:rPr lang="en-US" dirty="0" smtClean="0">
                <a:hlinkClick r:id="rId3"/>
              </a:rPr>
              <a:t>51_Rzpw119o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https://www.youtube.com/watch?v=</a:t>
            </a:r>
            <a:r>
              <a:rPr lang="en-US" dirty="0" smtClean="0">
                <a:hlinkClick r:id="rId4"/>
              </a:rPr>
              <a:t>BWvGE238DdE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err="1">
                <a:hlinkClick r:id="rId5"/>
              </a:rPr>
              <a:t>www.youtube.com</a:t>
            </a:r>
            <a:r>
              <a:rPr lang="en-US" dirty="0">
                <a:hlinkClick r:id="rId5"/>
              </a:rPr>
              <a:t>/</a:t>
            </a:r>
            <a:r>
              <a:rPr lang="en-US" dirty="0" err="1">
                <a:hlinkClick r:id="rId5"/>
              </a:rPr>
              <a:t>watch?v</a:t>
            </a:r>
            <a:r>
              <a:rPr lang="en-US" dirty="0">
                <a:hlinkClick r:id="rId5"/>
              </a:rPr>
              <a:t>=</a:t>
            </a:r>
            <a:r>
              <a:rPr lang="en-US" dirty="0" err="1">
                <a:hlinkClick r:id="rId5"/>
              </a:rPr>
              <a:t>hLZkPFrQCDk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9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931639"/>
          </a:xfrm>
        </p:spPr>
        <p:txBody>
          <a:bodyPr/>
          <a:lstStyle/>
          <a:p>
            <a:r>
              <a:rPr lang="en-US" dirty="0" smtClean="0"/>
              <a:t>Example Problem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303144"/>
            <a:ext cx="7581901" cy="1470630"/>
          </a:xfrm>
        </p:spPr>
        <p:txBody>
          <a:bodyPr>
            <a:normAutofit fontScale="92500"/>
          </a:bodyPr>
          <a:lstStyle/>
          <a:p>
            <a:pPr marL="457200" indent="-457200">
              <a:buAutoNum type="alphaUcParenR" startAt="6"/>
            </a:pPr>
            <a:r>
              <a:rPr lang="en-US" dirty="0" smtClean="0"/>
              <a:t>What is the direction and magnitude of the net force acting on a house’s front door, whose dimensions are 1.2 m × 85 cm, if a windstorm outside reduces atmospheric pressure to 95% of an atmosphere?  (1 Atm. = 101.3 </a:t>
            </a:r>
            <a:r>
              <a:rPr lang="en-US" dirty="0" err="1" smtClean="0"/>
              <a:t>kPa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lphaUcParenR" startAt="6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3393" y="2984373"/>
            <a:ext cx="1084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Outside</a:t>
            </a:r>
          </a:p>
          <a:p>
            <a:pPr algn="ctr"/>
            <a:r>
              <a:rPr lang="en-US" dirty="0" smtClean="0"/>
              <a:t>(lower P)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50119" y="2984373"/>
            <a:ext cx="1150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Inside</a:t>
            </a:r>
          </a:p>
          <a:p>
            <a:pPr algn="ctr"/>
            <a:r>
              <a:rPr lang="en-US" dirty="0" smtClean="0"/>
              <a:t>(higher P)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121566" y="4288827"/>
            <a:ext cx="1045333" cy="26393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diamon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arallelogram 14"/>
          <p:cNvSpPr/>
          <p:nvPr/>
        </p:nvSpPr>
        <p:spPr>
          <a:xfrm rot="16200000">
            <a:off x="898978" y="4107474"/>
            <a:ext cx="2573103" cy="973234"/>
          </a:xfrm>
          <a:prstGeom prst="parallelogram">
            <a:avLst>
              <a:gd name="adj" fmla="val 58899"/>
            </a:avLst>
          </a:prstGeom>
          <a:gradFill flip="none" rotWithShape="1">
            <a:gsLst>
              <a:gs pos="0">
                <a:schemeClr val="accent1">
                  <a:shade val="30000"/>
                  <a:satMod val="100000"/>
                  <a:alpha val="45000"/>
                </a:schemeClr>
              </a:gs>
              <a:gs pos="80000">
                <a:schemeClr val="accent1">
                  <a:shade val="90000"/>
                  <a:satMod val="100000"/>
                  <a:alpha val="45000"/>
                </a:schemeClr>
              </a:gs>
              <a:gs pos="100000">
                <a:schemeClr val="accent1">
                  <a:tint val="90000"/>
                  <a:shade val="100000"/>
                  <a:satMod val="150000"/>
                  <a:alpha val="4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14522" y="4552757"/>
            <a:ext cx="1529733" cy="428883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diamon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3393" y="4288827"/>
            <a:ext cx="645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19B9B"/>
                </a:solidFill>
              </a:rPr>
              <a:t>F</a:t>
            </a:r>
            <a:r>
              <a:rPr lang="en-US" sz="2400" i="1" baseline="-25000" dirty="0" err="1" smtClean="0">
                <a:solidFill>
                  <a:srgbClr val="F19B9B"/>
                </a:solidFill>
              </a:rPr>
              <a:t>out</a:t>
            </a:r>
            <a:endParaRPr lang="en-US" sz="2400" i="1" baseline="-25000" dirty="0">
              <a:solidFill>
                <a:srgbClr val="F19B9B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9413" y="4441227"/>
            <a:ext cx="50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19B9B"/>
                </a:solidFill>
              </a:rPr>
              <a:t>F</a:t>
            </a:r>
            <a:r>
              <a:rPr lang="en-US" sz="2400" i="1" baseline="-25000" dirty="0" smtClean="0">
                <a:solidFill>
                  <a:srgbClr val="F19B9B"/>
                </a:solidFill>
              </a:rPr>
              <a:t>in</a:t>
            </a:r>
            <a:endParaRPr lang="en-US" sz="2400" i="1" baseline="-25000" dirty="0">
              <a:solidFill>
                <a:srgbClr val="F19B9B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090574" y="2984372"/>
            <a:ext cx="5053426" cy="3742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 err="1" smtClean="0"/>
              <a:t>F</a:t>
            </a:r>
            <a:r>
              <a:rPr lang="en-US" i="1" baseline="-25000" dirty="0" err="1" smtClean="0"/>
              <a:t>net</a:t>
            </a:r>
            <a:r>
              <a:rPr lang="en-US" dirty="0" smtClean="0"/>
              <a:t> =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out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i="1" baseline="-25000" dirty="0" smtClean="0"/>
              <a:t>in</a:t>
            </a:r>
          </a:p>
          <a:p>
            <a:pPr marL="0" indent="0">
              <a:buNone/>
            </a:pPr>
            <a:r>
              <a:rPr lang="en-US" i="1" dirty="0" err="1" smtClean="0"/>
              <a:t>F</a:t>
            </a:r>
            <a:r>
              <a:rPr lang="en-US" i="1" baseline="-25000" dirty="0" err="1" smtClean="0"/>
              <a:t>net</a:t>
            </a:r>
            <a:r>
              <a:rPr lang="en-US" dirty="0" smtClean="0"/>
              <a:t> =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in</a:t>
            </a:r>
            <a:r>
              <a:rPr lang="en-US" i="1" dirty="0" err="1" smtClean="0"/>
              <a:t>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out</a:t>
            </a:r>
            <a:r>
              <a:rPr lang="en-US" i="1" dirty="0" err="1" smtClean="0"/>
              <a:t>A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err="1"/>
              <a:t>F</a:t>
            </a:r>
            <a:r>
              <a:rPr lang="en-US" i="1" baseline="-25000" dirty="0" err="1"/>
              <a:t>net</a:t>
            </a:r>
            <a:r>
              <a:rPr lang="en-US" dirty="0"/>
              <a:t> =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atm</a:t>
            </a:r>
            <a:r>
              <a:rPr lang="en-US" i="1" dirty="0" err="1" smtClean="0"/>
              <a:t>A</a:t>
            </a:r>
            <a:r>
              <a:rPr lang="en-US" dirty="0" smtClean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i="1" dirty="0" smtClean="0"/>
              <a:t>0.95P</a:t>
            </a:r>
            <a:r>
              <a:rPr lang="en-US" i="1" baseline="-25000" dirty="0" smtClean="0"/>
              <a:t>atm</a:t>
            </a:r>
            <a:r>
              <a:rPr lang="en-US" i="1" dirty="0" smtClean="0"/>
              <a:t>A</a:t>
            </a:r>
          </a:p>
          <a:p>
            <a:pPr marL="0" indent="0">
              <a:buNone/>
            </a:pPr>
            <a:r>
              <a:rPr lang="en-US" i="1" dirty="0" err="1"/>
              <a:t>F</a:t>
            </a:r>
            <a:r>
              <a:rPr lang="en-US" i="1" baseline="-25000" dirty="0" err="1"/>
              <a:t>net</a:t>
            </a:r>
            <a:r>
              <a:rPr lang="en-US" dirty="0"/>
              <a:t> = </a:t>
            </a:r>
            <a:r>
              <a:rPr lang="en-US" dirty="0" smtClean="0"/>
              <a:t>0.05</a:t>
            </a:r>
            <a:r>
              <a:rPr lang="en-US" i="1" dirty="0" smtClean="0"/>
              <a:t>P</a:t>
            </a:r>
            <a:r>
              <a:rPr lang="en-US" i="1" baseline="-25000" dirty="0" smtClean="0"/>
              <a:t>atm</a:t>
            </a:r>
            <a:r>
              <a:rPr lang="en-US" i="1" dirty="0" smtClean="0"/>
              <a:t>A</a:t>
            </a:r>
          </a:p>
          <a:p>
            <a:pPr marL="0" indent="0">
              <a:buNone/>
            </a:pPr>
            <a:r>
              <a:rPr lang="en-US" i="1" dirty="0" err="1"/>
              <a:t>F</a:t>
            </a:r>
            <a:r>
              <a:rPr lang="en-US" i="1" baseline="-25000" dirty="0" err="1"/>
              <a:t>net</a:t>
            </a:r>
            <a:r>
              <a:rPr lang="en-US" dirty="0"/>
              <a:t> = </a:t>
            </a:r>
            <a:r>
              <a:rPr lang="en-US" dirty="0" smtClean="0"/>
              <a:t>0.05(101,300 Pa)(1.2 m × 0.85 m)</a:t>
            </a:r>
            <a:endParaRPr lang="en-US" i="1" dirty="0"/>
          </a:p>
          <a:p>
            <a:pPr marL="0" indent="0">
              <a:buNone/>
            </a:pPr>
            <a:r>
              <a:rPr lang="en-US" i="1" dirty="0" err="1" smtClean="0"/>
              <a:t>F</a:t>
            </a:r>
            <a:r>
              <a:rPr lang="en-US" i="1" baseline="-25000" dirty="0" err="1" smtClean="0"/>
              <a:t>net</a:t>
            </a:r>
            <a:r>
              <a:rPr lang="en-US" i="1" dirty="0" smtClean="0"/>
              <a:t> </a:t>
            </a:r>
            <a:r>
              <a:rPr lang="en-US" dirty="0" smtClean="0"/>
              <a:t>=  5200 N</a:t>
            </a:r>
            <a:endParaRPr lang="en-US" dirty="0"/>
          </a:p>
          <a:p>
            <a:endParaRPr lang="en-US" i="1" dirty="0" smtClean="0"/>
          </a:p>
          <a:p>
            <a:endParaRPr lang="en-US" i="1" dirty="0"/>
          </a:p>
        </p:txBody>
      </p:sp>
      <p:sp>
        <p:nvSpPr>
          <p:cNvPr id="20" name="Rectangle 19"/>
          <p:cNvSpPr/>
          <p:nvPr/>
        </p:nvSpPr>
        <p:spPr>
          <a:xfrm>
            <a:off x="4857343" y="6147482"/>
            <a:ext cx="1130169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9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5" grpId="0" animBg="1"/>
      <p:bldP spid="17" grpId="0"/>
      <p:bldP spid="18" grpId="0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30612"/>
          </a:xfrm>
        </p:spPr>
        <p:txBody>
          <a:bodyPr/>
          <a:lstStyle/>
          <a:p>
            <a:r>
              <a:rPr lang="en-US" dirty="0" smtClean="0"/>
              <a:t>Ideal Gasses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8" y="1303143"/>
            <a:ext cx="8791434" cy="53445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“Ideal gasses” are assumed to obey the following:</a:t>
            </a:r>
          </a:p>
          <a:p>
            <a:r>
              <a:rPr lang="en-US" dirty="0" smtClean="0"/>
              <a:t>Molecules are point-particles, i.e. have negligible size.</a:t>
            </a:r>
          </a:p>
          <a:p>
            <a:r>
              <a:rPr lang="en-US" dirty="0" smtClean="0"/>
              <a:t>Molecules obey the laws of mechanics (e.g. Newton’s Laws, conservation of momentum,</a:t>
            </a:r>
            <a:r>
              <a:rPr lang="en-US" dirty="0"/>
              <a:t> </a:t>
            </a:r>
            <a:r>
              <a:rPr lang="en-US" dirty="0" smtClean="0"/>
              <a:t>etc.)</a:t>
            </a:r>
          </a:p>
          <a:p>
            <a:r>
              <a:rPr lang="en-US" dirty="0" smtClean="0"/>
              <a:t>There are no forces between the molecules (except during collisions)</a:t>
            </a:r>
          </a:p>
          <a:p>
            <a:r>
              <a:rPr lang="en-US" dirty="0" smtClean="0"/>
              <a:t>The duration of collisions is negligible compared to the time between collisions.</a:t>
            </a:r>
          </a:p>
          <a:p>
            <a:r>
              <a:rPr lang="en-US" dirty="0" smtClean="0"/>
              <a:t>Collisions, whether molecule-to-molecule or molecule-to-wall, are elastic.</a:t>
            </a:r>
          </a:p>
          <a:p>
            <a:r>
              <a:rPr lang="en-US" dirty="0" smtClean="0"/>
              <a:t>Molecules have a range of speeds and move randomly.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27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931639"/>
          </a:xfrm>
        </p:spPr>
        <p:txBody>
          <a:bodyPr/>
          <a:lstStyle/>
          <a:p>
            <a:r>
              <a:rPr lang="en-US" dirty="0" smtClean="0"/>
              <a:t>Quantifying an Ideal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74" y="1451603"/>
            <a:ext cx="8478044" cy="4965143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P</a:t>
            </a:r>
            <a:r>
              <a:rPr lang="en-US" dirty="0" smtClean="0"/>
              <a:t> = pressure of an ideal gas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V </a:t>
            </a:r>
            <a:r>
              <a:rPr lang="en-US" dirty="0" smtClean="0"/>
              <a:t>= volume of an ideal gas container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T</a:t>
            </a:r>
            <a:r>
              <a:rPr lang="en-US" dirty="0" smtClean="0"/>
              <a:t> = temperature (in Kelvin) of an ideal gas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n</a:t>
            </a:r>
            <a:r>
              <a:rPr lang="en-US" dirty="0" smtClean="0"/>
              <a:t> = number of moles of an ideal 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27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931639"/>
          </a:xfrm>
        </p:spPr>
        <p:txBody>
          <a:bodyPr/>
          <a:lstStyle/>
          <a:p>
            <a:r>
              <a:rPr lang="en-US" dirty="0" smtClean="0"/>
              <a:t>Ideal Gas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74" y="1253657"/>
            <a:ext cx="8478044" cy="54105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everything else is held constant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As volume goes up, pressure goes down:		v ~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i="1" baseline="-25000" dirty="0" smtClean="0"/>
              <a:t>P</a:t>
            </a:r>
          </a:p>
          <a:p>
            <a:r>
              <a:rPr lang="en-US" dirty="0" smtClean="0"/>
              <a:t>As temperature goes up, volume goes up:		</a:t>
            </a:r>
            <a:r>
              <a:rPr lang="en-US" i="1" dirty="0" smtClean="0"/>
              <a:t>v</a:t>
            </a:r>
            <a:r>
              <a:rPr lang="en-US" dirty="0" smtClean="0"/>
              <a:t> ~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As volume goes up, number of particles go up:	</a:t>
            </a:r>
            <a:r>
              <a:rPr lang="en-US" i="1" dirty="0" smtClean="0"/>
              <a:t>v</a:t>
            </a:r>
            <a:r>
              <a:rPr lang="en-US" dirty="0" smtClean="0"/>
              <a:t> ~ </a:t>
            </a:r>
            <a:r>
              <a:rPr lang="en-US" i="1" dirty="0" smtClean="0"/>
              <a:t>n</a:t>
            </a:r>
          </a:p>
          <a:p>
            <a:r>
              <a:rPr lang="en-US" dirty="0" smtClean="0"/>
              <a:t>Put these together:	v ~ </a:t>
            </a:r>
            <a:r>
              <a:rPr lang="en-US" i="1" baseline="30000" dirty="0" err="1" smtClean="0"/>
              <a:t>nT</a:t>
            </a:r>
            <a:r>
              <a:rPr lang="en-US" dirty="0" smtClean="0"/>
              <a:t>/</a:t>
            </a:r>
            <a:r>
              <a:rPr lang="en-US" i="1" baseline="-25000" dirty="0" smtClean="0"/>
              <a:t>P</a:t>
            </a:r>
          </a:p>
          <a:p>
            <a:r>
              <a:rPr lang="en-US" i="1" dirty="0" smtClean="0"/>
              <a:t>PV</a:t>
            </a:r>
            <a:r>
              <a:rPr lang="en-US" dirty="0" smtClean="0"/>
              <a:t> ~ </a:t>
            </a:r>
            <a:r>
              <a:rPr lang="en-US" i="1" dirty="0" err="1" smtClean="0"/>
              <a:t>nT</a:t>
            </a:r>
            <a:endParaRPr lang="en-US" i="1" dirty="0" smtClean="0"/>
          </a:p>
          <a:p>
            <a:r>
              <a:rPr lang="en-US" dirty="0" smtClean="0"/>
              <a:t>To go from a proportionality to an equation, include a constant of proportionality:</a:t>
            </a:r>
          </a:p>
          <a:p>
            <a:r>
              <a:rPr lang="en-US" dirty="0" smtClean="0"/>
              <a:t>Ideal Gas Law:  </a:t>
            </a:r>
            <a:r>
              <a:rPr lang="en-US" i="1" dirty="0" smtClean="0"/>
              <a:t>PV</a:t>
            </a:r>
            <a:r>
              <a:rPr lang="en-US" dirty="0" smtClean="0"/>
              <a:t> = </a:t>
            </a:r>
            <a:r>
              <a:rPr lang="en-US" i="1" dirty="0" err="1" smtClean="0"/>
              <a:t>RnT</a:t>
            </a:r>
            <a:endParaRPr lang="en-US" i="1" dirty="0" smtClean="0"/>
          </a:p>
          <a:p>
            <a:r>
              <a:rPr lang="en-US" i="1" dirty="0" smtClean="0"/>
              <a:t>R</a:t>
            </a:r>
            <a:r>
              <a:rPr lang="en-US" dirty="0" smtClean="0"/>
              <a:t> = Ideal gas constant = 8.31 </a:t>
            </a:r>
            <a:r>
              <a:rPr lang="en-US" baseline="30000" dirty="0" smtClean="0"/>
              <a:t>J</a:t>
            </a:r>
            <a:r>
              <a:rPr lang="en-US" dirty="0" smtClean="0"/>
              <a:t>/</a:t>
            </a:r>
            <a:r>
              <a:rPr lang="en-US" baseline="-25000" dirty="0" smtClean="0"/>
              <a:t>K </a:t>
            </a:r>
            <a:r>
              <a:rPr lang="en-US" baseline="-25000" dirty="0" err="1" smtClean="0"/>
              <a:t>mol</a:t>
            </a:r>
            <a:endParaRPr lang="en-US" i="1" baseline="-25000" dirty="0" smtClean="0"/>
          </a:p>
          <a:p>
            <a:endParaRPr lang="en-US" i="1" dirty="0"/>
          </a:p>
          <a:p>
            <a:pPr marL="0" indent="0">
              <a:buNone/>
            </a:pPr>
            <a:endParaRPr lang="en-US" i="1" baseline="-25000" dirty="0"/>
          </a:p>
        </p:txBody>
      </p:sp>
    </p:spTree>
    <p:extLst>
      <p:ext uri="{BB962C8B-B14F-4D97-AF65-F5344CB8AC3E}">
        <p14:creationId xmlns:p14="http://schemas.microsoft.com/office/powerpoint/2010/main" val="90699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577342"/>
            <a:ext cx="7581901" cy="2210396"/>
          </a:xfrm>
        </p:spPr>
        <p:txBody>
          <a:bodyPr/>
          <a:lstStyle/>
          <a:p>
            <a:r>
              <a:rPr lang="en-US" dirty="0" smtClean="0"/>
              <a:t>Consider a sample of a gas where </a:t>
            </a:r>
            <a:r>
              <a:rPr lang="en-US" i="1" dirty="0" smtClean="0"/>
              <a:t>n</a:t>
            </a:r>
            <a:r>
              <a:rPr lang="en-US" dirty="0" smtClean="0"/>
              <a:t> is constant.</a:t>
            </a:r>
          </a:p>
          <a:p>
            <a:r>
              <a:rPr lang="en-US" dirty="0" smtClean="0"/>
              <a:t>The ideal gas law can be written </a:t>
            </a:r>
            <a:r>
              <a:rPr lang="en-US" i="1" baseline="30000" dirty="0" smtClean="0"/>
              <a:t>PV</a:t>
            </a:r>
            <a:r>
              <a:rPr lang="en-US" dirty="0" smtClean="0"/>
              <a:t>/</a:t>
            </a:r>
            <a:r>
              <a:rPr lang="en-US" i="1" baseline="-25000" dirty="0" smtClean="0"/>
              <a:t>T</a:t>
            </a:r>
            <a:r>
              <a:rPr lang="en-US" dirty="0" smtClean="0"/>
              <a:t> = </a:t>
            </a:r>
            <a:r>
              <a:rPr lang="en-US" i="1" dirty="0" err="1" smtClean="0"/>
              <a:t>Rn</a:t>
            </a:r>
            <a:endParaRPr lang="en-US" i="1" dirty="0" smtClean="0"/>
          </a:p>
          <a:p>
            <a:r>
              <a:rPr lang="en-US" dirty="0" smtClean="0"/>
              <a:t>Since </a:t>
            </a:r>
            <a:r>
              <a:rPr lang="en-US" i="1" dirty="0" err="1" smtClean="0"/>
              <a:t>Rn</a:t>
            </a:r>
            <a:r>
              <a:rPr lang="en-US" dirty="0" smtClean="0"/>
              <a:t> is constant, if you change pressure, volume, and/or temperature, then: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74138" y="2903415"/>
            <a:ext cx="1656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before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before</a:t>
            </a:r>
            <a:endParaRPr lang="en-US" sz="2400" i="1" baseline="-25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457644" y="3414565"/>
            <a:ext cx="16568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07972" y="3435005"/>
            <a:ext cx="92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T</a:t>
            </a:r>
            <a:r>
              <a:rPr lang="en-US" sz="2400" i="1" baseline="-25000" dirty="0" err="1" smtClean="0"/>
              <a:t>before</a:t>
            </a:r>
            <a:endParaRPr lang="en-US" sz="2400" i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4157518" y="3117752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556366" y="2903415"/>
            <a:ext cx="1377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after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after</a:t>
            </a:r>
            <a:endParaRPr lang="en-US" sz="2400" i="1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4539872" y="3414565"/>
            <a:ext cx="1394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90200" y="3435005"/>
            <a:ext cx="783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after</a:t>
            </a:r>
            <a:endParaRPr lang="en-US" sz="2400" i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4160930" y="4133936"/>
            <a:ext cx="39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55057" y="4688868"/>
            <a:ext cx="687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731262" y="5200018"/>
            <a:ext cx="519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29464" y="5183523"/>
            <a:ext cx="438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293424" y="4903205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576814" y="4688868"/>
            <a:ext cx="725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4675778" y="5200018"/>
            <a:ext cx="503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10923" y="5167028"/>
            <a:ext cx="457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</p:spTree>
    <p:extLst>
      <p:ext uri="{BB962C8B-B14F-4D97-AF65-F5344CB8AC3E}">
        <p14:creationId xmlns:p14="http://schemas.microsoft.com/office/powerpoint/2010/main" val="350427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  <p:bldP spid="8" grpId="0"/>
      <p:bldP spid="21" grpId="0"/>
      <p:bldP spid="23" grpId="0"/>
      <p:bldP spid="26" grpId="0"/>
      <p:bldP spid="27" grpId="0"/>
      <p:bldP spid="29" grpId="0"/>
      <p:bldP spid="30" grpId="0"/>
      <p:bldP spid="31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14116"/>
          </a:xfrm>
        </p:spPr>
        <p:txBody>
          <a:bodyPr/>
          <a:lstStyle/>
          <a:p>
            <a:r>
              <a:rPr lang="en-US" dirty="0" smtClean="0"/>
              <a:t>Particles and Moles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74" y="1385621"/>
            <a:ext cx="8329596" cy="499813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term </a:t>
            </a:r>
            <a:r>
              <a:rPr lang="en-US" u="sng" dirty="0" smtClean="0"/>
              <a:t>particles</a:t>
            </a:r>
            <a:r>
              <a:rPr lang="en-US" dirty="0" smtClean="0"/>
              <a:t> </a:t>
            </a:r>
            <a:r>
              <a:rPr lang="en-US" dirty="0"/>
              <a:t>can </a:t>
            </a:r>
            <a:r>
              <a:rPr lang="en-US" dirty="0" smtClean="0"/>
              <a:t>refer to </a:t>
            </a:r>
            <a:r>
              <a:rPr lang="en-US" dirty="0"/>
              <a:t>either atoms or molecules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Examples</a:t>
            </a:r>
            <a:r>
              <a:rPr lang="en-US" dirty="0" smtClean="0"/>
              <a:t>:  A sample of gold is made up of many gold atoms; a sample of water is made up of many H</a:t>
            </a:r>
            <a:r>
              <a:rPr lang="en-US" baseline="-25000" dirty="0" smtClean="0"/>
              <a:t>2</a:t>
            </a:r>
            <a:r>
              <a:rPr lang="en-US" dirty="0" smtClean="0"/>
              <a:t>O molecules.</a:t>
            </a:r>
          </a:p>
          <a:p>
            <a:r>
              <a:rPr lang="en-US" dirty="0" smtClean="0"/>
              <a:t>How many is “many”?</a:t>
            </a:r>
          </a:p>
          <a:p>
            <a:r>
              <a:rPr lang="en-US" u="sng" dirty="0" smtClean="0"/>
              <a:t>One mole</a:t>
            </a:r>
            <a:r>
              <a:rPr lang="en-US" dirty="0" smtClean="0"/>
              <a:t> is defined as the number of carbon-12 atoms in exactly 12 grams of </a:t>
            </a:r>
            <a:r>
              <a:rPr lang="en-US" baseline="30000" dirty="0" smtClean="0"/>
              <a:t>12</a:t>
            </a:r>
            <a:r>
              <a:rPr lang="en-US" baseline="-25000" dirty="0" smtClean="0"/>
              <a:t>6</a:t>
            </a:r>
            <a:r>
              <a:rPr lang="en-US" dirty="0" smtClean="0"/>
              <a:t>C.</a:t>
            </a:r>
          </a:p>
          <a:p>
            <a:r>
              <a:rPr lang="en-US" dirty="0" smtClean="0"/>
              <a:t>(The notation </a:t>
            </a:r>
            <a:r>
              <a:rPr lang="en-US" baseline="30000" dirty="0" smtClean="0"/>
              <a:t>12</a:t>
            </a:r>
            <a:r>
              <a:rPr lang="en-US" baseline="-25000" dirty="0" smtClean="0"/>
              <a:t>6</a:t>
            </a:r>
            <a:r>
              <a:rPr lang="en-US" dirty="0" smtClean="0"/>
              <a:t>C to the most common isotope of carbon.  The 12 refers to the total number of “nucleons” in the nucleus, i.e. protons and neutrons, and the 6 refers to the number of protons specifically.  So </a:t>
            </a:r>
            <a:r>
              <a:rPr lang="en-US" baseline="30000" dirty="0" smtClean="0"/>
              <a:t>12</a:t>
            </a:r>
            <a:r>
              <a:rPr lang="en-US" baseline="-25000" dirty="0" smtClean="0"/>
              <a:t>6</a:t>
            </a:r>
            <a:r>
              <a:rPr lang="en-US" dirty="0" smtClean="0"/>
              <a:t>C has 6 protons and 6 neutrons)</a:t>
            </a:r>
          </a:p>
          <a:p>
            <a:r>
              <a:rPr lang="en-US" dirty="0" smtClean="0"/>
              <a:t>One mole turns out to be </a:t>
            </a:r>
            <a:r>
              <a:rPr lang="en-US" u="sng" dirty="0" smtClean="0"/>
              <a:t>6.02 x 10</a:t>
            </a:r>
            <a:r>
              <a:rPr lang="en-US" u="sng" baseline="30000" dirty="0" smtClean="0"/>
              <a:t>23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034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655057" y="647473"/>
            <a:ext cx="687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731262" y="1158623"/>
            <a:ext cx="519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29464" y="1142128"/>
            <a:ext cx="438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4293424" y="861810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576814" y="647473"/>
            <a:ext cx="725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4675778" y="1158623"/>
            <a:ext cx="503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10923" y="1125633"/>
            <a:ext cx="457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402011" y="1830999"/>
            <a:ext cx="2253046" cy="12701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9840983">
            <a:off x="1364254" y="2076698"/>
            <a:ext cx="207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i="1" dirty="0" smtClean="0">
                <a:solidFill>
                  <a:schemeClr val="accent1"/>
                </a:solidFill>
              </a:rPr>
              <a:t>T</a:t>
            </a:r>
            <a:r>
              <a:rPr lang="en-US" dirty="0" smtClean="0">
                <a:solidFill>
                  <a:schemeClr val="accent1"/>
                </a:solidFill>
              </a:rPr>
              <a:t> is held constant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89" y="3224710"/>
            <a:ext cx="1437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</a:t>
            </a:r>
            <a:r>
              <a:rPr lang="en-US" sz="2400" dirty="0" smtClean="0"/>
              <a:t>=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</a:t>
            </a:r>
            <a:endParaRPr lang="en-US" sz="2400" i="1" dirty="0"/>
          </a:p>
        </p:txBody>
      </p:sp>
      <p:sp>
        <p:nvSpPr>
          <p:cNvPr id="11" name="Rectangle 10"/>
          <p:cNvSpPr/>
          <p:nvPr/>
        </p:nvSpPr>
        <p:spPr>
          <a:xfrm>
            <a:off x="558089" y="3216617"/>
            <a:ext cx="1437715" cy="58522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8565" y="3876649"/>
            <a:ext cx="171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2D908"/>
                </a:solidFill>
              </a:rPr>
              <a:t>Boyle’s Law</a:t>
            </a:r>
            <a:endParaRPr lang="en-US" sz="2400" dirty="0">
              <a:solidFill>
                <a:srgbClr val="F2D908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522001" y="1830999"/>
            <a:ext cx="0" cy="1666045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6814" y="2072689"/>
            <a:ext cx="1128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If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is held constant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46184" y="3710960"/>
            <a:ext cx="456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3773943" y="4222110"/>
            <a:ext cx="519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72145" y="4205615"/>
            <a:ext cx="438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4336105" y="3925297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734953" y="3710960"/>
            <a:ext cx="475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4718459" y="4222110"/>
            <a:ext cx="503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753604" y="4189120"/>
            <a:ext cx="457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3655057" y="3685745"/>
            <a:ext cx="1647076" cy="1114443"/>
          </a:xfrm>
          <a:prstGeom prst="rect">
            <a:avLst/>
          </a:prstGeom>
          <a:noFill/>
          <a:ln>
            <a:solidFill>
              <a:srgbClr val="67BAF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599435" y="4816683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AD1F9"/>
                </a:solidFill>
              </a:rPr>
              <a:t>Charles’ Law</a:t>
            </a:r>
            <a:endParaRPr lang="en-US" sz="2400" dirty="0">
              <a:solidFill>
                <a:srgbClr val="9AD1F9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394770" y="1830999"/>
            <a:ext cx="2456493" cy="116502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18852" y="3132882"/>
            <a:ext cx="456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7146611" y="3644032"/>
            <a:ext cx="519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244813" y="3627537"/>
            <a:ext cx="438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7708773" y="3347219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8107621" y="3132882"/>
            <a:ext cx="475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8091127" y="3644032"/>
            <a:ext cx="503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126272" y="3611042"/>
            <a:ext cx="457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sp>
        <p:nvSpPr>
          <p:cNvPr id="51" name="Rectangle 50"/>
          <p:cNvSpPr/>
          <p:nvPr/>
        </p:nvSpPr>
        <p:spPr>
          <a:xfrm>
            <a:off x="7027725" y="3107667"/>
            <a:ext cx="1647076" cy="1114443"/>
          </a:xfrm>
          <a:prstGeom prst="rect">
            <a:avLst/>
          </a:prstGeom>
          <a:noFill/>
          <a:ln>
            <a:solidFill>
              <a:srgbClr val="9DE61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894594" y="4238605"/>
            <a:ext cx="1928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Gay-Lussac’s Law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rot="1532084">
            <a:off x="5613838" y="2021573"/>
            <a:ext cx="207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DE61E"/>
                </a:solidFill>
              </a:rPr>
              <a:t>If </a:t>
            </a:r>
            <a:r>
              <a:rPr lang="en-US" i="1" dirty="0" smtClean="0">
                <a:solidFill>
                  <a:srgbClr val="9DE61E"/>
                </a:solidFill>
              </a:rPr>
              <a:t>V</a:t>
            </a:r>
            <a:r>
              <a:rPr lang="en-US" dirty="0" smtClean="0">
                <a:solidFill>
                  <a:srgbClr val="9DE61E"/>
                </a:solidFill>
              </a:rPr>
              <a:t> is held constant</a:t>
            </a:r>
            <a:endParaRPr lang="en-US" dirty="0">
              <a:solidFill>
                <a:srgbClr val="9DE61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198" y="5740430"/>
            <a:ext cx="8265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Since all of these are special cases, all you </a:t>
            </a:r>
            <a:r>
              <a:rPr lang="en-US" sz="2400" i="1" dirty="0" smtClean="0"/>
              <a:t>really </a:t>
            </a:r>
            <a:r>
              <a:rPr lang="en-US" sz="2400" dirty="0" smtClean="0"/>
              <a:t> need to know is </a:t>
            </a:r>
            <a:r>
              <a:rPr lang="en-US" sz="2400" i="1" u="sng" dirty="0" smtClean="0"/>
              <a:t>PV = </a:t>
            </a:r>
            <a:r>
              <a:rPr lang="en-US" sz="2400" i="1" u="sng" dirty="0" err="1" smtClean="0"/>
              <a:t>nRT</a:t>
            </a:r>
            <a:r>
              <a:rPr lang="en-US" sz="2400" dirty="0" smtClean="0"/>
              <a:t>.  Everything else can be derived from it.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059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11" grpId="0" animBg="1"/>
      <p:bldP spid="12" grpId="0"/>
      <p:bldP spid="14" grpId="0"/>
      <p:bldP spid="34" grpId="0"/>
      <p:bldP spid="36" grpId="0"/>
      <p:bldP spid="37" grpId="0"/>
      <p:bldP spid="38" grpId="0"/>
      <p:bldP spid="40" grpId="0"/>
      <p:bldP spid="41" grpId="0" animBg="1"/>
      <p:bldP spid="42" grpId="0"/>
      <p:bldP spid="44" grpId="0"/>
      <p:bldP spid="46" grpId="0"/>
      <p:bldP spid="47" grpId="0"/>
      <p:bldP spid="48" grpId="0"/>
      <p:bldP spid="50" grpId="0"/>
      <p:bldP spid="51" grpId="0" animBg="1"/>
      <p:bldP spid="52" grpId="0"/>
      <p:bldP spid="53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931639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37162"/>
            <a:ext cx="7581901" cy="1748522"/>
          </a:xfrm>
        </p:spPr>
        <p:txBody>
          <a:bodyPr>
            <a:normAutofit/>
          </a:bodyPr>
          <a:lstStyle/>
          <a:p>
            <a:pPr marL="457200" indent="-457200">
              <a:buAutoNum type="alphaUcParenR" startAt="7"/>
            </a:pPr>
            <a:r>
              <a:rPr lang="en-US" dirty="0" smtClean="0"/>
              <a:t>The pressure of a fixed quantity of gas is 2.0 </a:t>
            </a:r>
            <a:r>
              <a:rPr lang="en-US" dirty="0" err="1" smtClean="0"/>
              <a:t>atm</a:t>
            </a:r>
            <a:r>
              <a:rPr lang="en-US" dirty="0" smtClean="0"/>
              <a:t> at its volume is 0.90 dm</a:t>
            </a:r>
            <a:r>
              <a:rPr lang="en-US" baseline="30000" dirty="0" smtClean="0"/>
              <a:t>3</a:t>
            </a:r>
            <a:r>
              <a:rPr lang="en-US" dirty="0" smtClean="0"/>
              <a:t>.  The pressure is increased to 6.0 </a:t>
            </a:r>
            <a:r>
              <a:rPr lang="en-US" dirty="0" err="1" smtClean="0"/>
              <a:t>atm</a:t>
            </a:r>
            <a:r>
              <a:rPr lang="en-US" dirty="0" smtClean="0"/>
              <a:t> at constant temperature.  Determine the new volume.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9462" y="2985684"/>
            <a:ext cx="1333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PV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nRT</a:t>
            </a:r>
            <a:endParaRPr lang="en-US" sz="2400" i="1" dirty="0"/>
          </a:p>
        </p:txBody>
      </p:sp>
      <p:sp>
        <p:nvSpPr>
          <p:cNvPr id="5" name="Oval 4"/>
          <p:cNvSpPr/>
          <p:nvPr/>
        </p:nvSpPr>
        <p:spPr>
          <a:xfrm>
            <a:off x="1418506" y="3018675"/>
            <a:ext cx="644861" cy="478160"/>
          </a:xfrm>
          <a:prstGeom prst="ellips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37069" y="350710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constant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09197" y="3282603"/>
            <a:ext cx="5278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36529" y="2956426"/>
            <a:ext cx="1493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=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endParaRPr lang="en-US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86011" y="3702672"/>
            <a:ext cx="454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(2.0 </a:t>
            </a:r>
            <a:r>
              <a:rPr lang="en-US" sz="2400" dirty="0" err="1" smtClean="0"/>
              <a:t>atm</a:t>
            </a:r>
            <a:r>
              <a:rPr lang="en-US" sz="2400" dirty="0" smtClean="0"/>
              <a:t>)(0.90 dm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) = (6.0 </a:t>
            </a:r>
            <a:r>
              <a:rPr lang="en-US" sz="2400" dirty="0" err="1" smtClean="0"/>
              <a:t>atm</a:t>
            </a:r>
            <a:r>
              <a:rPr lang="en-US" sz="2400" dirty="0" smtClean="0"/>
              <a:t>)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18999" y="4432417"/>
            <a:ext cx="1989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=  0.30 </a:t>
            </a:r>
            <a:r>
              <a:rPr lang="en-US" sz="2400" dirty="0"/>
              <a:t>dm</a:t>
            </a:r>
            <a:r>
              <a:rPr lang="en-US" sz="2400" baseline="30000" dirty="0"/>
              <a:t>3</a:t>
            </a:r>
            <a:endParaRPr lang="en-US" sz="2400" i="1" dirty="0"/>
          </a:p>
        </p:txBody>
      </p:sp>
      <p:sp>
        <p:nvSpPr>
          <p:cNvPr id="14" name="Rectangle 13"/>
          <p:cNvSpPr/>
          <p:nvPr/>
        </p:nvSpPr>
        <p:spPr>
          <a:xfrm>
            <a:off x="3727174" y="4443577"/>
            <a:ext cx="1314238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10" grpId="0"/>
      <p:bldP spid="12" grpId="0"/>
      <p:bldP spid="13" grpId="0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931639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716" y="1261899"/>
            <a:ext cx="7581901" cy="1369125"/>
          </a:xfrm>
        </p:spPr>
        <p:txBody>
          <a:bodyPr>
            <a:normAutofit/>
          </a:bodyPr>
          <a:lstStyle/>
          <a:p>
            <a:pPr marL="457200" indent="-457200">
              <a:buAutoNum type="alphaUcParenR" startAt="8"/>
            </a:pPr>
            <a:r>
              <a:rPr lang="en-US" dirty="0" smtClean="0"/>
              <a:t>A gas in a container of fixed volume is heated from 37°C and a pressure of 3.0 × 10</a:t>
            </a:r>
            <a:r>
              <a:rPr lang="en-US" baseline="30000" dirty="0" smtClean="0"/>
              <a:t>5</a:t>
            </a:r>
            <a:r>
              <a:rPr lang="en-US" dirty="0" smtClean="0"/>
              <a:t> Pa to 87</a:t>
            </a:r>
            <a:r>
              <a:rPr lang="en-US" dirty="0"/>
              <a:t>°</a:t>
            </a:r>
            <a:r>
              <a:rPr lang="en-US" dirty="0" smtClean="0"/>
              <a:t>C.  What’s the new pressure?</a:t>
            </a:r>
          </a:p>
          <a:p>
            <a:pPr marL="457200" indent="-457200">
              <a:buAutoNum type="alphaUcParenR" startAt="8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9462" y="2985684"/>
            <a:ext cx="1333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PV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nRT</a:t>
            </a:r>
            <a:endParaRPr lang="en-US" sz="2400" i="1" dirty="0"/>
          </a:p>
        </p:txBody>
      </p:sp>
      <p:sp>
        <p:nvSpPr>
          <p:cNvPr id="5" name="Oval 4"/>
          <p:cNvSpPr/>
          <p:nvPr/>
        </p:nvSpPr>
        <p:spPr>
          <a:xfrm>
            <a:off x="3480288" y="2991906"/>
            <a:ext cx="644861" cy="478160"/>
          </a:xfrm>
          <a:prstGeom prst="ellips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15345" y="348033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constant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12849" y="3266108"/>
            <a:ext cx="5278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80156" y="4175766"/>
            <a:ext cx="1677734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90696" y="2969295"/>
            <a:ext cx="1340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baseline="30000" dirty="0" smtClean="0"/>
              <a:t>P</a:t>
            </a:r>
            <a:r>
              <a:rPr lang="en-US" sz="2400" dirty="0" smtClean="0"/>
              <a:t>/</a:t>
            </a:r>
            <a:r>
              <a:rPr lang="en-US" sz="2400" i="1" baseline="-25000" dirty="0" smtClean="0"/>
              <a:t>T</a:t>
            </a:r>
            <a:r>
              <a:rPr lang="en-US" sz="2400" dirty="0" smtClean="0"/>
              <a:t>  =  </a:t>
            </a:r>
            <a:r>
              <a:rPr lang="en-US" sz="2400" i="1" baseline="30000" dirty="0" err="1" smtClean="0"/>
              <a:t>nR</a:t>
            </a:r>
            <a:r>
              <a:rPr lang="en-US" sz="2400" dirty="0" smtClean="0"/>
              <a:t>/</a:t>
            </a:r>
            <a:r>
              <a:rPr lang="en-US" sz="2400" i="1" baseline="-25000" dirty="0" smtClean="0"/>
              <a:t>V</a:t>
            </a:r>
            <a:endParaRPr lang="en-US" sz="2400" i="1" baseline="-250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359221" y="3253554"/>
            <a:ext cx="5278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57073" y="2734101"/>
            <a:ext cx="456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084832" y="3245251"/>
            <a:ext cx="519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83034" y="3228756"/>
            <a:ext cx="438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5646994" y="2948438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045842" y="2734101"/>
            <a:ext cx="475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6029348" y="3245251"/>
            <a:ext cx="503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64493" y="3212261"/>
            <a:ext cx="457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67221" y="3991604"/>
            <a:ext cx="68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626932" y="4502754"/>
            <a:ext cx="519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25134" y="4486259"/>
            <a:ext cx="438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1229830" y="4205427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836749" y="4205942"/>
            <a:ext cx="4755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622857" y="3991604"/>
            <a:ext cx="2805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(3.0 × 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Pa)(360 K)</a:t>
            </a:r>
            <a:endParaRPr lang="en-US" sz="2400" baseline="-250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682568" y="4502754"/>
            <a:ext cx="27456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96782" y="4485537"/>
            <a:ext cx="858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310 K</a:t>
            </a:r>
            <a:endParaRPr lang="en-US" sz="24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2285466" y="4205427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81290" y="4192256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942294" y="4143389"/>
            <a:ext cx="1615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3.5 × 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Pa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3697578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14" grpId="0" animBg="1"/>
      <p:bldP spid="15" grpId="0"/>
      <p:bldP spid="17" grpId="0"/>
      <p:bldP spid="19" grpId="0"/>
      <p:bldP spid="20" grpId="0"/>
      <p:bldP spid="21" grpId="0"/>
      <p:bldP spid="23" grpId="0"/>
      <p:bldP spid="25" grpId="0"/>
      <p:bldP spid="27" grpId="0"/>
      <p:bldP spid="28" grpId="0"/>
      <p:bldP spid="29" grpId="0"/>
      <p:bldP spid="32" grpId="0"/>
      <p:bldP spid="34" grpId="0"/>
      <p:bldP spid="35" grpId="0"/>
      <p:bldP spid="36" grpId="0"/>
      <p:bldP spid="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931639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716" y="1261899"/>
            <a:ext cx="7581901" cy="1369125"/>
          </a:xfrm>
        </p:spPr>
        <p:txBody>
          <a:bodyPr>
            <a:normAutofit/>
          </a:bodyPr>
          <a:lstStyle/>
          <a:p>
            <a:pPr marL="514350" indent="-514350">
              <a:buAutoNum type="romanUcParenR"/>
            </a:pPr>
            <a:r>
              <a:rPr lang="en-US" dirty="0" smtClean="0"/>
              <a:t>How many molecules are there in a gas whose temperature is 320 K, volume is 0.025 m</a:t>
            </a:r>
            <a:r>
              <a:rPr lang="en-US" baseline="30000" dirty="0" smtClean="0"/>
              <a:t>3</a:t>
            </a:r>
            <a:r>
              <a:rPr lang="en-US" dirty="0" smtClean="0"/>
              <a:t>, and pressure is 4.8 x 10</a:t>
            </a:r>
            <a:r>
              <a:rPr lang="en-US" baseline="30000" dirty="0" smtClean="0"/>
              <a:t>5</a:t>
            </a:r>
            <a:r>
              <a:rPr lang="en-US" dirty="0" smtClean="0"/>
              <a:t> Pa.</a:t>
            </a:r>
          </a:p>
          <a:p>
            <a:pPr marL="514350" indent="-514350">
              <a:buAutoNum type="romanUcParenR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9462" y="2768027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PV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nRT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806653" y="3433128"/>
            <a:ext cx="6102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(4.8 x 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Pa)(0.025 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) = </a:t>
            </a:r>
            <a:r>
              <a:rPr lang="en-US" sz="2400" i="1" dirty="0" smtClean="0"/>
              <a:t>n </a:t>
            </a:r>
            <a:r>
              <a:rPr lang="en-US" sz="2400" dirty="0" smtClean="0"/>
              <a:t>(8.31 </a:t>
            </a:r>
            <a:r>
              <a:rPr lang="en-US" sz="2400" baseline="30000" dirty="0" smtClean="0"/>
              <a:t>J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K </a:t>
            </a:r>
            <a:r>
              <a:rPr lang="en-US" sz="2400" baseline="-25000" dirty="0" err="1" smtClean="0"/>
              <a:t>mol</a:t>
            </a:r>
            <a:r>
              <a:rPr lang="en-US" sz="2400" dirty="0" smtClean="0"/>
              <a:t>)(320 K)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39641" y="4156969"/>
            <a:ext cx="1703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n</a:t>
            </a:r>
            <a:r>
              <a:rPr lang="en-US" sz="2400" dirty="0" smtClean="0"/>
              <a:t> = 4.51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859211" y="4886815"/>
            <a:ext cx="7043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4.51 </a:t>
            </a:r>
            <a:r>
              <a:rPr lang="en-US" sz="2400" dirty="0" err="1" smtClean="0"/>
              <a:t>mol</a:t>
            </a:r>
            <a:r>
              <a:rPr lang="en-US" sz="2400" dirty="0" smtClean="0"/>
              <a:t> × 6.02×10</a:t>
            </a:r>
            <a:r>
              <a:rPr lang="en-US" sz="2400" baseline="30000" dirty="0" smtClean="0"/>
              <a:t>23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molecules</a:t>
            </a:r>
            <a:r>
              <a:rPr lang="en-US" sz="2400" dirty="0" smtClean="0"/>
              <a:t>/</a:t>
            </a:r>
            <a:r>
              <a:rPr lang="en-US" sz="2400" baseline="-25000" dirty="0" err="1" smtClean="0"/>
              <a:t>mol</a:t>
            </a:r>
            <a:r>
              <a:rPr lang="en-US" sz="2400" dirty="0" smtClean="0"/>
              <a:t> =  2.7 x 10</a:t>
            </a:r>
            <a:r>
              <a:rPr lang="en-US" sz="2400" baseline="30000" dirty="0" smtClean="0"/>
              <a:t>24</a:t>
            </a:r>
            <a:r>
              <a:rPr lang="en-US" sz="2400" dirty="0" smtClean="0"/>
              <a:t> molecules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5090771" y="4936300"/>
            <a:ext cx="2628538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3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9" grpId="0"/>
      <p:bldP spid="38" grpId="0"/>
      <p:bldP spid="3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28" y="107577"/>
            <a:ext cx="8340636" cy="1410008"/>
          </a:xfrm>
        </p:spPr>
        <p:txBody>
          <a:bodyPr/>
          <a:lstStyle/>
          <a:p>
            <a:r>
              <a:rPr lang="en-US" dirty="0" smtClean="0"/>
              <a:t>The Boltzmann Equation</a:t>
            </a:r>
            <a:endParaRPr lang="en-US" dirty="0"/>
          </a:p>
        </p:txBody>
      </p:sp>
      <p:pic>
        <p:nvPicPr>
          <p:cNvPr id="6" name="Picture 5" descr="fc84f626-0856-43dd-8cc9-a5c7a94086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783" y="1704212"/>
            <a:ext cx="4455353" cy="4807381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35153" y="1722809"/>
            <a:ext cx="3408170" cy="4788783"/>
          </a:xfrm>
        </p:spPr>
        <p:txBody>
          <a:bodyPr/>
          <a:lstStyle/>
          <a:p>
            <a:r>
              <a:rPr lang="en-US" dirty="0" smtClean="0"/>
              <a:t>The distribution of speeds of molecules in a gas tends to follow a bell-like curve.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86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13089"/>
          </a:xfrm>
        </p:spPr>
        <p:txBody>
          <a:bodyPr/>
          <a:lstStyle/>
          <a:p>
            <a:r>
              <a:rPr lang="en-US" dirty="0" smtClean="0"/>
              <a:t>Three Important Speeds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369126"/>
            <a:ext cx="7581901" cy="3859944"/>
          </a:xfrm>
        </p:spPr>
        <p:txBody>
          <a:bodyPr/>
          <a:lstStyle/>
          <a:p>
            <a:r>
              <a:rPr lang="en-US" u="sng" dirty="0" smtClean="0"/>
              <a:t>Most probable speed</a:t>
            </a:r>
            <a:r>
              <a:rPr lang="en-US" dirty="0" smtClean="0"/>
              <a:t>:  </a:t>
            </a:r>
            <a:r>
              <a:rPr lang="en-US" i="1" dirty="0" smtClean="0"/>
              <a:t>v </a:t>
            </a:r>
            <a:r>
              <a:rPr lang="en-US" dirty="0" smtClean="0"/>
              <a:t>at peak of graph</a:t>
            </a:r>
            <a:endParaRPr lang="en-US" dirty="0"/>
          </a:p>
          <a:p>
            <a:r>
              <a:rPr lang="en-US" u="sng" dirty="0" smtClean="0"/>
              <a:t>Average speed</a:t>
            </a:r>
            <a:r>
              <a:rPr lang="en-US" dirty="0" smtClean="0"/>
              <a:t>: 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avg</a:t>
            </a:r>
            <a:r>
              <a:rPr lang="en-US" dirty="0" smtClean="0"/>
              <a:t> = 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dirty="0" smtClean="0"/>
              <a:t> + </a:t>
            </a:r>
            <a:r>
              <a:rPr lang="en-US" i="1" dirty="0" smtClean="0"/>
              <a:t>v</a:t>
            </a:r>
            <a:r>
              <a:rPr lang="en-US" i="1" baseline="-25000" dirty="0" smtClean="0"/>
              <a:t>3</a:t>
            </a:r>
            <a:r>
              <a:rPr lang="en-US" dirty="0" smtClean="0"/>
              <a:t> + </a:t>
            </a:r>
            <a:r>
              <a:rPr lang="mr-IN" dirty="0" smtClean="0"/>
              <a:t>…</a:t>
            </a:r>
            <a:r>
              <a:rPr lang="en-US" dirty="0" smtClean="0"/>
              <a:t> +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pPr marL="403225" lvl="1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	           N</a:t>
            </a:r>
          </a:p>
          <a:p>
            <a:pPr marL="0" indent="0">
              <a:buNone/>
            </a:pPr>
            <a:r>
              <a:rPr lang="en-US" dirty="0" smtClean="0"/>
              <a:t>(Note:  Both of the above two speeds will be equal if the distribution is a perfectly symmetrical bell curve.)</a:t>
            </a:r>
          </a:p>
          <a:p>
            <a:r>
              <a:rPr lang="en-US" u="sng" dirty="0" smtClean="0"/>
              <a:t>Root mean square speed</a:t>
            </a:r>
            <a:r>
              <a:rPr lang="en-US" dirty="0" smtClean="0"/>
              <a:t> (</a:t>
            </a:r>
            <a:r>
              <a:rPr lang="en-US" dirty="0" err="1" smtClean="0"/>
              <a:t>r.m.s</a:t>
            </a:r>
            <a:r>
              <a:rPr lang="en-US" dirty="0" smtClean="0"/>
              <a:t>. speed) = the square root of the average of the squares of the speeds of all the particles: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123562" y="2507315"/>
            <a:ext cx="2441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60595" y="5408722"/>
            <a:ext cx="544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dirty="0" smtClean="0"/>
              <a:t> =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3373194" y="5161286"/>
            <a:ext cx="486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√</a:t>
            </a:r>
            <a:endParaRPr lang="en-US" sz="6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797626" y="5445653"/>
            <a:ext cx="2441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96722" y="5392020"/>
            <a:ext cx="248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i="1" baseline="-25000" dirty="0" smtClean="0"/>
              <a:t>1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</a:t>
            </a:r>
            <a:r>
              <a:rPr lang="mr-IN" sz="2000" dirty="0" smtClean="0"/>
              <a:t>…</a:t>
            </a:r>
            <a:r>
              <a:rPr lang="en-US" sz="2000" dirty="0" smtClean="0"/>
              <a:t> +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825664" y="5857833"/>
            <a:ext cx="2441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99825" y="5775358"/>
            <a:ext cx="3728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2449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862" y="104125"/>
            <a:ext cx="8560516" cy="819622"/>
          </a:xfrm>
        </p:spPr>
        <p:txBody>
          <a:bodyPr/>
          <a:lstStyle/>
          <a:p>
            <a:r>
              <a:rPr lang="en-US" sz="4000" dirty="0" smtClean="0"/>
              <a:t>Why is </a:t>
            </a:r>
            <a:r>
              <a:rPr lang="en-US" sz="4000" dirty="0" err="1" smtClean="0"/>
              <a:t>r.m.s</a:t>
            </a:r>
            <a:r>
              <a:rPr lang="en-US" sz="4000" dirty="0" smtClean="0"/>
              <a:t>. speed important?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862" y="1237162"/>
            <a:ext cx="8346091" cy="2309368"/>
          </a:xfrm>
        </p:spPr>
        <p:txBody>
          <a:bodyPr/>
          <a:lstStyle/>
          <a:p>
            <a:r>
              <a:rPr lang="en-US" dirty="0" smtClean="0"/>
              <a:t>Consider the </a:t>
            </a:r>
            <a:r>
              <a:rPr lang="en-US" u="sng" dirty="0" smtClean="0"/>
              <a:t>total</a:t>
            </a:r>
            <a:r>
              <a:rPr lang="en-US" dirty="0" smtClean="0"/>
              <a:t> kinetic energy of all the particles in a sample:</a:t>
            </a:r>
          </a:p>
          <a:p>
            <a:r>
              <a:rPr lang="en-US" dirty="0" smtClean="0"/>
              <a:t>Σ</a:t>
            </a:r>
            <a:r>
              <a:rPr lang="en-US" i="1" dirty="0" smtClean="0"/>
              <a:t>E</a:t>
            </a:r>
            <a:r>
              <a:rPr lang="en-US" i="1" baseline="-25000" dirty="0" smtClean="0"/>
              <a:t>K</a:t>
            </a:r>
            <a:r>
              <a:rPr lang="en-US" dirty="0" smtClean="0"/>
              <a:t> = ½</a:t>
            </a:r>
            <a:r>
              <a:rPr lang="en-US" i="1" dirty="0" smtClean="0"/>
              <a:t>mv</a:t>
            </a:r>
            <a:r>
              <a:rPr lang="en-US" i="1" baseline="-25000" dirty="0" smtClean="0"/>
              <a:t>1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/>
              <a:t>½</a:t>
            </a:r>
            <a:r>
              <a:rPr lang="en-US" i="1" dirty="0" smtClean="0"/>
              <a:t>mv</a:t>
            </a:r>
            <a:r>
              <a:rPr lang="en-US" i="1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½</a:t>
            </a:r>
            <a:r>
              <a:rPr lang="en-US" i="1" dirty="0" smtClean="0"/>
              <a:t>mv</a:t>
            </a:r>
            <a:r>
              <a:rPr lang="en-US" i="1" baseline="-25000" dirty="0" smtClean="0"/>
              <a:t>3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mr-IN" dirty="0" smtClean="0"/>
              <a:t>…</a:t>
            </a:r>
            <a:r>
              <a:rPr lang="en-US" dirty="0" smtClean="0"/>
              <a:t> + ½</a:t>
            </a:r>
            <a:r>
              <a:rPr lang="en-US" i="1" dirty="0" smtClean="0"/>
              <a:t>mv</a:t>
            </a:r>
            <a:r>
              <a:rPr lang="en-US" i="1" baseline="-25000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Then the </a:t>
            </a:r>
            <a:r>
              <a:rPr lang="en-US" u="sng" dirty="0" smtClean="0"/>
              <a:t>average</a:t>
            </a:r>
            <a:r>
              <a:rPr lang="en-US" dirty="0" smtClean="0"/>
              <a:t> kinetic energy would be: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03046" y="3557752"/>
            <a:ext cx="6618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K,avg</a:t>
            </a:r>
            <a:r>
              <a:rPr lang="en-US" sz="2400" dirty="0" smtClean="0"/>
              <a:t> = Σ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K</a:t>
            </a:r>
            <a:r>
              <a:rPr lang="en-US" sz="2400" i="1" dirty="0" smtClean="0"/>
              <a:t> = </a:t>
            </a:r>
            <a:r>
              <a:rPr lang="en-US" sz="2400" dirty="0" smtClean="0"/>
              <a:t>½</a:t>
            </a:r>
            <a:r>
              <a:rPr lang="en-US" sz="2400" i="1" dirty="0"/>
              <a:t>mv</a:t>
            </a:r>
            <a:r>
              <a:rPr lang="en-US" sz="2400" i="1" baseline="-25000" dirty="0"/>
              <a:t>1</a:t>
            </a:r>
            <a:r>
              <a:rPr lang="en-US" sz="2400" baseline="30000" dirty="0"/>
              <a:t>2</a:t>
            </a:r>
            <a:r>
              <a:rPr lang="en-US" sz="2400" dirty="0"/>
              <a:t> + ½</a:t>
            </a:r>
            <a:r>
              <a:rPr lang="en-US" sz="2400" i="1" dirty="0"/>
              <a:t>mv</a:t>
            </a:r>
            <a:r>
              <a:rPr lang="en-US" sz="2400" i="1" baseline="-25000" dirty="0"/>
              <a:t>2</a:t>
            </a:r>
            <a:r>
              <a:rPr lang="en-US" sz="2400" baseline="30000" dirty="0"/>
              <a:t>2</a:t>
            </a:r>
            <a:r>
              <a:rPr lang="en-US" sz="2400" dirty="0"/>
              <a:t> + ½</a:t>
            </a:r>
            <a:r>
              <a:rPr lang="en-US" sz="2400" i="1" dirty="0"/>
              <a:t>mv</a:t>
            </a:r>
            <a:r>
              <a:rPr lang="en-US" sz="2400" i="1" baseline="-25000" dirty="0"/>
              <a:t>3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mr-IN" sz="2400" dirty="0"/>
              <a:t>…</a:t>
            </a:r>
            <a:r>
              <a:rPr lang="en-US" sz="2400" dirty="0"/>
              <a:t> + ½</a:t>
            </a:r>
            <a:r>
              <a:rPr lang="en-US" sz="2400" i="1" dirty="0"/>
              <a:t>mv</a:t>
            </a:r>
            <a:r>
              <a:rPr lang="en-US" sz="2400" i="1" baseline="-25000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391666" y="4035912"/>
            <a:ext cx="478334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21364" y="4035912"/>
            <a:ext cx="466392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41150" y="3986427"/>
            <a:ext cx="410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N</a:t>
            </a:r>
            <a:endParaRPr lang="en-US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67688" y="3980736"/>
            <a:ext cx="410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N</a:t>
            </a:r>
            <a:endParaRPr lang="en-US" sz="2400" i="1" dirty="0"/>
          </a:p>
        </p:txBody>
      </p:sp>
      <p:sp>
        <p:nvSpPr>
          <p:cNvPr id="12" name="Rectangle 11"/>
          <p:cNvSpPr/>
          <p:nvPr/>
        </p:nvSpPr>
        <p:spPr>
          <a:xfrm>
            <a:off x="1303046" y="4518437"/>
            <a:ext cx="4813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K,avg</a:t>
            </a:r>
            <a:r>
              <a:rPr lang="en-US" sz="2400" i="1" dirty="0" smtClean="0"/>
              <a:t> = </a:t>
            </a:r>
            <a:r>
              <a:rPr lang="en-US" sz="2400" dirty="0" smtClean="0"/>
              <a:t> ½</a:t>
            </a:r>
            <a:r>
              <a:rPr lang="en-US" sz="2400" i="1" dirty="0" smtClean="0"/>
              <a:t>m </a:t>
            </a:r>
            <a:r>
              <a:rPr lang="en-US" sz="2400" dirty="0" smtClean="0"/>
              <a:t>(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3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mr-IN" sz="2400" dirty="0"/>
              <a:t>…</a:t>
            </a:r>
            <a:r>
              <a:rPr lang="en-US" sz="2400" dirty="0"/>
              <a:t> +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 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71882" y="5033736"/>
            <a:ext cx="283306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92458" y="4963607"/>
            <a:ext cx="410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N</a:t>
            </a:r>
            <a:endParaRPr lang="en-US" sz="2400" i="1" dirty="0"/>
          </a:p>
        </p:txBody>
      </p:sp>
      <p:sp>
        <p:nvSpPr>
          <p:cNvPr id="16" name="Rectangle 15"/>
          <p:cNvSpPr/>
          <p:nvPr/>
        </p:nvSpPr>
        <p:spPr>
          <a:xfrm>
            <a:off x="1303046" y="5561593"/>
            <a:ext cx="5076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K,avg</a:t>
            </a:r>
            <a:r>
              <a:rPr lang="en-US" sz="2400" i="1" dirty="0" smtClean="0"/>
              <a:t> = </a:t>
            </a:r>
            <a:r>
              <a:rPr lang="en-US" sz="2400" dirty="0" smtClean="0"/>
              <a:t> ½</a:t>
            </a:r>
            <a:r>
              <a:rPr lang="en-US" sz="2400" i="1" dirty="0" smtClean="0"/>
              <a:t>mc</a:t>
            </a:r>
            <a:r>
              <a:rPr lang="en-US" sz="2400" baseline="30000" dirty="0" smtClean="0"/>
              <a:t>2 </a:t>
            </a:r>
            <a:r>
              <a:rPr lang="en-US" sz="2400" dirty="0"/>
              <a:t> </a:t>
            </a:r>
            <a:r>
              <a:rPr lang="en-US" sz="2400" dirty="0" smtClean="0"/>
              <a:t> where </a:t>
            </a:r>
            <a:r>
              <a:rPr lang="en-US" sz="2400" i="1" dirty="0" smtClean="0"/>
              <a:t>c</a:t>
            </a:r>
            <a:r>
              <a:rPr lang="en-US" sz="2400" dirty="0" smtClean="0"/>
              <a:t> = </a:t>
            </a:r>
            <a:r>
              <a:rPr lang="en-US" sz="2400" dirty="0" err="1" smtClean="0"/>
              <a:t>r.m.s</a:t>
            </a:r>
            <a:r>
              <a:rPr lang="en-US" sz="2400" dirty="0" smtClean="0"/>
              <a:t>. speed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1303046" y="5598518"/>
            <a:ext cx="1962816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5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0" grpId="0"/>
      <p:bldP spid="11" grpId="0"/>
      <p:bldP spid="12" grpId="0"/>
      <p:bldP spid="14" grpId="0"/>
      <p:bldP spid="16" grpId="0"/>
      <p:bldP spid="1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86" y="560846"/>
            <a:ext cx="8280113" cy="5492998"/>
          </a:xfrm>
        </p:spPr>
        <p:txBody>
          <a:bodyPr/>
          <a:lstStyle/>
          <a:p>
            <a:r>
              <a:rPr lang="en-US" dirty="0" smtClean="0"/>
              <a:t>One can show that the pressure in a gas of density </a:t>
            </a:r>
            <a:r>
              <a:rPr lang="en-US" i="1" dirty="0" err="1" smtClean="0"/>
              <a:t>ρ</a:t>
            </a:r>
            <a:r>
              <a:rPr lang="en-US" dirty="0" smtClean="0"/>
              <a:t> is given by:</a:t>
            </a:r>
          </a:p>
          <a:p>
            <a:r>
              <a:rPr lang="en-US" i="1" dirty="0" smtClean="0"/>
              <a:t>P</a:t>
            </a:r>
            <a:r>
              <a:rPr lang="en-US" dirty="0" smtClean="0"/>
              <a:t> =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3 </a:t>
            </a:r>
            <a:r>
              <a:rPr lang="en-US" i="1" dirty="0" smtClean="0"/>
              <a:t>ρc</a:t>
            </a:r>
            <a:r>
              <a:rPr lang="en-US" baseline="30000" dirty="0" smtClean="0"/>
              <a:t>2</a:t>
            </a:r>
            <a:r>
              <a:rPr lang="en-US" dirty="0" smtClean="0"/>
              <a:t>, where</a:t>
            </a:r>
            <a:r>
              <a:rPr lang="en-US" i="1" dirty="0" smtClean="0"/>
              <a:t> c</a:t>
            </a:r>
            <a:r>
              <a:rPr lang="en-US" dirty="0" smtClean="0"/>
              <a:t> = </a:t>
            </a:r>
            <a:r>
              <a:rPr lang="en-US" dirty="0" err="1" smtClean="0"/>
              <a:t>rms</a:t>
            </a:r>
            <a:r>
              <a:rPr lang="en-US" dirty="0" smtClean="0"/>
              <a:t> speed.</a:t>
            </a:r>
          </a:p>
          <a:p>
            <a:r>
              <a:rPr lang="en-US" dirty="0" smtClean="0"/>
              <a:t>Go back to the Ideal Gas Law:  </a:t>
            </a:r>
            <a:r>
              <a:rPr lang="en-US" i="1" dirty="0" smtClean="0"/>
              <a:t>PV</a:t>
            </a:r>
            <a:r>
              <a:rPr lang="en-US" dirty="0" smtClean="0"/>
              <a:t> = </a:t>
            </a:r>
            <a:r>
              <a:rPr lang="en-US" i="1" dirty="0" err="1" smtClean="0"/>
              <a:t>nRT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Plug in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baseline="30000" dirty="0" smtClean="0"/>
              <a:t>1</a:t>
            </a:r>
            <a:r>
              <a:rPr lang="en-US" dirty="0"/>
              <a:t>/</a:t>
            </a:r>
            <a:r>
              <a:rPr lang="en-US" baseline="-25000" dirty="0"/>
              <a:t>3 </a:t>
            </a:r>
            <a:r>
              <a:rPr lang="en-US" i="1" dirty="0" smtClean="0"/>
              <a:t>ρc</a:t>
            </a:r>
            <a:r>
              <a:rPr lang="en-US" baseline="30000" dirty="0" smtClean="0"/>
              <a:t>2</a:t>
            </a:r>
            <a:r>
              <a:rPr lang="en-US" dirty="0" smtClean="0"/>
              <a:t>:</a:t>
            </a:r>
          </a:p>
          <a:p>
            <a:r>
              <a:rPr lang="en-US" dirty="0" smtClean="0"/>
              <a:t>(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3 </a:t>
            </a:r>
            <a:r>
              <a:rPr lang="en-US" i="1" dirty="0"/>
              <a:t>ρc</a:t>
            </a:r>
            <a:r>
              <a:rPr lang="en-US" baseline="30000" dirty="0"/>
              <a:t>2</a:t>
            </a:r>
            <a:r>
              <a:rPr lang="en-US" dirty="0" smtClean="0"/>
              <a:t>)</a:t>
            </a:r>
            <a:r>
              <a:rPr lang="en-US" i="1" dirty="0" smtClean="0"/>
              <a:t>V</a:t>
            </a:r>
            <a:r>
              <a:rPr lang="en-US" dirty="0" smtClean="0"/>
              <a:t> = </a:t>
            </a:r>
            <a:r>
              <a:rPr lang="en-US" i="1" dirty="0" err="1" smtClean="0"/>
              <a:t>nRT</a:t>
            </a:r>
            <a:endParaRPr lang="en-US" i="1" dirty="0" smtClean="0"/>
          </a:p>
          <a:p>
            <a:r>
              <a:rPr lang="en-US" dirty="0" smtClean="0"/>
              <a:t>But </a:t>
            </a:r>
            <a:r>
              <a:rPr lang="en-US" i="1" dirty="0" err="1" smtClean="0"/>
              <a:t>ρ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baseline="30000" dirty="0" smtClean="0"/>
              <a:t>M</a:t>
            </a:r>
            <a:r>
              <a:rPr lang="en-US" dirty="0" smtClean="0"/>
              <a:t>/</a:t>
            </a:r>
            <a:r>
              <a:rPr lang="en-US" i="1" baseline="-25000" dirty="0" smtClean="0"/>
              <a:t>V</a:t>
            </a:r>
          </a:p>
          <a:p>
            <a:r>
              <a:rPr lang="en-US" dirty="0" smtClean="0"/>
              <a:t>So,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baseline="30000" dirty="0"/>
              <a:t>M</a:t>
            </a:r>
            <a:r>
              <a:rPr lang="en-US" dirty="0"/>
              <a:t>/</a:t>
            </a:r>
            <a:r>
              <a:rPr lang="en-US" i="1" baseline="-25000" dirty="0"/>
              <a:t>V</a:t>
            </a:r>
            <a:r>
              <a:rPr lang="en-US" dirty="0" smtClean="0"/>
              <a:t>)</a:t>
            </a:r>
            <a:r>
              <a:rPr lang="en-US" i="1" dirty="0"/>
              <a:t> </a:t>
            </a:r>
            <a:r>
              <a:rPr lang="en-US" i="1" dirty="0" smtClean="0"/>
              <a:t>c</a:t>
            </a:r>
            <a:r>
              <a:rPr lang="en-US" baseline="30000" dirty="0" smtClean="0"/>
              <a:t>2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 smtClean="0"/>
              <a:t>nRT</a:t>
            </a:r>
            <a:endParaRPr lang="en-US" i="1" dirty="0" smtClean="0"/>
          </a:p>
          <a:p>
            <a:r>
              <a:rPr lang="en-US" i="1" dirty="0" smtClean="0"/>
              <a:t>V</a:t>
            </a:r>
            <a:r>
              <a:rPr lang="en-US" dirty="0" smtClean="0"/>
              <a:t>’s cancel</a:t>
            </a:r>
            <a:r>
              <a:rPr lang="en-US" i="1" dirty="0" smtClean="0"/>
              <a:t>:  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3 </a:t>
            </a:r>
            <a:r>
              <a:rPr lang="en-US" i="1" dirty="0" smtClean="0"/>
              <a:t>Mc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 smtClean="0"/>
              <a:t>nRT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22580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30" y="560846"/>
            <a:ext cx="8791435" cy="5492998"/>
          </a:xfrm>
        </p:spPr>
        <p:txBody>
          <a:bodyPr/>
          <a:lstStyle/>
          <a:p>
            <a:r>
              <a:rPr lang="en-US" dirty="0" smtClean="0"/>
              <a:t>At this point we can say:</a:t>
            </a:r>
            <a:r>
              <a:rPr lang="en-US" i="1" dirty="0" smtClean="0"/>
              <a:t>  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3 </a:t>
            </a:r>
            <a:r>
              <a:rPr lang="en-US" i="1" dirty="0" smtClean="0"/>
              <a:t>Mc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 smtClean="0"/>
              <a:t>nRT</a:t>
            </a:r>
            <a:endParaRPr lang="en-US" i="1" dirty="0" smtClean="0"/>
          </a:p>
          <a:p>
            <a:r>
              <a:rPr lang="en-US" dirty="0" smtClean="0"/>
              <a:t>But </a:t>
            </a:r>
            <a:r>
              <a:rPr lang="en-US" i="1" dirty="0" smtClean="0"/>
              <a:t>M = Nm</a:t>
            </a:r>
            <a:r>
              <a:rPr lang="en-US" dirty="0" smtClean="0"/>
              <a:t>, where:</a:t>
            </a:r>
            <a:endParaRPr lang="en-US" i="1" dirty="0" smtClean="0"/>
          </a:p>
          <a:p>
            <a:pPr lvl="1"/>
            <a:r>
              <a:rPr lang="en-US" i="1" dirty="0" smtClean="0"/>
              <a:t>M</a:t>
            </a:r>
            <a:r>
              <a:rPr lang="en-US" dirty="0" smtClean="0"/>
              <a:t> = total mass of the sample</a:t>
            </a:r>
          </a:p>
          <a:p>
            <a:pPr lvl="1"/>
            <a:r>
              <a:rPr lang="en-US" i="1" dirty="0" smtClean="0"/>
              <a:t>N </a:t>
            </a:r>
            <a:r>
              <a:rPr lang="en-US" dirty="0" smtClean="0"/>
              <a:t>= number of particles in the sample</a:t>
            </a:r>
          </a:p>
          <a:p>
            <a:pPr lvl="1"/>
            <a:r>
              <a:rPr lang="en-US" i="1" dirty="0" smtClean="0"/>
              <a:t>m</a:t>
            </a:r>
            <a:r>
              <a:rPr lang="en-US" dirty="0" smtClean="0"/>
              <a:t> = mass of each particle</a:t>
            </a:r>
            <a:endParaRPr lang="en-US" i="1" dirty="0" smtClean="0"/>
          </a:p>
          <a:p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/>
              <a:t> </a:t>
            </a:r>
            <a:r>
              <a:rPr lang="en-US" dirty="0" smtClean="0"/>
              <a:t>(where </a:t>
            </a:r>
            <a:r>
              <a:rPr lang="en-US" i="1" dirty="0" smtClean="0"/>
              <a:t>n</a:t>
            </a:r>
            <a:r>
              <a:rPr lang="en-US" dirty="0" smtClean="0"/>
              <a:t> = number of moles)</a:t>
            </a:r>
            <a:endParaRPr lang="en-US" i="1" dirty="0" smtClean="0"/>
          </a:p>
          <a:p>
            <a:r>
              <a:rPr lang="en-US" dirty="0" smtClean="0"/>
              <a:t>Substituting these in,</a:t>
            </a:r>
            <a:r>
              <a:rPr lang="en-US" i="1" dirty="0" smtClean="0"/>
              <a:t> 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3 </a:t>
            </a:r>
            <a:r>
              <a:rPr lang="en-US" i="1" dirty="0"/>
              <a:t>Mc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i="1" dirty="0" err="1" smtClean="0"/>
              <a:t>nRT</a:t>
            </a:r>
            <a:r>
              <a:rPr lang="en-US" i="1" dirty="0" smtClean="0"/>
              <a:t> </a:t>
            </a:r>
            <a:r>
              <a:rPr lang="en-US" dirty="0" smtClean="0"/>
              <a:t>becomes</a:t>
            </a:r>
            <a:r>
              <a:rPr lang="en-US" i="1" dirty="0" smtClean="0"/>
              <a:t>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3 </a:t>
            </a:r>
            <a:r>
              <a:rPr lang="en-US" i="1" dirty="0" smtClean="0"/>
              <a:t>Nmc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(N/N</a:t>
            </a:r>
            <a:r>
              <a:rPr lang="en-US" i="1" baseline="-25000" dirty="0" smtClean="0"/>
              <a:t>A</a:t>
            </a:r>
            <a:r>
              <a:rPr lang="en-US" dirty="0" smtClean="0"/>
              <a:t>)</a:t>
            </a:r>
            <a:r>
              <a:rPr lang="en-US" i="1" dirty="0" smtClean="0"/>
              <a:t>RT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N</a:t>
            </a:r>
            <a:r>
              <a:rPr lang="en-US" dirty="0" smtClean="0"/>
              <a:t>’s cancel: 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3 </a:t>
            </a:r>
            <a:r>
              <a:rPr lang="en-US" i="1" dirty="0" smtClean="0"/>
              <a:t>mc</a:t>
            </a:r>
            <a:r>
              <a:rPr lang="en-US" baseline="30000" dirty="0" smtClean="0"/>
              <a:t>2</a:t>
            </a:r>
            <a:r>
              <a:rPr lang="en-US" dirty="0" smtClean="0"/>
              <a:t> = (</a:t>
            </a:r>
            <a:r>
              <a:rPr lang="en-US" i="1" dirty="0" smtClean="0"/>
              <a:t>R/N</a:t>
            </a:r>
            <a:r>
              <a:rPr lang="en-US" i="1" baseline="-25000" dirty="0" smtClean="0"/>
              <a:t>A</a:t>
            </a:r>
            <a:r>
              <a:rPr lang="en-US" dirty="0" smtClean="0"/>
              <a:t>)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Multiply both sides by </a:t>
            </a:r>
            <a:r>
              <a:rPr lang="en-US" baseline="30000" dirty="0" smtClean="0"/>
              <a:t>3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:  </a:t>
            </a:r>
          </a:p>
          <a:p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2 </a:t>
            </a:r>
            <a:r>
              <a:rPr lang="en-US" i="1" dirty="0"/>
              <a:t>mc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baseline="30000" dirty="0" smtClean="0"/>
              <a:t>3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/>
              <a:t>R/N</a:t>
            </a:r>
            <a:r>
              <a:rPr lang="en-US" i="1" baseline="-25000" dirty="0"/>
              <a:t>A</a:t>
            </a:r>
            <a:r>
              <a:rPr lang="en-US" dirty="0"/>
              <a:t>)</a:t>
            </a:r>
            <a:r>
              <a:rPr lang="en-US" i="1" dirty="0"/>
              <a:t>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37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30" y="263928"/>
            <a:ext cx="8791435" cy="6268286"/>
          </a:xfrm>
        </p:spPr>
        <p:txBody>
          <a:bodyPr>
            <a:normAutofit/>
          </a:bodyPr>
          <a:lstStyle/>
          <a:p>
            <a:r>
              <a:rPr lang="en-US" dirty="0" smtClean="0"/>
              <a:t>At this point we can say:</a:t>
            </a:r>
            <a:r>
              <a:rPr lang="en-US" i="1" dirty="0" smtClean="0"/>
              <a:t>  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2 </a:t>
            </a:r>
            <a:r>
              <a:rPr lang="en-US" i="1" dirty="0"/>
              <a:t>mc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baseline="30000" dirty="0" smtClean="0"/>
              <a:t>3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/>
              <a:t>R/N</a:t>
            </a:r>
            <a:r>
              <a:rPr lang="en-US" i="1" baseline="-25000" dirty="0"/>
              <a:t>A</a:t>
            </a:r>
            <a:r>
              <a:rPr lang="en-US" dirty="0"/>
              <a:t>)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But we know the average kinetic energy of the particles is given by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K,avg</a:t>
            </a:r>
            <a:r>
              <a:rPr lang="en-US" dirty="0" smtClean="0"/>
              <a:t> = 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2 </a:t>
            </a:r>
            <a:r>
              <a:rPr lang="en-US" i="1" dirty="0" smtClean="0"/>
              <a:t>mc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So, </a:t>
            </a:r>
            <a:r>
              <a:rPr lang="en-US" i="1" dirty="0" err="1"/>
              <a:t>E</a:t>
            </a:r>
            <a:r>
              <a:rPr lang="en-US" i="1" baseline="-25000" dirty="0" err="1"/>
              <a:t>K,avg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R/N</a:t>
            </a:r>
            <a:r>
              <a:rPr lang="en-US" i="1" baseline="-25000" dirty="0"/>
              <a:t>A</a:t>
            </a:r>
            <a:r>
              <a:rPr lang="en-US" dirty="0"/>
              <a:t>)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or, since </a:t>
            </a:r>
            <a:r>
              <a:rPr lang="en-US" i="1" dirty="0" smtClean="0"/>
              <a:t>R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 are both constants, you can replace them with “Boltzmann’s Constant”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B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</a:t>
            </a:r>
            <a:r>
              <a:rPr lang="en-US" sz="4000" i="1" dirty="0" err="1" smtClean="0"/>
              <a:t>E</a:t>
            </a:r>
            <a:r>
              <a:rPr lang="en-US" sz="4000" i="1" baseline="-25000" dirty="0" err="1" smtClean="0"/>
              <a:t>K</a:t>
            </a:r>
            <a:r>
              <a:rPr lang="en-US" sz="4000" i="1" baseline="-25000" dirty="0" err="1"/>
              <a:t>,avg</a:t>
            </a:r>
            <a:r>
              <a:rPr lang="en-US" sz="4000" dirty="0"/>
              <a:t> = </a:t>
            </a:r>
            <a:r>
              <a:rPr lang="en-US" sz="4000" baseline="30000" dirty="0"/>
              <a:t>3</a:t>
            </a:r>
            <a:r>
              <a:rPr lang="en-US" sz="4000" dirty="0"/>
              <a:t>/</a:t>
            </a:r>
            <a:r>
              <a:rPr lang="en-US" sz="4000" baseline="-25000" dirty="0" smtClean="0"/>
              <a:t>2</a:t>
            </a:r>
            <a:r>
              <a:rPr lang="en-US" sz="4000" i="1" dirty="0" smtClean="0"/>
              <a:t>k</a:t>
            </a:r>
            <a:r>
              <a:rPr lang="en-US" sz="4000" i="1" baseline="-25000" dirty="0" smtClean="0"/>
              <a:t>B</a:t>
            </a:r>
            <a:r>
              <a:rPr lang="en-US" sz="4000" i="1" dirty="0" smtClean="0"/>
              <a:t>T</a:t>
            </a:r>
          </a:p>
          <a:p>
            <a:pPr marL="0" indent="0">
              <a:buNone/>
            </a:pPr>
            <a:r>
              <a:rPr lang="en-US" dirty="0" smtClean="0"/>
              <a:t>  where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B</a:t>
            </a:r>
            <a:r>
              <a:rPr lang="en-US" dirty="0" smtClean="0"/>
              <a:t> =  </a:t>
            </a:r>
            <a:r>
              <a:rPr lang="en-US" i="1" dirty="0" smtClean="0"/>
              <a:t>R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 = (8.31 </a:t>
            </a:r>
            <a:r>
              <a:rPr lang="en-US" baseline="30000" dirty="0" smtClean="0"/>
              <a:t>J</a:t>
            </a:r>
            <a:r>
              <a:rPr lang="en-US" dirty="0" smtClean="0"/>
              <a:t>/</a:t>
            </a:r>
            <a:r>
              <a:rPr lang="en-US" baseline="-25000" dirty="0" smtClean="0"/>
              <a:t>K </a:t>
            </a:r>
            <a:r>
              <a:rPr lang="en-US" baseline="-25000" dirty="0" err="1" smtClean="0"/>
              <a:t>mol</a:t>
            </a:r>
            <a:r>
              <a:rPr lang="en-US" dirty="0" smtClean="0"/>
              <a:t>) / (6.02 × 10</a:t>
            </a:r>
            <a:r>
              <a:rPr lang="en-US" baseline="30000" dirty="0" smtClean="0"/>
              <a:t>23</a:t>
            </a:r>
            <a:r>
              <a:rPr lang="en-US" dirty="0" smtClean="0"/>
              <a:t> mol</a:t>
            </a:r>
            <a:r>
              <a:rPr lang="en-US" baseline="30000" dirty="0" smtClean="0"/>
              <a:t>-1</a:t>
            </a:r>
            <a:r>
              <a:rPr lang="en-US" dirty="0" smtClean="0"/>
              <a:t>) = 1.38 × 10</a:t>
            </a:r>
            <a:r>
              <a:rPr lang="en-US" baseline="30000" dirty="0" smtClean="0"/>
              <a:t>-23</a:t>
            </a:r>
            <a:r>
              <a:rPr lang="en-US" dirty="0" smtClean="0"/>
              <a:t> </a:t>
            </a:r>
            <a:r>
              <a:rPr lang="en-US" baseline="30000" dirty="0" smtClean="0"/>
              <a:t>J</a:t>
            </a:r>
            <a:r>
              <a:rPr lang="en-US" dirty="0" smtClean="0"/>
              <a:t>/</a:t>
            </a:r>
            <a:r>
              <a:rPr lang="en-US" baseline="-25000" dirty="0" smtClean="0"/>
              <a:t>K</a:t>
            </a:r>
          </a:p>
          <a:p>
            <a:r>
              <a:rPr lang="en-US" dirty="0" smtClean="0"/>
              <a:t>This formula is known as the “Boltzmann Equation” and shows that the average kinetic energy of the particles in a gas is directly proportional to the temperature of the gas.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31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Avogadro’s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682617"/>
          </a:xfrm>
        </p:spPr>
        <p:txBody>
          <a:bodyPr>
            <a:normAutofit/>
          </a:bodyPr>
          <a:lstStyle/>
          <a:p>
            <a:r>
              <a:rPr lang="en-US" u="sng" dirty="0" smtClean="0"/>
              <a:t>Avogadro’s Constant</a:t>
            </a:r>
            <a:r>
              <a:rPr lang="en-US" dirty="0" smtClean="0"/>
              <a:t>:  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 = 6.02 x 10</a:t>
            </a:r>
            <a:r>
              <a:rPr lang="en-US" baseline="30000" dirty="0" smtClean="0"/>
              <a:t>23</a:t>
            </a:r>
            <a:r>
              <a:rPr lang="en-US" dirty="0" smtClean="0"/>
              <a:t> mol</a:t>
            </a:r>
            <a:r>
              <a:rPr lang="en-US" baseline="30000" dirty="0" smtClean="0"/>
              <a:t>-1</a:t>
            </a:r>
          </a:p>
          <a:p>
            <a:r>
              <a:rPr lang="en-US" dirty="0" smtClean="0"/>
              <a:t>If a sample contains </a:t>
            </a:r>
            <a:r>
              <a:rPr lang="en-US" i="1" dirty="0" smtClean="0"/>
              <a:t>N</a:t>
            </a:r>
            <a:r>
              <a:rPr lang="en-US" dirty="0" smtClean="0"/>
              <a:t> particles, then number of moles </a:t>
            </a:r>
            <a:r>
              <a:rPr lang="en-US" i="1" dirty="0" smtClean="0"/>
              <a:t>n</a:t>
            </a:r>
            <a:r>
              <a:rPr lang="en-US" dirty="0" smtClean="0"/>
              <a:t> is given by: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30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30" y="263928"/>
            <a:ext cx="8791435" cy="6268286"/>
          </a:xfrm>
        </p:spPr>
        <p:txBody>
          <a:bodyPr>
            <a:normAutofit/>
          </a:bodyPr>
          <a:lstStyle/>
          <a:p>
            <a:r>
              <a:rPr lang="en-US" dirty="0" smtClean="0"/>
              <a:t>So the </a:t>
            </a:r>
            <a:r>
              <a:rPr lang="en-US" i="1" dirty="0" smtClean="0"/>
              <a:t>average</a:t>
            </a:r>
            <a:r>
              <a:rPr lang="en-US" dirty="0" smtClean="0"/>
              <a:t> kinetic energy of particles in a sample of gas is given by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K</a:t>
            </a:r>
            <a:r>
              <a:rPr lang="en-US" i="1" baseline="-25000" dirty="0" err="1"/>
              <a:t>,avg</a:t>
            </a:r>
            <a:r>
              <a:rPr lang="en-US" dirty="0"/>
              <a:t> = 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baseline="-25000" dirty="0" smtClean="0"/>
              <a:t>2</a:t>
            </a:r>
            <a:r>
              <a:rPr lang="en-US" i="1" dirty="0" smtClean="0"/>
              <a:t>k</a:t>
            </a:r>
            <a:r>
              <a:rPr lang="en-US" i="1" baseline="-25000" dirty="0" smtClean="0"/>
              <a:t>B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Now let’s find </a:t>
            </a:r>
            <a:r>
              <a:rPr lang="en-US" i="1" dirty="0" smtClean="0"/>
              <a:t>U</a:t>
            </a:r>
            <a:r>
              <a:rPr lang="en-US" dirty="0" smtClean="0"/>
              <a:t>, the </a:t>
            </a:r>
            <a:r>
              <a:rPr lang="en-US" i="1" dirty="0" smtClean="0"/>
              <a:t>total</a:t>
            </a:r>
            <a:r>
              <a:rPr lang="en-US" dirty="0" smtClean="0"/>
              <a:t> internal kinetic energy of </a:t>
            </a:r>
            <a:r>
              <a:rPr lang="en-US" i="1" dirty="0" smtClean="0"/>
              <a:t>all </a:t>
            </a:r>
            <a:r>
              <a:rPr lang="en-US" dirty="0" smtClean="0"/>
              <a:t>the particles in the sample</a:t>
            </a:r>
          </a:p>
          <a:p>
            <a:r>
              <a:rPr lang="en-US" dirty="0" smtClean="0"/>
              <a:t>If there are </a:t>
            </a:r>
            <a:r>
              <a:rPr lang="en-US" i="1" dirty="0" smtClean="0"/>
              <a:t>N</a:t>
            </a:r>
            <a:r>
              <a:rPr lang="en-US" dirty="0" smtClean="0"/>
              <a:t> particles in the sample, then </a:t>
            </a:r>
            <a:r>
              <a:rPr lang="en-US" i="1" dirty="0" smtClean="0"/>
              <a:t>U = </a:t>
            </a:r>
            <a:r>
              <a:rPr lang="en-US" i="1" dirty="0" err="1" smtClean="0"/>
              <a:t>N×E</a:t>
            </a:r>
            <a:r>
              <a:rPr lang="en-US" i="1" baseline="-25000" dirty="0" err="1" smtClean="0"/>
              <a:t>K</a:t>
            </a:r>
            <a:r>
              <a:rPr lang="en-US" i="1" baseline="-25000" dirty="0" err="1"/>
              <a:t>,</a:t>
            </a:r>
            <a:r>
              <a:rPr lang="en-US" i="1" baseline="-25000" dirty="0" err="1" smtClean="0"/>
              <a:t>avg</a:t>
            </a:r>
            <a:endParaRPr lang="en-US" i="1" baseline="-25000" dirty="0" smtClean="0"/>
          </a:p>
          <a:p>
            <a:r>
              <a:rPr lang="en-US" dirty="0" smtClean="0"/>
              <a:t>So </a:t>
            </a:r>
            <a:r>
              <a:rPr lang="en-US" i="1" dirty="0" smtClean="0"/>
              <a:t>U</a:t>
            </a:r>
            <a:r>
              <a:rPr lang="en-US" dirty="0" smtClean="0"/>
              <a:t> = </a:t>
            </a:r>
            <a:r>
              <a:rPr lang="en-US" i="1" dirty="0"/>
              <a:t>N</a:t>
            </a:r>
            <a:r>
              <a:rPr lang="en-US" i="1" dirty="0" smtClean="0"/>
              <a:t>×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baseline="-25000" dirty="0" smtClean="0"/>
              <a:t>2</a:t>
            </a:r>
            <a:r>
              <a:rPr lang="en-US" i="1" dirty="0" smtClean="0"/>
              <a:t>k</a:t>
            </a:r>
            <a:r>
              <a:rPr lang="en-US" i="1" baseline="-25000" dirty="0" smtClean="0"/>
              <a:t>B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But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B</a:t>
            </a:r>
            <a:r>
              <a:rPr lang="en-US" dirty="0" smtClean="0"/>
              <a:t> = </a:t>
            </a:r>
            <a:r>
              <a:rPr lang="en-US" i="1" dirty="0" smtClean="0"/>
              <a:t>R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, so </a:t>
            </a:r>
            <a:r>
              <a:rPr lang="en-US" i="1" dirty="0" smtClean="0"/>
              <a:t>U = </a:t>
            </a:r>
            <a:r>
              <a:rPr lang="en-US" i="1" dirty="0"/>
              <a:t>N×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/>
              <a:t>R</a:t>
            </a:r>
            <a:r>
              <a:rPr lang="en-US" dirty="0"/>
              <a:t>/</a:t>
            </a:r>
            <a:r>
              <a:rPr lang="en-US" i="1" dirty="0"/>
              <a:t>N</a:t>
            </a:r>
            <a:r>
              <a:rPr lang="en-US" i="1" baseline="-25000" dirty="0"/>
              <a:t>A</a:t>
            </a:r>
            <a:r>
              <a:rPr lang="en-US" dirty="0" smtClean="0"/>
              <a:t>)</a:t>
            </a:r>
            <a:r>
              <a:rPr lang="en-US" i="1" dirty="0" smtClean="0"/>
              <a:t>T</a:t>
            </a:r>
            <a:r>
              <a:rPr lang="en-US" dirty="0" smtClean="0"/>
              <a:t>, or </a:t>
            </a:r>
            <a:r>
              <a:rPr lang="en-US" i="1" dirty="0"/>
              <a:t>U = </a:t>
            </a:r>
            <a:r>
              <a:rPr lang="en-US" baseline="30000" dirty="0" smtClean="0"/>
              <a:t>3</a:t>
            </a:r>
            <a:r>
              <a:rPr lang="en-US" dirty="0"/>
              <a:t>/</a:t>
            </a:r>
            <a:r>
              <a:rPr lang="en-US" baseline="-25000" dirty="0"/>
              <a:t>2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/</a:t>
            </a:r>
            <a:r>
              <a:rPr lang="en-US" i="1" dirty="0"/>
              <a:t>N</a:t>
            </a:r>
            <a:r>
              <a:rPr lang="en-US" i="1" baseline="-25000" dirty="0"/>
              <a:t>A</a:t>
            </a:r>
            <a:r>
              <a:rPr lang="en-US" dirty="0" smtClean="0"/>
              <a:t>)</a:t>
            </a:r>
            <a:r>
              <a:rPr lang="en-US" i="1" dirty="0" smtClean="0"/>
              <a:t>RT</a:t>
            </a:r>
          </a:p>
          <a:p>
            <a:r>
              <a:rPr lang="en-US" dirty="0" smtClean="0"/>
              <a:t>Note: Number of moles </a:t>
            </a:r>
            <a:r>
              <a:rPr lang="en-US" i="1" dirty="0" smtClean="0"/>
              <a:t>n</a:t>
            </a:r>
            <a:r>
              <a:rPr lang="en-US" dirty="0" smtClean="0"/>
              <a:t> is equal to the total number of particles </a:t>
            </a:r>
            <a:r>
              <a:rPr lang="en-US" i="1" dirty="0" smtClean="0"/>
              <a:t>N</a:t>
            </a:r>
            <a:r>
              <a:rPr lang="en-US" dirty="0" smtClean="0"/>
              <a:t> divided by Avogadro’s constant:  </a:t>
            </a: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, so </a:t>
            </a:r>
          </a:p>
          <a:p>
            <a:pPr marL="0" indent="0">
              <a:buNone/>
            </a:pPr>
            <a:r>
              <a:rPr lang="en-US" i="1" dirty="0" smtClean="0"/>
              <a:t>		</a:t>
            </a:r>
            <a:r>
              <a:rPr lang="en-US" sz="4000" i="1" dirty="0" smtClean="0"/>
              <a:t>U = 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/</a:t>
            </a:r>
            <a:r>
              <a:rPr lang="en-US" sz="4000" baseline="-25000" dirty="0" smtClean="0"/>
              <a:t>2</a:t>
            </a:r>
            <a:r>
              <a:rPr lang="en-US" sz="4000" i="1" dirty="0" smtClean="0"/>
              <a:t>nRT</a:t>
            </a:r>
            <a:r>
              <a:rPr lang="en-US" i="1" dirty="0" smtClean="0"/>
              <a:t>     </a:t>
            </a:r>
            <a:r>
              <a:rPr lang="en-US" dirty="0" smtClean="0"/>
              <a:t>or    </a:t>
            </a:r>
            <a:r>
              <a:rPr lang="en-US" sz="4000" i="1" dirty="0" smtClean="0"/>
              <a:t>U = 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/</a:t>
            </a:r>
            <a:r>
              <a:rPr lang="en-US" sz="4000" baseline="-25000" dirty="0" smtClean="0"/>
              <a:t>2</a:t>
            </a:r>
            <a:r>
              <a:rPr lang="en-US" sz="4000" i="1" dirty="0" smtClean="0"/>
              <a:t>PV</a:t>
            </a:r>
          </a:p>
          <a:p>
            <a:pPr marL="0" indent="0">
              <a:buNone/>
            </a:pPr>
            <a:r>
              <a:rPr lang="en-US" dirty="0" smtClean="0"/>
              <a:t>							(since </a:t>
            </a:r>
            <a:r>
              <a:rPr lang="en-US" i="1" dirty="0" smtClean="0"/>
              <a:t>PV</a:t>
            </a:r>
            <a:r>
              <a:rPr lang="en-US" dirty="0" smtClean="0"/>
              <a:t> = </a:t>
            </a:r>
            <a:r>
              <a:rPr lang="en-US" i="1" dirty="0" err="1" smtClean="0"/>
              <a:t>nRT</a:t>
            </a:r>
            <a:r>
              <a:rPr lang="en-US" dirty="0" smtClean="0"/>
              <a:t>)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853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327531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35109"/>
            <a:ext cx="7581901" cy="1022720"/>
          </a:xfrm>
        </p:spPr>
        <p:txBody>
          <a:bodyPr/>
          <a:lstStyle/>
          <a:p>
            <a:pPr marL="457200" indent="-457200">
              <a:buAutoNum type="alphaUcParenR" startAt="10"/>
            </a:pPr>
            <a:r>
              <a:rPr lang="en-US" dirty="0" smtClean="0"/>
              <a:t>The Kelvin temperature of a gas is doubled.  By what factor does average speed increase?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9462" y="2672269"/>
            <a:ext cx="7581901" cy="3958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E</a:t>
            </a:r>
            <a:r>
              <a:rPr lang="en-US" i="1" baseline="-25000" dirty="0" smtClean="0"/>
              <a:t>K</a:t>
            </a:r>
            <a:r>
              <a:rPr lang="en-US" dirty="0" smtClean="0"/>
              <a:t> = </a:t>
            </a:r>
            <a:r>
              <a:rPr lang="en-US" baseline="30000" dirty="0" smtClean="0"/>
              <a:t>3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i="1" dirty="0" smtClean="0"/>
              <a:t>k</a:t>
            </a:r>
            <a:r>
              <a:rPr lang="en-US" i="1" baseline="-25000" dirty="0" smtClean="0"/>
              <a:t>B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But </a:t>
            </a:r>
            <a:r>
              <a:rPr lang="en-US" i="1" dirty="0" smtClean="0"/>
              <a:t>E</a:t>
            </a:r>
            <a:r>
              <a:rPr lang="en-US" i="1" baseline="-25000" dirty="0" smtClean="0"/>
              <a:t>K</a:t>
            </a:r>
            <a:r>
              <a:rPr lang="en-US" dirty="0" smtClean="0"/>
              <a:t> also = ½mc</a:t>
            </a:r>
            <a:r>
              <a:rPr lang="en-US" baseline="30000" dirty="0" smtClean="0"/>
              <a:t>2</a:t>
            </a:r>
            <a:endParaRPr lang="en-US" baseline="30000" dirty="0"/>
          </a:p>
          <a:p>
            <a:r>
              <a:rPr lang="en-US" dirty="0" smtClean="0"/>
              <a:t>So ½</a:t>
            </a:r>
            <a:r>
              <a:rPr lang="en-US" i="1" dirty="0" smtClean="0"/>
              <a:t>mc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baseline="-25000" dirty="0" smtClean="0"/>
              <a:t>2</a:t>
            </a:r>
            <a:r>
              <a:rPr lang="en-US" i="1" dirty="0" smtClean="0"/>
              <a:t>k</a:t>
            </a:r>
            <a:r>
              <a:rPr lang="en-US" i="1" baseline="-25000" dirty="0" smtClean="0"/>
              <a:t>B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Thus </a:t>
            </a:r>
            <a:r>
              <a:rPr lang="en-US" i="1" dirty="0" smtClean="0"/>
              <a:t>c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is proportional to temperature </a:t>
            </a:r>
            <a:r>
              <a:rPr lang="en-US" i="1" dirty="0" smtClean="0"/>
              <a:t>T</a:t>
            </a:r>
            <a:r>
              <a:rPr lang="en-US" dirty="0" smtClean="0"/>
              <a:t>:  </a:t>
            </a:r>
            <a:r>
              <a:rPr lang="en-US" i="1" dirty="0" smtClean="0"/>
              <a:t>c</a:t>
            </a:r>
            <a:r>
              <a:rPr lang="en-US" baseline="30000" dirty="0" smtClean="0"/>
              <a:t>2</a:t>
            </a:r>
            <a:r>
              <a:rPr lang="en-US" dirty="0" smtClean="0"/>
              <a:t> ~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Therefore, c ~ √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So if you double 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 increases by √2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94711" y="5821100"/>
            <a:ext cx="2276207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1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8"/>
            <a:ext cx="7581901" cy="1014116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154685"/>
            <a:ext cx="7581901" cy="1402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K)  Calculate the ratio of the average speed of oxygen molecules (O2) to carbon dioxide molecules(CO2) when both gasses are at the same temperature.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9462" y="2672269"/>
            <a:ext cx="7581901" cy="3958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Same temp </a:t>
            </a:r>
            <a:r>
              <a:rPr lang="en-US" i="1" dirty="0" smtClean="0"/>
              <a:t>T</a:t>
            </a:r>
            <a:r>
              <a:rPr lang="en-US" dirty="0" smtClean="0"/>
              <a:t> means same avg. kinetic energy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K,avg</a:t>
            </a:r>
            <a:endParaRPr lang="en-US" i="1" baseline="-25000" dirty="0" smtClean="0"/>
          </a:p>
          <a:p>
            <a:r>
              <a:rPr lang="en-US" i="1" dirty="0" smtClean="0"/>
              <a:t>E</a:t>
            </a:r>
            <a:r>
              <a:rPr lang="en-US" i="1" baseline="-25000" dirty="0" smtClean="0"/>
              <a:t>K,avg,O2 = </a:t>
            </a:r>
            <a:r>
              <a:rPr lang="en-US" i="1" dirty="0" smtClean="0"/>
              <a:t>E</a:t>
            </a:r>
            <a:r>
              <a:rPr lang="en-US" i="1" baseline="-25000" dirty="0" smtClean="0"/>
              <a:t>K,avg,CO2</a:t>
            </a:r>
          </a:p>
          <a:p>
            <a:r>
              <a:rPr lang="en-US" dirty="0" smtClean="0"/>
              <a:t>½</a:t>
            </a:r>
            <a:r>
              <a:rPr lang="en-US" i="1" dirty="0" smtClean="0"/>
              <a:t>m</a:t>
            </a:r>
            <a:r>
              <a:rPr lang="en-US" i="1" baseline="-25000" dirty="0" smtClean="0"/>
              <a:t>02</a:t>
            </a:r>
            <a:r>
              <a:rPr lang="en-US" i="1" dirty="0" smtClean="0"/>
              <a:t>c</a:t>
            </a:r>
            <a:r>
              <a:rPr lang="en-US" i="1" baseline="-25000" dirty="0" smtClean="0"/>
              <a:t>02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dirty="0"/>
              <a:t>½</a:t>
            </a:r>
            <a:r>
              <a:rPr lang="en-US" i="1" dirty="0" smtClean="0"/>
              <a:t>m</a:t>
            </a:r>
            <a:r>
              <a:rPr lang="en-US" i="1" baseline="-25000" dirty="0" smtClean="0"/>
              <a:t>C02</a:t>
            </a:r>
            <a:r>
              <a:rPr lang="en-US" i="1" dirty="0" smtClean="0"/>
              <a:t>c</a:t>
            </a:r>
            <a:r>
              <a:rPr lang="en-US" i="1" baseline="-25000" dirty="0" smtClean="0"/>
              <a:t>C02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c</a:t>
            </a:r>
            <a:r>
              <a:rPr lang="en-US" i="1" baseline="-25000" dirty="0" smtClean="0"/>
              <a:t>02</a:t>
            </a:r>
            <a:r>
              <a:rPr lang="en-US" baseline="30000" dirty="0" smtClean="0"/>
              <a:t>2</a:t>
            </a:r>
            <a:r>
              <a:rPr lang="en-US" dirty="0" smtClean="0"/>
              <a:t> / </a:t>
            </a:r>
            <a:r>
              <a:rPr lang="en-US" i="1" dirty="0" smtClean="0"/>
              <a:t>c</a:t>
            </a:r>
            <a:r>
              <a:rPr lang="en-US" i="1" baseline="-25000" dirty="0" smtClean="0"/>
              <a:t>C02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i="1" baseline="-25000" dirty="0" smtClean="0"/>
              <a:t>C02</a:t>
            </a:r>
            <a:r>
              <a:rPr lang="en-US" i="1" dirty="0" smtClean="0"/>
              <a:t> / m</a:t>
            </a:r>
            <a:r>
              <a:rPr lang="en-US" i="1" baseline="-25000" dirty="0" smtClean="0"/>
              <a:t>02</a:t>
            </a:r>
          </a:p>
          <a:p>
            <a:r>
              <a:rPr lang="en-US" i="1" dirty="0" smtClean="0"/>
              <a:t>c</a:t>
            </a:r>
            <a:r>
              <a:rPr lang="en-US" i="1" baseline="-25000" dirty="0" smtClean="0"/>
              <a:t>02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i="1" dirty="0" smtClean="0"/>
              <a:t>c</a:t>
            </a:r>
            <a:r>
              <a:rPr lang="en-US" i="1" baseline="-25000" dirty="0" smtClean="0"/>
              <a:t>C02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√(</a:t>
            </a:r>
            <a:r>
              <a:rPr lang="en-US" i="1" dirty="0" smtClean="0"/>
              <a:t>m</a:t>
            </a:r>
            <a:r>
              <a:rPr lang="en-US" i="1" baseline="-25000" dirty="0" smtClean="0"/>
              <a:t>C02</a:t>
            </a:r>
            <a:r>
              <a:rPr lang="en-US" i="1" dirty="0" smtClean="0"/>
              <a:t> </a:t>
            </a:r>
            <a:r>
              <a:rPr lang="en-US" i="1" dirty="0"/>
              <a:t>/ </a:t>
            </a:r>
            <a:r>
              <a:rPr lang="en-US" i="1" dirty="0" smtClean="0"/>
              <a:t>m</a:t>
            </a:r>
            <a:r>
              <a:rPr lang="en-US" i="1" baseline="-25000" dirty="0" smtClean="0"/>
              <a:t>02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c</a:t>
            </a:r>
            <a:r>
              <a:rPr lang="en-US" i="1" baseline="-25000" dirty="0" smtClean="0"/>
              <a:t>02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i="1" dirty="0" smtClean="0"/>
              <a:t>c</a:t>
            </a:r>
            <a:r>
              <a:rPr lang="en-US" i="1" baseline="-25000" dirty="0" smtClean="0"/>
              <a:t>C02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√(</a:t>
            </a:r>
            <a:r>
              <a:rPr lang="en-US" baseline="30000" dirty="0" smtClean="0"/>
              <a:t>12 + 2×16</a:t>
            </a:r>
            <a:r>
              <a:rPr lang="en-US" dirty="0" smtClean="0"/>
              <a:t>/</a:t>
            </a:r>
            <a:r>
              <a:rPr lang="en-US" baseline="-25000" dirty="0"/>
              <a:t>2×16</a:t>
            </a:r>
            <a:r>
              <a:rPr lang="en-US" dirty="0" smtClean="0"/>
              <a:t>) = √(</a:t>
            </a:r>
            <a:r>
              <a:rPr lang="en-US" baseline="30000" dirty="0" smtClean="0"/>
              <a:t>44</a:t>
            </a:r>
            <a:r>
              <a:rPr lang="en-US" dirty="0" smtClean="0"/>
              <a:t>/</a:t>
            </a:r>
            <a:r>
              <a:rPr lang="en-US" baseline="-25000" dirty="0" smtClean="0"/>
              <a:t>32</a:t>
            </a:r>
            <a:r>
              <a:rPr lang="en-US" dirty="0" smtClean="0"/>
              <a:t>) =  1.17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15264" y="5803010"/>
            <a:ext cx="637091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45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8"/>
            <a:ext cx="7581901" cy="1014116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154686"/>
            <a:ext cx="7581901" cy="808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L)  What is the average speed of helium (</a:t>
            </a:r>
            <a:r>
              <a:rPr lang="en-US" baseline="30000" dirty="0" smtClean="0"/>
              <a:t>4</a:t>
            </a:r>
            <a:r>
              <a:rPr lang="en-US" baseline="-25000" dirty="0" smtClean="0"/>
              <a:t>2</a:t>
            </a:r>
            <a:r>
              <a:rPr lang="en-US" dirty="0" smtClean="0"/>
              <a:t>He) at -15°C?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334" y="2243387"/>
            <a:ext cx="8065688" cy="438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Note the mass </a:t>
            </a:r>
            <a:r>
              <a:rPr lang="en-US" i="1" dirty="0" smtClean="0"/>
              <a:t>m </a:t>
            </a:r>
            <a:r>
              <a:rPr lang="en-US" dirty="0" smtClean="0"/>
              <a:t>of a helium atom ≈ 4</a:t>
            </a:r>
            <a:r>
              <a:rPr lang="en-US" i="1" dirty="0" smtClean="0"/>
              <a:t>u</a:t>
            </a:r>
            <a:r>
              <a:rPr lang="en-US" dirty="0" smtClean="0"/>
              <a:t> = 4 × 1.66×10</a:t>
            </a:r>
            <a:r>
              <a:rPr lang="en-US" baseline="30000" dirty="0" smtClean="0"/>
              <a:t>-27</a:t>
            </a:r>
            <a:r>
              <a:rPr lang="en-US" dirty="0" smtClean="0"/>
              <a:t> kg, so </a:t>
            </a:r>
            <a:r>
              <a:rPr lang="en-US" i="1" dirty="0" smtClean="0"/>
              <a:t>m</a:t>
            </a:r>
            <a:r>
              <a:rPr lang="en-US" dirty="0" smtClean="0"/>
              <a:t> = 6.64 × 10</a:t>
            </a:r>
            <a:r>
              <a:rPr lang="en-US" baseline="30000" dirty="0" smtClean="0"/>
              <a:t>-27</a:t>
            </a:r>
            <a:r>
              <a:rPr lang="en-US" dirty="0" smtClean="0"/>
              <a:t> kg.</a:t>
            </a:r>
          </a:p>
          <a:p>
            <a:r>
              <a:rPr lang="en-US" dirty="0" smtClean="0"/>
              <a:t>Also note: </a:t>
            </a:r>
            <a:r>
              <a:rPr lang="en-US" i="1" dirty="0" smtClean="0"/>
              <a:t>T</a:t>
            </a:r>
            <a:r>
              <a:rPr lang="en-US" dirty="0" smtClean="0"/>
              <a:t> = </a:t>
            </a:r>
            <a:r>
              <a:rPr lang="en-US" dirty="0"/>
              <a:t>-15°</a:t>
            </a:r>
            <a:r>
              <a:rPr lang="en-US" dirty="0" smtClean="0"/>
              <a:t>C = (</a:t>
            </a:r>
            <a:r>
              <a:rPr lang="en-US" dirty="0"/>
              <a:t>-</a:t>
            </a:r>
            <a:r>
              <a:rPr lang="en-US" dirty="0" smtClean="0"/>
              <a:t>15</a:t>
            </a:r>
            <a:r>
              <a:rPr lang="en-US" dirty="0"/>
              <a:t> </a:t>
            </a:r>
            <a:r>
              <a:rPr lang="en-US" dirty="0" smtClean="0"/>
              <a:t>+ 273) K = 258 K</a:t>
            </a:r>
          </a:p>
          <a:p>
            <a:r>
              <a:rPr lang="en-US" dirty="0" smtClean="0"/>
              <a:t>½</a:t>
            </a:r>
            <a:r>
              <a:rPr lang="en-US" i="1" dirty="0" smtClean="0"/>
              <a:t>mc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baseline="30000" dirty="0" smtClean="0"/>
              <a:t>3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i="1" dirty="0" smtClean="0"/>
              <a:t>k</a:t>
            </a:r>
            <a:r>
              <a:rPr lang="en-US" i="1" baseline="-25000" dirty="0" smtClean="0"/>
              <a:t>B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</a:p>
          <a:p>
            <a:r>
              <a:rPr lang="en-US" dirty="0" smtClean="0"/>
              <a:t>½(</a:t>
            </a:r>
            <a:r>
              <a:rPr lang="en-US" dirty="0"/>
              <a:t>6.64 × 10</a:t>
            </a:r>
            <a:r>
              <a:rPr lang="en-US" baseline="30000" dirty="0"/>
              <a:t>-27</a:t>
            </a:r>
            <a:r>
              <a:rPr lang="en-US" dirty="0"/>
              <a:t> kg</a:t>
            </a:r>
            <a:r>
              <a:rPr lang="en-US" dirty="0" smtClean="0"/>
              <a:t>)</a:t>
            </a:r>
            <a:r>
              <a:rPr lang="en-US" i="1" dirty="0" smtClean="0"/>
              <a:t>c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baseline="30000" dirty="0"/>
              <a:t>3</a:t>
            </a:r>
            <a:r>
              <a:rPr lang="en-US" dirty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(1.38 × 10</a:t>
            </a:r>
            <a:r>
              <a:rPr lang="en-US" baseline="30000" dirty="0" smtClean="0"/>
              <a:t>-23</a:t>
            </a:r>
            <a:r>
              <a:rPr lang="en-US" dirty="0" smtClean="0"/>
              <a:t> </a:t>
            </a:r>
            <a:r>
              <a:rPr lang="en-US" baseline="30000" dirty="0" smtClean="0"/>
              <a:t>J</a:t>
            </a:r>
            <a:r>
              <a:rPr lang="en-US" dirty="0" smtClean="0"/>
              <a:t>/</a:t>
            </a:r>
            <a:r>
              <a:rPr lang="en-US" baseline="-25000" dirty="0" smtClean="0"/>
              <a:t>K</a:t>
            </a:r>
            <a:r>
              <a:rPr lang="en-US" dirty="0" smtClean="0"/>
              <a:t>)(258 K)</a:t>
            </a:r>
          </a:p>
          <a:p>
            <a:r>
              <a:rPr lang="en-US" dirty="0" smtClean="0"/>
              <a:t>Solve for </a:t>
            </a:r>
            <a:r>
              <a:rPr lang="en-US" i="1" dirty="0" smtClean="0"/>
              <a:t>c</a:t>
            </a:r>
            <a:r>
              <a:rPr lang="en-US" dirty="0" smtClean="0"/>
              <a:t>:  c =  1300 </a:t>
            </a:r>
            <a:r>
              <a:rPr lang="en-US" baseline="30000" dirty="0" smtClean="0"/>
              <a:t>m</a:t>
            </a:r>
            <a:r>
              <a:rPr lang="en-US" dirty="0" smtClean="0"/>
              <a:t>/</a:t>
            </a:r>
            <a:r>
              <a:rPr lang="en-US" baseline="-25000" dirty="0" smtClean="0"/>
              <a:t>s</a:t>
            </a:r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2958656" y="5126695"/>
            <a:ext cx="1197895" cy="47815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09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47107"/>
          </a:xfrm>
        </p:spPr>
        <p:txBody>
          <a:bodyPr/>
          <a:lstStyle/>
          <a:p>
            <a:r>
              <a:rPr lang="en-US" dirty="0" smtClean="0"/>
              <a:t>Atomic Mass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908" y="1369125"/>
            <a:ext cx="8659481" cy="5212575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1 Atomic Mass Unit</a:t>
            </a:r>
            <a:r>
              <a:rPr lang="en-US" dirty="0"/>
              <a:t> (1 u) is defined as 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12</a:t>
            </a:r>
            <a:r>
              <a:rPr lang="en-US" dirty="0"/>
              <a:t> of the mass of a carbon-12 atom:  </a:t>
            </a:r>
            <a:r>
              <a:rPr lang="en-US" baseline="30000" dirty="0"/>
              <a:t>12</a:t>
            </a:r>
            <a:r>
              <a:rPr lang="en-US" baseline="-25000" dirty="0"/>
              <a:t>6</a:t>
            </a:r>
            <a:r>
              <a:rPr lang="en-US" dirty="0"/>
              <a:t>C</a:t>
            </a:r>
          </a:p>
          <a:p>
            <a:r>
              <a:rPr lang="en-US" dirty="0"/>
              <a:t>A </a:t>
            </a:r>
            <a:r>
              <a:rPr lang="en-US" baseline="30000" dirty="0"/>
              <a:t>12</a:t>
            </a:r>
            <a:r>
              <a:rPr lang="en-US" baseline="-25000" dirty="0"/>
              <a:t>6</a:t>
            </a:r>
            <a:r>
              <a:rPr lang="en-US" dirty="0"/>
              <a:t>C atom has 6 protons, 6 neutrons, and 6 electrons.</a:t>
            </a:r>
          </a:p>
          <a:p>
            <a:r>
              <a:rPr lang="en-US" i="1" dirty="0" err="1" smtClean="0"/>
              <a:t>m</a:t>
            </a:r>
            <a:r>
              <a:rPr lang="en-US" i="1" baseline="-25000" dirty="0" err="1" smtClean="0"/>
              <a:t>proton</a:t>
            </a:r>
            <a:r>
              <a:rPr lang="en-US" dirty="0" smtClean="0"/>
              <a:t> ≈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neutron</a:t>
            </a:r>
            <a:r>
              <a:rPr lang="en-US" dirty="0" smtClean="0"/>
              <a:t> &gt;&gt;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electron</a:t>
            </a:r>
            <a:r>
              <a:rPr lang="en-US" dirty="0" smtClean="0"/>
              <a:t> (by about 2000×)</a:t>
            </a:r>
          </a:p>
          <a:p>
            <a:r>
              <a:rPr lang="en-US" dirty="0" smtClean="0"/>
              <a:t>So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p</a:t>
            </a:r>
            <a:r>
              <a:rPr lang="en-US" dirty="0" smtClean="0"/>
              <a:t> ≈ 1 u and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n</a:t>
            </a:r>
            <a:r>
              <a:rPr lang="en-US" dirty="0" smtClean="0"/>
              <a:t> ≈ 1 u</a:t>
            </a:r>
          </a:p>
          <a:p>
            <a:r>
              <a:rPr lang="en-US" dirty="0" smtClean="0"/>
              <a:t>Recall: 12 g of </a:t>
            </a:r>
            <a:r>
              <a:rPr lang="en-US" baseline="30000" dirty="0"/>
              <a:t>12</a:t>
            </a:r>
            <a:r>
              <a:rPr lang="en-US" baseline="-25000" dirty="0"/>
              <a:t>6</a:t>
            </a:r>
            <a:r>
              <a:rPr lang="en-US" dirty="0"/>
              <a:t>C </a:t>
            </a:r>
            <a:r>
              <a:rPr lang="en-US" dirty="0" smtClean="0"/>
              <a:t>has 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 atoms and a mass of 12 u, so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×(12 u) = 12 g</a:t>
            </a:r>
          </a:p>
          <a:p>
            <a:r>
              <a:rPr lang="en-US" dirty="0" smtClean="0"/>
              <a:t>1 u = (1/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) g = 1/(6.02 x 10</a:t>
            </a:r>
            <a:r>
              <a:rPr lang="en-US" baseline="30000" dirty="0" smtClean="0"/>
              <a:t>23</a:t>
            </a:r>
            <a:r>
              <a:rPr lang="en-US" dirty="0" smtClean="0"/>
              <a:t>) g = 1.66 x 10</a:t>
            </a:r>
            <a:r>
              <a:rPr lang="en-US" baseline="30000" dirty="0" smtClean="0"/>
              <a:t>-24</a:t>
            </a:r>
            <a:r>
              <a:rPr lang="en-US" dirty="0" smtClean="0"/>
              <a:t> g = </a:t>
            </a:r>
            <a:r>
              <a:rPr lang="en-US" u="sng" dirty="0" smtClean="0"/>
              <a:t>1.66 x 10</a:t>
            </a:r>
            <a:r>
              <a:rPr lang="en-US" u="sng" baseline="30000" dirty="0" smtClean="0"/>
              <a:t>-27</a:t>
            </a:r>
            <a:r>
              <a:rPr lang="en-US" u="sng" dirty="0" smtClean="0"/>
              <a:t> kg</a:t>
            </a:r>
          </a:p>
          <a:p>
            <a:r>
              <a:rPr lang="en-US" dirty="0" smtClean="0"/>
              <a:t>So </a:t>
            </a:r>
            <a:r>
              <a:rPr lang="en-US" i="1" dirty="0" smtClean="0"/>
              <a:t>A</a:t>
            </a:r>
            <a:r>
              <a:rPr lang="en-US" dirty="0" smtClean="0"/>
              <a:t> grams of the element </a:t>
            </a:r>
            <a:r>
              <a:rPr lang="en-US" baseline="30000" dirty="0" smtClean="0"/>
              <a:t>A</a:t>
            </a:r>
            <a:r>
              <a:rPr lang="en-US" baseline="-25000" dirty="0" smtClean="0"/>
              <a:t>Z</a:t>
            </a:r>
            <a:r>
              <a:rPr lang="en-US" dirty="0" smtClean="0"/>
              <a:t>X contains 1 mole of that element.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0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Molecules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82588"/>
            <a:ext cx="7121284" cy="3953436"/>
          </a:xfrm>
        </p:spPr>
        <p:txBody>
          <a:bodyPr/>
          <a:lstStyle/>
          <a:p>
            <a:r>
              <a:rPr lang="en-US" u="sng" dirty="0" smtClean="0"/>
              <a:t>Molar Mass</a:t>
            </a:r>
            <a:r>
              <a:rPr lang="en-US" dirty="0" smtClean="0"/>
              <a:t> μ= sum of atomic mass units of the atoms making up 1 molecule.</a:t>
            </a:r>
          </a:p>
          <a:p>
            <a:r>
              <a:rPr lang="en-US" dirty="0" smtClean="0"/>
              <a:t>For example, carbon dioxide CO</a:t>
            </a:r>
            <a:r>
              <a:rPr lang="en-US" baseline="-25000" dirty="0" smtClean="0"/>
              <a:t>2</a:t>
            </a:r>
            <a:r>
              <a:rPr lang="en-US" dirty="0" smtClean="0"/>
              <a:t> has molar mass μ = 12 + 2×16 = 44 </a:t>
            </a:r>
            <a:r>
              <a:rPr lang="en-US" baseline="30000" dirty="0" smtClean="0"/>
              <a:t>g</a:t>
            </a:r>
            <a:r>
              <a:rPr lang="en-US" dirty="0" smtClean="0"/>
              <a:t>/</a:t>
            </a:r>
            <a:r>
              <a:rPr lang="en-US" baseline="-25000" dirty="0" err="1" smtClean="0"/>
              <a:t>mol</a:t>
            </a:r>
            <a:endParaRPr lang="en-US" baseline="-25000" dirty="0" smtClean="0"/>
          </a:p>
          <a:p>
            <a:r>
              <a:rPr lang="en-US" dirty="0" smtClean="0"/>
              <a:t>In other words, 44 g of carbon dioxide has 1 </a:t>
            </a:r>
            <a:r>
              <a:rPr lang="en-US" dirty="0" err="1" smtClean="0"/>
              <a:t>mol</a:t>
            </a:r>
            <a:r>
              <a:rPr lang="en-US" dirty="0" smtClean="0"/>
              <a:t> of CO</a:t>
            </a:r>
            <a:r>
              <a:rPr lang="en-US" baseline="-25000" dirty="0" smtClean="0"/>
              <a:t>2</a:t>
            </a:r>
            <a:r>
              <a:rPr lang="en-US" dirty="0" smtClean="0"/>
              <a:t> molecules.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1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summarize,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 mole of a substance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mr-IN" dirty="0" smtClean="0"/>
              <a:t>…</a:t>
            </a:r>
            <a:r>
              <a:rPr lang="en-US" dirty="0" smtClean="0"/>
              <a:t> contains </a:t>
            </a:r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 particles of that substance</a:t>
            </a:r>
          </a:p>
          <a:p>
            <a:r>
              <a:rPr lang="mr-IN" dirty="0" smtClean="0"/>
              <a:t>…</a:t>
            </a:r>
            <a:r>
              <a:rPr lang="en-US" dirty="0" smtClean="0"/>
              <a:t> has a mass in grams equal to the molar mass of that molecule</a:t>
            </a:r>
          </a:p>
          <a:p>
            <a:pPr marL="0" indent="0">
              <a:buNone/>
            </a:pPr>
            <a:r>
              <a:rPr lang="en-US" dirty="0" smtClean="0"/>
              <a:t>For example: 1 </a:t>
            </a:r>
            <a:r>
              <a:rPr lang="en-US" dirty="0" err="1" smtClean="0"/>
              <a:t>mol</a:t>
            </a:r>
            <a:r>
              <a:rPr lang="en-US" dirty="0" smtClean="0"/>
              <a:t> of water contains 6.02 x 1023 H2O molecules and has a mass of 2×1 + 16 = 18 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8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310" y="1882588"/>
            <a:ext cx="7817053" cy="7236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A)  Estimate the number of atoms in 1 kg of gold (</a:t>
            </a:r>
            <a:r>
              <a:rPr lang="en-US" baseline="30000" dirty="0" smtClean="0"/>
              <a:t>197</a:t>
            </a:r>
            <a:r>
              <a:rPr lang="en-US" baseline="-25000" dirty="0" smtClean="0"/>
              <a:t>79</a:t>
            </a:r>
            <a:r>
              <a:rPr lang="en-US" dirty="0" smtClean="0"/>
              <a:t>Au).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36782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Molar </a:t>
            </a:r>
            <a:r>
              <a:rPr lang="en-US" sz="2400" dirty="0"/>
              <a:t>mass: μ = 197 g/</a:t>
            </a:r>
            <a:r>
              <a:rPr lang="en-US" sz="2400" dirty="0" err="1"/>
              <a:t>mol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4975" y="3480767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kg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60310" y="3480767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1000 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81378" y="3794080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kg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dirty="0" err="1" smtClean="0"/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83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197 g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276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atoms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0086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607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310" y="1882588"/>
            <a:ext cx="7817053" cy="7236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A)  Estimate the number of atoms in 1 kg of gold (</a:t>
            </a:r>
            <a:r>
              <a:rPr lang="en-US" baseline="30000" dirty="0" smtClean="0"/>
              <a:t>197</a:t>
            </a:r>
            <a:r>
              <a:rPr lang="en-US" baseline="-25000" dirty="0" smtClean="0"/>
              <a:t>79</a:t>
            </a:r>
            <a:r>
              <a:rPr lang="en-US" dirty="0" smtClean="0"/>
              <a:t>Au).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643" y="2606287"/>
            <a:ext cx="36782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Molar </a:t>
            </a:r>
            <a:r>
              <a:rPr lang="en-US" sz="2400" dirty="0"/>
              <a:t>mass: μ = 197 g/</a:t>
            </a:r>
            <a:r>
              <a:rPr lang="en-US" sz="2400" dirty="0" err="1"/>
              <a:t>mol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4975" y="3480767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kg </a:t>
            </a:r>
            <a:endParaRPr lang="en-US" sz="2400" strike="sngStrike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0310" y="3480767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1000 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81378" y="3794080"/>
            <a:ext cx="67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strike="sngStrike" dirty="0" smtClean="0">
                <a:solidFill>
                  <a:srgbClr val="F19B9B"/>
                </a:solidFill>
              </a:rPr>
              <a:t>kg</a:t>
            </a:r>
            <a:endParaRPr lang="en-US" sz="2400" strike="sngStrike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808" y="3464277"/>
            <a:ext cx="1140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1 </a:t>
            </a:r>
            <a:r>
              <a:rPr lang="en-US" sz="2400" u="sng" dirty="0" err="1" smtClean="0"/>
              <a:t>mol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290" y="3748542"/>
            <a:ext cx="83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197 g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744453" y="3468224"/>
            <a:ext cx="276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×  </a:t>
            </a:r>
            <a:r>
              <a:rPr lang="en-US" sz="2400" u="sng" dirty="0" smtClean="0"/>
              <a:t>6.02 × 10</a:t>
            </a:r>
            <a:r>
              <a:rPr lang="en-US" sz="2400" u="sng" baseline="30000" dirty="0" smtClean="0"/>
              <a:t>23</a:t>
            </a:r>
            <a:r>
              <a:rPr lang="en-US" sz="2400" u="sng" dirty="0" smtClean="0"/>
              <a:t> atoms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00861" y="3785379"/>
            <a:ext cx="85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mol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675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25042</TotalTime>
  <Words>2732</Words>
  <Application>Microsoft Macintosh PowerPoint</Application>
  <PresentationFormat>On-screen Show (4:3)</PresentationFormat>
  <Paragraphs>388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Orbit</vt:lpstr>
      <vt:lpstr>Unit 3:  Thermal Physics  Part 2 – Modeling a Gas</vt:lpstr>
      <vt:lpstr>Table of Contents</vt:lpstr>
      <vt:lpstr>Particles and Moles</vt:lpstr>
      <vt:lpstr>Avogadro’s Constant</vt:lpstr>
      <vt:lpstr>Atomic Mass Units</vt:lpstr>
      <vt:lpstr>For Molecules…</vt:lpstr>
      <vt:lpstr>To summarize,</vt:lpstr>
      <vt:lpstr>Example Problems</vt:lpstr>
      <vt:lpstr>Example Problems</vt:lpstr>
      <vt:lpstr>Example Problems</vt:lpstr>
      <vt:lpstr>Example Problems</vt:lpstr>
      <vt:lpstr>Example Problems</vt:lpstr>
      <vt:lpstr>Example Problems</vt:lpstr>
      <vt:lpstr>Example Problems</vt:lpstr>
      <vt:lpstr>Example Problems</vt:lpstr>
      <vt:lpstr>Example Problems</vt:lpstr>
      <vt:lpstr>Pressure Defined</vt:lpstr>
      <vt:lpstr>Pascal’s Principle</vt:lpstr>
      <vt:lpstr>PowerPoint Presentation</vt:lpstr>
      <vt:lpstr>PowerPoint Presentation</vt:lpstr>
      <vt:lpstr>Example Problems</vt:lpstr>
      <vt:lpstr>Example Problems</vt:lpstr>
      <vt:lpstr>Example Problems</vt:lpstr>
      <vt:lpstr>Bernoulli’s Principle</vt:lpstr>
      <vt:lpstr>Example Problem </vt:lpstr>
      <vt:lpstr>Ideal Gasses</vt:lpstr>
      <vt:lpstr>Quantifying an Ideal Gas</vt:lpstr>
      <vt:lpstr>Ideal Gas Relationships</vt:lpstr>
      <vt:lpstr>PowerPoint Presentation</vt:lpstr>
      <vt:lpstr>PowerPoint Presentation</vt:lpstr>
      <vt:lpstr>Example Problems</vt:lpstr>
      <vt:lpstr>Example Problems</vt:lpstr>
      <vt:lpstr>Example Problems</vt:lpstr>
      <vt:lpstr>The Boltzmann Equation</vt:lpstr>
      <vt:lpstr>Three Important Speeds</vt:lpstr>
      <vt:lpstr>Why is r.m.s. speed important?</vt:lpstr>
      <vt:lpstr>PowerPoint Presentation</vt:lpstr>
      <vt:lpstr>PowerPoint Presentation</vt:lpstr>
      <vt:lpstr>PowerPoint Presentation</vt:lpstr>
      <vt:lpstr>PowerPoint Presentation</vt:lpstr>
      <vt:lpstr>Example Problems</vt:lpstr>
      <vt:lpstr>Example Problems</vt:lpstr>
      <vt:lpstr>Example Problems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PTSOS – 1D Kinematics</dc:title>
  <dc:creator>Tom</dc:creator>
  <cp:lastModifiedBy>Tom</cp:lastModifiedBy>
  <cp:revision>213</cp:revision>
  <dcterms:created xsi:type="dcterms:W3CDTF">2016-08-31T20:47:55Z</dcterms:created>
  <dcterms:modified xsi:type="dcterms:W3CDTF">2020-07-24T21:28:34Z</dcterms:modified>
</cp:coreProperties>
</file>